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13968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Lesson 4:</a:t>
            </a:r>
            <a:endParaRPr/>
          </a:p>
          <a:p>
            <a:pPr indent="0" lvl="0" marL="0" algn="ctr">
              <a:spcBef>
                <a:spcPts val="0"/>
              </a:spcBef>
              <a:spcAft>
                <a:spcPts val="0"/>
              </a:spcAft>
              <a:buNone/>
            </a:pPr>
            <a:r>
              <a:rPr lang="en"/>
              <a:t>Programming in Python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Decision Making (Nested if..else statement example)</a:t>
            </a:r>
            <a:endParaRPr/>
          </a:p>
        </p:txBody>
      </p:sp>
      <p:sp>
        <p:nvSpPr>
          <p:cNvPr id="144" name="Shape 144"/>
          <p:cNvSpPr txBox="1"/>
          <p:nvPr/>
        </p:nvSpPr>
        <p:spPr>
          <a:xfrm>
            <a:off x="179725" y="747150"/>
            <a:ext cx="8577000" cy="72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800">
              <a:solidFill>
                <a:schemeClr val="lt2"/>
              </a:solidFill>
              <a:latin typeface="Roboto"/>
              <a:ea typeface="Roboto"/>
              <a:cs typeface="Roboto"/>
              <a:sym typeface="Roboto"/>
            </a:endParaRPr>
          </a:p>
        </p:txBody>
      </p:sp>
      <p:sp>
        <p:nvSpPr>
          <p:cNvPr id="145" name="Shape 145"/>
          <p:cNvSpPr/>
          <p:nvPr/>
        </p:nvSpPr>
        <p:spPr>
          <a:xfrm>
            <a:off x="179725" y="899550"/>
            <a:ext cx="8577000" cy="2241600"/>
          </a:xfrm>
          <a:prstGeom prst="rect">
            <a:avLst/>
          </a:prstGeom>
          <a:solidFill>
            <a:srgbClr val="FFFFFF"/>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Consolas"/>
                <a:ea typeface="Consolas"/>
                <a:cs typeface="Consolas"/>
                <a:sym typeface="Consolas"/>
              </a:rPr>
              <a:t>#Nested if..else statement example</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age = 45</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if age &gt; 11 and age &lt; 20:</a:t>
            </a:r>
            <a:endParaRPr>
              <a:latin typeface="Consolas"/>
              <a:ea typeface="Consolas"/>
              <a:cs typeface="Consolas"/>
              <a:sym typeface="Consolas"/>
            </a:endParaRPr>
          </a:p>
          <a:p>
            <a:pPr indent="457200" lvl="0" marL="0" rtl="0">
              <a:spcBef>
                <a:spcPts val="0"/>
              </a:spcBef>
              <a:spcAft>
                <a:spcPts val="0"/>
              </a:spcAft>
              <a:buNone/>
            </a:pPr>
            <a:r>
              <a:rPr lang="en">
                <a:latin typeface="Consolas"/>
                <a:ea typeface="Consolas"/>
                <a:cs typeface="Consolas"/>
                <a:sym typeface="Consolas"/>
              </a:rPr>
              <a:t>print("You are a teenager")</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if gender == "female":</a:t>
            </a:r>
            <a:endParaRPr>
              <a:latin typeface="Consolas"/>
              <a:ea typeface="Consolas"/>
              <a:cs typeface="Consolas"/>
              <a:sym typeface="Consolas"/>
            </a:endParaRPr>
          </a:p>
          <a:p>
            <a:pPr indent="0" lvl="0" marL="457200" rtl="0">
              <a:spcBef>
                <a:spcPts val="0"/>
              </a:spcBef>
              <a:spcAft>
                <a:spcPts val="0"/>
              </a:spcAft>
              <a:buNone/>
            </a:pPr>
            <a:r>
              <a:rPr lang="en">
                <a:latin typeface="Consolas"/>
                <a:ea typeface="Consolas"/>
                <a:cs typeface="Consolas"/>
                <a:sym typeface="Consolas"/>
              </a:rPr>
              <a:t>	print("Hello Girl")</a:t>
            </a:r>
            <a:endParaRPr>
              <a:latin typeface="Consolas"/>
              <a:ea typeface="Consolas"/>
              <a:cs typeface="Consolas"/>
              <a:sym typeface="Consolas"/>
            </a:endParaRPr>
          </a:p>
          <a:p>
            <a:pPr indent="0" lvl="0" marL="457200" rtl="0">
              <a:spcBef>
                <a:spcPts val="0"/>
              </a:spcBef>
              <a:spcAft>
                <a:spcPts val="0"/>
              </a:spcAft>
              <a:buNone/>
            </a:pPr>
            <a:r>
              <a:rPr lang="en">
                <a:latin typeface="Consolas"/>
                <a:ea typeface="Consolas"/>
                <a:cs typeface="Consolas"/>
                <a:sym typeface="Consolas"/>
              </a:rPr>
              <a:t>else:</a:t>
            </a:r>
            <a:endParaRPr>
              <a:latin typeface="Consolas"/>
              <a:ea typeface="Consolas"/>
              <a:cs typeface="Consolas"/>
              <a:sym typeface="Consolas"/>
            </a:endParaRPr>
          </a:p>
          <a:p>
            <a:pPr indent="0" lvl="0" marL="457200" rtl="0">
              <a:spcBef>
                <a:spcPts val="0"/>
              </a:spcBef>
              <a:spcAft>
                <a:spcPts val="0"/>
              </a:spcAft>
              <a:buNone/>
            </a:pPr>
            <a:r>
              <a:rPr lang="en">
                <a:latin typeface="Consolas"/>
                <a:ea typeface="Consolas"/>
                <a:cs typeface="Consolas"/>
                <a:sym typeface="Consolas"/>
              </a:rPr>
              <a:t>	print("Hello Boy")</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else:</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print("You are not a teenager")</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Let’s try some questions on decision making(if..else)</a:t>
            </a:r>
            <a:endParaRPr/>
          </a:p>
        </p:txBody>
      </p:sp>
      <p:sp>
        <p:nvSpPr>
          <p:cNvPr id="151" name="Shape 151"/>
          <p:cNvSpPr txBox="1"/>
          <p:nvPr/>
        </p:nvSpPr>
        <p:spPr>
          <a:xfrm>
            <a:off x="228750" y="682225"/>
            <a:ext cx="8686500" cy="4298700"/>
          </a:xfrm>
          <a:prstGeom prst="rect">
            <a:avLst/>
          </a:prstGeom>
          <a:noFill/>
          <a:ln>
            <a:noFill/>
          </a:ln>
        </p:spPr>
        <p:txBody>
          <a:bodyPr anchorCtr="0" anchor="t" bIns="91425" lIns="91425" spcFirstLastPara="1" rIns="91425" wrap="square" tIns="91425">
            <a:noAutofit/>
          </a:bodyPr>
          <a:lstStyle/>
          <a:p>
            <a:pPr indent="-330200" lvl="0" marL="457200" rtl="0">
              <a:spcBef>
                <a:spcPts val="0"/>
              </a:spcBef>
              <a:spcAft>
                <a:spcPts val="0"/>
              </a:spcAft>
              <a:buClr>
                <a:schemeClr val="lt2"/>
              </a:buClr>
              <a:buSzPts val="1600"/>
              <a:buFont typeface="Roboto"/>
              <a:buAutoNum type="arabicPeriod"/>
            </a:pPr>
            <a:r>
              <a:rPr lang="en" sz="1600">
                <a:solidFill>
                  <a:schemeClr val="lt2"/>
                </a:solidFill>
                <a:latin typeface="Roboto"/>
                <a:ea typeface="Roboto"/>
                <a:cs typeface="Roboto"/>
                <a:sym typeface="Roboto"/>
              </a:rPr>
              <a:t>Write a program to find maximum between two numbers.</a:t>
            </a:r>
            <a:endParaRPr sz="1600">
              <a:solidFill>
                <a:schemeClr val="lt2"/>
              </a:solidFill>
              <a:latin typeface="Roboto"/>
              <a:ea typeface="Roboto"/>
              <a:cs typeface="Roboto"/>
              <a:sym typeface="Roboto"/>
            </a:endParaRPr>
          </a:p>
          <a:p>
            <a:pPr indent="-330200" lvl="0" marL="457200" rtl="0">
              <a:spcBef>
                <a:spcPts val="0"/>
              </a:spcBef>
              <a:spcAft>
                <a:spcPts val="0"/>
              </a:spcAft>
              <a:buClr>
                <a:schemeClr val="lt2"/>
              </a:buClr>
              <a:buSzPts val="1600"/>
              <a:buFont typeface="Roboto"/>
              <a:buAutoNum type="arabicPeriod"/>
            </a:pPr>
            <a:r>
              <a:rPr lang="en" sz="1600">
                <a:solidFill>
                  <a:schemeClr val="lt2"/>
                </a:solidFill>
                <a:latin typeface="Roboto"/>
                <a:ea typeface="Roboto"/>
                <a:cs typeface="Roboto"/>
                <a:sym typeface="Roboto"/>
              </a:rPr>
              <a:t>Write a program to find maximum between three numbers.</a:t>
            </a:r>
            <a:endParaRPr sz="1600">
              <a:solidFill>
                <a:schemeClr val="lt2"/>
              </a:solidFill>
              <a:latin typeface="Roboto"/>
              <a:ea typeface="Roboto"/>
              <a:cs typeface="Roboto"/>
              <a:sym typeface="Roboto"/>
            </a:endParaRPr>
          </a:p>
          <a:p>
            <a:pPr indent="-330200" lvl="0" marL="457200" rtl="0">
              <a:spcBef>
                <a:spcPts val="0"/>
              </a:spcBef>
              <a:spcAft>
                <a:spcPts val="0"/>
              </a:spcAft>
              <a:buClr>
                <a:schemeClr val="lt2"/>
              </a:buClr>
              <a:buSzPts val="1600"/>
              <a:buFont typeface="Roboto"/>
              <a:buAutoNum type="arabicPeriod"/>
            </a:pPr>
            <a:r>
              <a:rPr lang="en" sz="1600">
                <a:solidFill>
                  <a:schemeClr val="lt2"/>
                </a:solidFill>
                <a:latin typeface="Roboto"/>
                <a:ea typeface="Roboto"/>
                <a:cs typeface="Roboto"/>
                <a:sym typeface="Roboto"/>
              </a:rPr>
              <a:t>Write a program to check whether a number is negative, positive or zero.</a:t>
            </a:r>
            <a:endParaRPr sz="1600">
              <a:solidFill>
                <a:schemeClr val="lt2"/>
              </a:solidFill>
              <a:latin typeface="Roboto"/>
              <a:ea typeface="Roboto"/>
              <a:cs typeface="Roboto"/>
              <a:sym typeface="Roboto"/>
            </a:endParaRPr>
          </a:p>
          <a:p>
            <a:pPr indent="-330200" lvl="0" marL="457200" rtl="0">
              <a:spcBef>
                <a:spcPts val="0"/>
              </a:spcBef>
              <a:spcAft>
                <a:spcPts val="0"/>
              </a:spcAft>
              <a:buClr>
                <a:schemeClr val="lt2"/>
              </a:buClr>
              <a:buSzPts val="1600"/>
              <a:buFont typeface="Roboto"/>
              <a:buAutoNum type="arabicPeriod"/>
            </a:pPr>
            <a:r>
              <a:rPr lang="en" sz="1600">
                <a:solidFill>
                  <a:schemeClr val="lt2"/>
                </a:solidFill>
                <a:latin typeface="Roboto"/>
                <a:ea typeface="Roboto"/>
                <a:cs typeface="Roboto"/>
                <a:sym typeface="Roboto"/>
              </a:rPr>
              <a:t>Write a program to check whether a number is divisible by 5 and 11 or not.</a:t>
            </a:r>
            <a:endParaRPr sz="1600">
              <a:solidFill>
                <a:schemeClr val="lt2"/>
              </a:solidFill>
              <a:latin typeface="Roboto"/>
              <a:ea typeface="Roboto"/>
              <a:cs typeface="Roboto"/>
              <a:sym typeface="Roboto"/>
            </a:endParaRPr>
          </a:p>
          <a:p>
            <a:pPr indent="-330200" lvl="0" marL="457200" rtl="0">
              <a:spcBef>
                <a:spcPts val="0"/>
              </a:spcBef>
              <a:spcAft>
                <a:spcPts val="0"/>
              </a:spcAft>
              <a:buClr>
                <a:schemeClr val="lt2"/>
              </a:buClr>
              <a:buSzPts val="1600"/>
              <a:buFont typeface="Roboto"/>
              <a:buAutoNum type="arabicPeriod"/>
            </a:pPr>
            <a:r>
              <a:rPr lang="en" sz="1600">
                <a:solidFill>
                  <a:schemeClr val="lt2"/>
                </a:solidFill>
                <a:latin typeface="Roboto"/>
                <a:ea typeface="Roboto"/>
                <a:cs typeface="Roboto"/>
                <a:sym typeface="Roboto"/>
              </a:rPr>
              <a:t>Write a program to input any alphabet and check whether it is vowel or consonant.</a:t>
            </a:r>
            <a:endParaRPr sz="1600">
              <a:solidFill>
                <a:schemeClr val="lt2"/>
              </a:solidFill>
              <a:latin typeface="Roboto"/>
              <a:ea typeface="Roboto"/>
              <a:cs typeface="Roboto"/>
              <a:sym typeface="Roboto"/>
            </a:endParaRPr>
          </a:p>
          <a:p>
            <a:pPr indent="-330200" lvl="0" marL="457200" rtl="0">
              <a:spcBef>
                <a:spcPts val="0"/>
              </a:spcBef>
              <a:spcAft>
                <a:spcPts val="0"/>
              </a:spcAft>
              <a:buClr>
                <a:schemeClr val="lt2"/>
              </a:buClr>
              <a:buSzPts val="1600"/>
              <a:buFont typeface="Roboto"/>
              <a:buAutoNum type="arabicPeriod"/>
            </a:pPr>
            <a:r>
              <a:rPr lang="en" sz="1600">
                <a:solidFill>
                  <a:schemeClr val="lt2"/>
                </a:solidFill>
                <a:latin typeface="Roboto"/>
                <a:ea typeface="Roboto"/>
                <a:cs typeface="Roboto"/>
                <a:sym typeface="Roboto"/>
              </a:rPr>
              <a:t>Write a program to input angles of a triangle and check whether triangle is valid or not.</a:t>
            </a:r>
            <a:endParaRPr sz="1600">
              <a:solidFill>
                <a:schemeClr val="lt2"/>
              </a:solidFill>
              <a:latin typeface="Roboto"/>
              <a:ea typeface="Roboto"/>
              <a:cs typeface="Roboto"/>
              <a:sym typeface="Roboto"/>
            </a:endParaRPr>
          </a:p>
          <a:p>
            <a:pPr indent="-330200" lvl="0" marL="457200" rtl="0">
              <a:spcBef>
                <a:spcPts val="0"/>
              </a:spcBef>
              <a:spcAft>
                <a:spcPts val="0"/>
              </a:spcAft>
              <a:buClr>
                <a:schemeClr val="lt2"/>
              </a:buClr>
              <a:buSzPts val="1600"/>
              <a:buFont typeface="Roboto"/>
              <a:buAutoNum type="arabicPeriod"/>
            </a:pPr>
            <a:r>
              <a:rPr lang="en" sz="1600">
                <a:solidFill>
                  <a:schemeClr val="lt2"/>
                </a:solidFill>
                <a:latin typeface="Roboto"/>
                <a:ea typeface="Roboto"/>
                <a:cs typeface="Roboto"/>
                <a:sym typeface="Roboto"/>
              </a:rPr>
              <a:t>Write a program to input all sides of a triangle and check whether triangle is valid or not.</a:t>
            </a:r>
            <a:endParaRPr sz="1600">
              <a:solidFill>
                <a:schemeClr val="lt2"/>
              </a:solidFill>
              <a:latin typeface="Roboto"/>
              <a:ea typeface="Roboto"/>
              <a:cs typeface="Roboto"/>
              <a:sym typeface="Roboto"/>
            </a:endParaRPr>
          </a:p>
          <a:p>
            <a:pPr indent="-330200" lvl="0" marL="457200" rtl="0">
              <a:spcBef>
                <a:spcPts val="0"/>
              </a:spcBef>
              <a:spcAft>
                <a:spcPts val="0"/>
              </a:spcAft>
              <a:buClr>
                <a:schemeClr val="lt2"/>
              </a:buClr>
              <a:buSzPts val="1600"/>
              <a:buFont typeface="Roboto"/>
              <a:buAutoNum type="arabicPeriod"/>
            </a:pPr>
            <a:r>
              <a:rPr lang="en" sz="1600">
                <a:solidFill>
                  <a:schemeClr val="lt2"/>
                </a:solidFill>
                <a:latin typeface="Roboto"/>
                <a:ea typeface="Roboto"/>
                <a:cs typeface="Roboto"/>
                <a:sym typeface="Roboto"/>
              </a:rPr>
              <a:t>Write a program to input marks of five subjects Physics, Chemistry, Biology, Mathematics and Computer. Calculate percentage and grade according to following:</a:t>
            </a:r>
            <a:endParaRPr sz="1600">
              <a:solidFill>
                <a:schemeClr val="lt2"/>
              </a:solidFill>
              <a:latin typeface="Roboto"/>
              <a:ea typeface="Roboto"/>
              <a:cs typeface="Roboto"/>
              <a:sym typeface="Roboto"/>
            </a:endParaRPr>
          </a:p>
          <a:p>
            <a:pPr indent="-330200" lvl="1" marL="914400" rtl="0">
              <a:spcBef>
                <a:spcPts val="0"/>
              </a:spcBef>
              <a:spcAft>
                <a:spcPts val="0"/>
              </a:spcAft>
              <a:buClr>
                <a:schemeClr val="lt2"/>
              </a:buClr>
              <a:buSzPts val="1600"/>
              <a:buFont typeface="Roboto"/>
              <a:buAutoNum type="alphaLcPeriod"/>
            </a:pPr>
            <a:r>
              <a:rPr lang="en" sz="1600">
                <a:solidFill>
                  <a:schemeClr val="lt2"/>
                </a:solidFill>
                <a:latin typeface="Roboto"/>
                <a:ea typeface="Roboto"/>
                <a:cs typeface="Roboto"/>
                <a:sym typeface="Roboto"/>
              </a:rPr>
              <a:t>Percentage &gt;= 90% : Grade A</a:t>
            </a:r>
            <a:endParaRPr sz="1600">
              <a:solidFill>
                <a:schemeClr val="lt2"/>
              </a:solidFill>
              <a:latin typeface="Roboto"/>
              <a:ea typeface="Roboto"/>
              <a:cs typeface="Roboto"/>
              <a:sym typeface="Roboto"/>
            </a:endParaRPr>
          </a:p>
          <a:p>
            <a:pPr indent="-330200" lvl="1" marL="914400" rtl="0">
              <a:spcBef>
                <a:spcPts val="0"/>
              </a:spcBef>
              <a:spcAft>
                <a:spcPts val="0"/>
              </a:spcAft>
              <a:buClr>
                <a:schemeClr val="lt2"/>
              </a:buClr>
              <a:buSzPts val="1600"/>
              <a:buFont typeface="Roboto"/>
              <a:buAutoNum type="alphaLcPeriod"/>
            </a:pPr>
            <a:r>
              <a:rPr lang="en" sz="1600">
                <a:solidFill>
                  <a:schemeClr val="lt2"/>
                </a:solidFill>
                <a:latin typeface="Roboto"/>
                <a:ea typeface="Roboto"/>
                <a:cs typeface="Roboto"/>
                <a:sym typeface="Roboto"/>
              </a:rPr>
              <a:t>Percentage &gt;= 80% : Grade B</a:t>
            </a:r>
            <a:endParaRPr sz="1600">
              <a:solidFill>
                <a:schemeClr val="lt2"/>
              </a:solidFill>
              <a:latin typeface="Roboto"/>
              <a:ea typeface="Roboto"/>
              <a:cs typeface="Roboto"/>
              <a:sym typeface="Roboto"/>
            </a:endParaRPr>
          </a:p>
          <a:p>
            <a:pPr indent="-330200" lvl="1" marL="914400" rtl="0">
              <a:spcBef>
                <a:spcPts val="0"/>
              </a:spcBef>
              <a:spcAft>
                <a:spcPts val="0"/>
              </a:spcAft>
              <a:buClr>
                <a:schemeClr val="lt2"/>
              </a:buClr>
              <a:buSzPts val="1600"/>
              <a:buFont typeface="Roboto"/>
              <a:buAutoNum type="alphaLcPeriod"/>
            </a:pPr>
            <a:r>
              <a:rPr lang="en" sz="1600">
                <a:solidFill>
                  <a:schemeClr val="lt2"/>
                </a:solidFill>
                <a:latin typeface="Roboto"/>
                <a:ea typeface="Roboto"/>
                <a:cs typeface="Roboto"/>
                <a:sym typeface="Roboto"/>
              </a:rPr>
              <a:t>Percentage &gt;= 70% : Grade C</a:t>
            </a:r>
            <a:endParaRPr sz="1600">
              <a:solidFill>
                <a:schemeClr val="lt2"/>
              </a:solidFill>
              <a:latin typeface="Roboto"/>
              <a:ea typeface="Roboto"/>
              <a:cs typeface="Roboto"/>
              <a:sym typeface="Roboto"/>
            </a:endParaRPr>
          </a:p>
          <a:p>
            <a:pPr indent="-330200" lvl="1" marL="914400" rtl="0">
              <a:spcBef>
                <a:spcPts val="0"/>
              </a:spcBef>
              <a:spcAft>
                <a:spcPts val="0"/>
              </a:spcAft>
              <a:buClr>
                <a:schemeClr val="lt2"/>
              </a:buClr>
              <a:buSzPts val="1600"/>
              <a:buFont typeface="Roboto"/>
              <a:buAutoNum type="alphaLcPeriod"/>
            </a:pPr>
            <a:r>
              <a:rPr lang="en" sz="1600">
                <a:solidFill>
                  <a:schemeClr val="lt2"/>
                </a:solidFill>
                <a:latin typeface="Roboto"/>
                <a:ea typeface="Roboto"/>
                <a:cs typeface="Roboto"/>
                <a:sym typeface="Roboto"/>
              </a:rPr>
              <a:t>Percentage &gt;= 60% : Grade D</a:t>
            </a:r>
            <a:endParaRPr sz="1600">
              <a:solidFill>
                <a:schemeClr val="lt2"/>
              </a:solidFill>
              <a:latin typeface="Roboto"/>
              <a:ea typeface="Roboto"/>
              <a:cs typeface="Roboto"/>
              <a:sym typeface="Roboto"/>
            </a:endParaRPr>
          </a:p>
          <a:p>
            <a:pPr indent="-330200" lvl="1" marL="914400" rtl="0">
              <a:spcBef>
                <a:spcPts val="0"/>
              </a:spcBef>
              <a:spcAft>
                <a:spcPts val="0"/>
              </a:spcAft>
              <a:buClr>
                <a:schemeClr val="lt2"/>
              </a:buClr>
              <a:buSzPts val="1600"/>
              <a:buFont typeface="Roboto"/>
              <a:buAutoNum type="alphaLcPeriod"/>
            </a:pPr>
            <a:r>
              <a:rPr lang="en" sz="1600">
                <a:solidFill>
                  <a:schemeClr val="lt2"/>
                </a:solidFill>
                <a:latin typeface="Roboto"/>
                <a:ea typeface="Roboto"/>
                <a:cs typeface="Roboto"/>
                <a:sym typeface="Roboto"/>
              </a:rPr>
              <a:t>Percentage &gt;= 40% : Grade E</a:t>
            </a:r>
            <a:endParaRPr sz="1600">
              <a:solidFill>
                <a:schemeClr val="lt2"/>
              </a:solidFill>
              <a:latin typeface="Roboto"/>
              <a:ea typeface="Roboto"/>
              <a:cs typeface="Roboto"/>
              <a:sym typeface="Roboto"/>
            </a:endParaRPr>
          </a:p>
          <a:p>
            <a:pPr indent="-330200" lvl="1" marL="914400" rtl="0">
              <a:spcBef>
                <a:spcPts val="0"/>
              </a:spcBef>
              <a:spcAft>
                <a:spcPts val="0"/>
              </a:spcAft>
              <a:buClr>
                <a:schemeClr val="lt2"/>
              </a:buClr>
              <a:buSzPts val="1600"/>
              <a:buFont typeface="Roboto"/>
              <a:buAutoNum type="alphaLcPeriod"/>
            </a:pPr>
            <a:r>
              <a:rPr lang="en" sz="1600">
                <a:solidFill>
                  <a:schemeClr val="lt2"/>
                </a:solidFill>
                <a:latin typeface="Roboto"/>
                <a:ea typeface="Roboto"/>
                <a:cs typeface="Roboto"/>
                <a:sym typeface="Roboto"/>
              </a:rPr>
              <a:t>Percentage &lt; 40% : Grade F</a:t>
            </a:r>
            <a:endParaRPr sz="1600">
              <a:solidFill>
                <a:schemeClr val="lt2"/>
              </a:solidFill>
              <a:latin typeface="Roboto"/>
              <a:ea typeface="Roboto"/>
              <a:cs typeface="Roboto"/>
              <a:sym typeface="Roboto"/>
            </a:endParaRPr>
          </a:p>
          <a:p>
            <a:pPr indent="-330200" lvl="0" marL="457200" rtl="0">
              <a:spcBef>
                <a:spcPts val="0"/>
              </a:spcBef>
              <a:spcAft>
                <a:spcPts val="0"/>
              </a:spcAft>
              <a:buClr>
                <a:schemeClr val="lt2"/>
              </a:buClr>
              <a:buSzPts val="1600"/>
              <a:buFont typeface="Roboto"/>
              <a:buAutoNum type="arabicPeriod"/>
            </a:pPr>
            <a:r>
              <a:rPr lang="en" sz="1600">
                <a:solidFill>
                  <a:schemeClr val="lt2"/>
                </a:solidFill>
                <a:latin typeface="Roboto"/>
                <a:ea typeface="Roboto"/>
                <a:cs typeface="Roboto"/>
                <a:sym typeface="Roboto"/>
              </a:rPr>
              <a:t>Write a program to count total number of notes in given amount.</a:t>
            </a:r>
            <a:endParaRPr sz="1600">
              <a:solidFill>
                <a:schemeClr val="lt2"/>
              </a:solidFill>
              <a:latin typeface="Roboto"/>
              <a:ea typeface="Roboto"/>
              <a:cs typeface="Roboto"/>
              <a:sym typeface="Roboto"/>
            </a:endParaRPr>
          </a:p>
          <a:p>
            <a:pPr indent="0" lvl="0" marL="0">
              <a:spcBef>
                <a:spcPts val="0"/>
              </a:spcBef>
              <a:spcAft>
                <a:spcPts val="0"/>
              </a:spcAft>
              <a:buNone/>
            </a:pPr>
            <a:r>
              <a:t/>
            </a:r>
            <a:endParaRPr sz="1600">
              <a:solidFill>
                <a:schemeClr val="lt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Logical Operators in Python</a:t>
            </a:r>
            <a:endParaRPr/>
          </a:p>
        </p:txBody>
      </p:sp>
      <p:sp>
        <p:nvSpPr>
          <p:cNvPr id="157" name="Shape 15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There are following logical operators supported by Python language.</a:t>
            </a:r>
            <a:endParaRPr/>
          </a:p>
          <a:p>
            <a:pPr indent="-342900" lvl="0" marL="457200" rtl="0">
              <a:spcBef>
                <a:spcPts val="1600"/>
              </a:spcBef>
              <a:spcAft>
                <a:spcPts val="0"/>
              </a:spcAft>
              <a:buSzPts val="1800"/>
              <a:buAutoNum type="arabicPeriod"/>
            </a:pPr>
            <a:r>
              <a:rPr lang="en"/>
              <a:t>Logical </a:t>
            </a:r>
            <a:r>
              <a:rPr b="1" lang="en"/>
              <a:t>and : </a:t>
            </a:r>
            <a:r>
              <a:rPr lang="en"/>
              <a:t>If both the conditions are true then expression becomes true.</a:t>
            </a:r>
            <a:endParaRPr/>
          </a:p>
          <a:p>
            <a:pPr indent="-342900" lvl="0" marL="457200" rtl="0">
              <a:spcBef>
                <a:spcPts val="0"/>
              </a:spcBef>
              <a:spcAft>
                <a:spcPts val="0"/>
              </a:spcAft>
              <a:buSzPts val="1800"/>
              <a:buAutoNum type="arabicPeriod"/>
            </a:pPr>
            <a:r>
              <a:rPr lang="en"/>
              <a:t>Logical </a:t>
            </a:r>
            <a:r>
              <a:rPr b="1" lang="en"/>
              <a:t>or : </a:t>
            </a:r>
            <a:r>
              <a:rPr lang="en"/>
              <a:t>If atleast one of the condition is true then expression becomes true.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Logical and	</a:t>
            </a:r>
            <a:endParaRPr/>
          </a:p>
        </p:txBody>
      </p:sp>
      <p:sp>
        <p:nvSpPr>
          <p:cNvPr id="163" name="Shape 163"/>
          <p:cNvSpPr/>
          <p:nvPr/>
        </p:nvSpPr>
        <p:spPr>
          <a:xfrm>
            <a:off x="179725" y="3331925"/>
            <a:ext cx="8577000" cy="779700"/>
          </a:xfrm>
          <a:prstGeom prst="rect">
            <a:avLst/>
          </a:prstGeom>
          <a:solidFill>
            <a:srgbClr val="FFFFFF"/>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800">
                <a:latin typeface="Consolas"/>
                <a:ea typeface="Consolas"/>
                <a:cs typeface="Consolas"/>
                <a:sym typeface="Consolas"/>
              </a:rPr>
              <a:t>if gender == "female" and age &gt;= 60:</a:t>
            </a:r>
            <a:endParaRPr sz="1800">
              <a:latin typeface="Consolas"/>
              <a:ea typeface="Consolas"/>
              <a:cs typeface="Consolas"/>
              <a:sym typeface="Consolas"/>
            </a:endParaRPr>
          </a:p>
          <a:p>
            <a:pPr indent="0" lvl="0" marL="0" rtl="0">
              <a:spcBef>
                <a:spcPts val="0"/>
              </a:spcBef>
              <a:spcAft>
                <a:spcPts val="0"/>
              </a:spcAft>
              <a:buNone/>
            </a:pPr>
            <a:r>
              <a:rPr lang="en" sz="1800">
                <a:latin typeface="Consolas"/>
                <a:ea typeface="Consolas"/>
                <a:cs typeface="Consolas"/>
                <a:sym typeface="Consolas"/>
              </a:rPr>
              <a:t>	print("Your are eligible for the pension scheme")</a:t>
            </a:r>
            <a:endParaRPr sz="1800">
              <a:latin typeface="Consolas"/>
              <a:ea typeface="Consolas"/>
              <a:cs typeface="Consolas"/>
              <a:sym typeface="Consolas"/>
            </a:endParaRPr>
          </a:p>
        </p:txBody>
      </p:sp>
      <p:sp>
        <p:nvSpPr>
          <p:cNvPr id="164" name="Shape 164"/>
          <p:cNvSpPr txBox="1"/>
          <p:nvPr/>
        </p:nvSpPr>
        <p:spPr>
          <a:xfrm>
            <a:off x="179725" y="791525"/>
            <a:ext cx="8577000" cy="779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rPr>
              <a:t>Let us consider that a scenario in which certain bank is offering a pension scheme for its female women customers of age &gt;= 60.  </a:t>
            </a:r>
            <a:endParaRPr sz="1800">
              <a:solidFill>
                <a:schemeClr val="lt2"/>
              </a:solidFill>
            </a:endParaRPr>
          </a:p>
        </p:txBody>
      </p:sp>
      <p:sp>
        <p:nvSpPr>
          <p:cNvPr id="165" name="Shape 165"/>
          <p:cNvSpPr/>
          <p:nvPr/>
        </p:nvSpPr>
        <p:spPr>
          <a:xfrm>
            <a:off x="179725" y="1655525"/>
            <a:ext cx="8577000" cy="1464000"/>
          </a:xfrm>
          <a:prstGeom prst="rect">
            <a:avLst/>
          </a:prstGeom>
          <a:solidFill>
            <a:srgbClr val="FFFFFF"/>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800">
                <a:latin typeface="Consolas"/>
                <a:ea typeface="Consolas"/>
                <a:cs typeface="Consolas"/>
                <a:sym typeface="Consolas"/>
              </a:rPr>
              <a:t>if gender == "female":</a:t>
            </a:r>
            <a:endParaRPr sz="1800">
              <a:latin typeface="Consolas"/>
              <a:ea typeface="Consolas"/>
              <a:cs typeface="Consolas"/>
              <a:sym typeface="Consolas"/>
            </a:endParaRPr>
          </a:p>
          <a:p>
            <a:pPr indent="0" lvl="0" marL="0" rtl="0">
              <a:spcBef>
                <a:spcPts val="0"/>
              </a:spcBef>
              <a:spcAft>
                <a:spcPts val="0"/>
              </a:spcAft>
              <a:buNone/>
            </a:pPr>
            <a:r>
              <a:rPr lang="en" sz="1800">
                <a:latin typeface="Consolas"/>
                <a:ea typeface="Consolas"/>
                <a:cs typeface="Consolas"/>
                <a:sym typeface="Consolas"/>
              </a:rPr>
              <a:t>	if age &gt;= 60:</a:t>
            </a:r>
            <a:endParaRPr sz="1800">
              <a:latin typeface="Consolas"/>
              <a:ea typeface="Consolas"/>
              <a:cs typeface="Consolas"/>
              <a:sym typeface="Consolas"/>
            </a:endParaRPr>
          </a:p>
          <a:p>
            <a:pPr indent="457200" lvl="0" marL="457200" rtl="0">
              <a:spcBef>
                <a:spcPts val="0"/>
              </a:spcBef>
              <a:spcAft>
                <a:spcPts val="0"/>
              </a:spcAft>
              <a:buNone/>
            </a:pPr>
            <a:r>
              <a:rPr lang="en" sz="1800">
                <a:latin typeface="Consolas"/>
                <a:ea typeface="Consolas"/>
                <a:cs typeface="Consolas"/>
                <a:sym typeface="Consolas"/>
              </a:rPr>
              <a:t>print("Your are eligible for the pension scheme")</a:t>
            </a:r>
            <a:endParaRPr sz="1800">
              <a:latin typeface="Consolas"/>
              <a:ea typeface="Consolas"/>
              <a:cs typeface="Consolas"/>
              <a:sym typeface="Consolas"/>
            </a:endParaRPr>
          </a:p>
        </p:txBody>
      </p:sp>
      <p:sp>
        <p:nvSpPr>
          <p:cNvPr id="166" name="Shape 166"/>
          <p:cNvSpPr/>
          <p:nvPr/>
        </p:nvSpPr>
        <p:spPr>
          <a:xfrm>
            <a:off x="7534975" y="2468075"/>
            <a:ext cx="790500" cy="12777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Logical or	</a:t>
            </a:r>
            <a:endParaRPr/>
          </a:p>
        </p:txBody>
      </p:sp>
      <p:sp>
        <p:nvSpPr>
          <p:cNvPr id="172" name="Shape 172"/>
          <p:cNvSpPr/>
          <p:nvPr/>
        </p:nvSpPr>
        <p:spPr>
          <a:xfrm>
            <a:off x="179725" y="3331925"/>
            <a:ext cx="8577000" cy="779700"/>
          </a:xfrm>
          <a:prstGeom prst="rect">
            <a:avLst/>
          </a:prstGeom>
          <a:solidFill>
            <a:srgbClr val="FFFFFF"/>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800">
                <a:latin typeface="Consolas"/>
                <a:ea typeface="Consolas"/>
                <a:cs typeface="Consolas"/>
                <a:sym typeface="Consolas"/>
              </a:rPr>
              <a:t>if gender == "female" or age &gt;= 60:</a:t>
            </a:r>
            <a:endParaRPr sz="1800">
              <a:latin typeface="Consolas"/>
              <a:ea typeface="Consolas"/>
              <a:cs typeface="Consolas"/>
              <a:sym typeface="Consolas"/>
            </a:endParaRPr>
          </a:p>
          <a:p>
            <a:pPr indent="0" lvl="0" marL="0" rtl="0">
              <a:spcBef>
                <a:spcPts val="0"/>
              </a:spcBef>
              <a:spcAft>
                <a:spcPts val="0"/>
              </a:spcAft>
              <a:buNone/>
            </a:pPr>
            <a:r>
              <a:rPr lang="en" sz="1800">
                <a:latin typeface="Consolas"/>
                <a:ea typeface="Consolas"/>
                <a:cs typeface="Consolas"/>
                <a:sym typeface="Consolas"/>
              </a:rPr>
              <a:t>	print("Your are eligible for the pension scheme")</a:t>
            </a:r>
            <a:endParaRPr sz="1800">
              <a:latin typeface="Consolas"/>
              <a:ea typeface="Consolas"/>
              <a:cs typeface="Consolas"/>
              <a:sym typeface="Consolas"/>
            </a:endParaRPr>
          </a:p>
        </p:txBody>
      </p:sp>
      <p:sp>
        <p:nvSpPr>
          <p:cNvPr id="173" name="Shape 173"/>
          <p:cNvSpPr txBox="1"/>
          <p:nvPr/>
        </p:nvSpPr>
        <p:spPr>
          <a:xfrm>
            <a:off x="179725" y="791525"/>
            <a:ext cx="8577000" cy="779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rPr>
              <a:t>Let us consider that a different scenario in which certain bank is offering a pension scheme for its customer which are either female women or having age &gt;= 60.  </a:t>
            </a:r>
            <a:endParaRPr sz="1800">
              <a:solidFill>
                <a:schemeClr val="lt2"/>
              </a:solidFill>
            </a:endParaRPr>
          </a:p>
        </p:txBody>
      </p:sp>
      <p:sp>
        <p:nvSpPr>
          <p:cNvPr id="174" name="Shape 174"/>
          <p:cNvSpPr/>
          <p:nvPr/>
        </p:nvSpPr>
        <p:spPr>
          <a:xfrm>
            <a:off x="179725" y="1623050"/>
            <a:ext cx="8577000" cy="1464000"/>
          </a:xfrm>
          <a:prstGeom prst="rect">
            <a:avLst/>
          </a:prstGeom>
          <a:solidFill>
            <a:srgbClr val="FFFFFF"/>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800">
                <a:latin typeface="Consolas"/>
                <a:ea typeface="Consolas"/>
                <a:cs typeface="Consolas"/>
                <a:sym typeface="Consolas"/>
              </a:rPr>
              <a:t>if gender == "female":</a:t>
            </a:r>
            <a:endParaRPr sz="1800">
              <a:latin typeface="Consolas"/>
              <a:ea typeface="Consolas"/>
              <a:cs typeface="Consolas"/>
              <a:sym typeface="Consolas"/>
            </a:endParaRPr>
          </a:p>
          <a:p>
            <a:pPr indent="0" lvl="0" marL="0" rtl="0">
              <a:spcBef>
                <a:spcPts val="0"/>
              </a:spcBef>
              <a:spcAft>
                <a:spcPts val="0"/>
              </a:spcAft>
              <a:buNone/>
            </a:pPr>
            <a:r>
              <a:rPr lang="en" sz="1800">
                <a:latin typeface="Consolas"/>
                <a:ea typeface="Consolas"/>
                <a:cs typeface="Consolas"/>
                <a:sym typeface="Consolas"/>
              </a:rPr>
              <a:t>	print("Your are eligible for the pension scheme")</a:t>
            </a:r>
            <a:endParaRPr sz="1800">
              <a:latin typeface="Consolas"/>
              <a:ea typeface="Consolas"/>
              <a:cs typeface="Consolas"/>
              <a:sym typeface="Consolas"/>
            </a:endParaRPr>
          </a:p>
          <a:p>
            <a:pPr indent="0" lvl="0" marL="0" rtl="0">
              <a:spcBef>
                <a:spcPts val="0"/>
              </a:spcBef>
              <a:spcAft>
                <a:spcPts val="0"/>
              </a:spcAft>
              <a:buNone/>
            </a:pPr>
            <a:r>
              <a:rPr lang="en" sz="1800">
                <a:latin typeface="Consolas"/>
                <a:ea typeface="Consolas"/>
                <a:cs typeface="Consolas"/>
                <a:sym typeface="Consolas"/>
              </a:rPr>
              <a:t>if age &gt;= 60:</a:t>
            </a:r>
            <a:endParaRPr sz="1800">
              <a:latin typeface="Consolas"/>
              <a:ea typeface="Consolas"/>
              <a:cs typeface="Consolas"/>
              <a:sym typeface="Consolas"/>
            </a:endParaRPr>
          </a:p>
          <a:p>
            <a:pPr indent="0" lvl="0" marL="457200" rtl="0">
              <a:spcBef>
                <a:spcPts val="0"/>
              </a:spcBef>
              <a:spcAft>
                <a:spcPts val="0"/>
              </a:spcAft>
              <a:buNone/>
            </a:pPr>
            <a:r>
              <a:rPr lang="en" sz="1800">
                <a:latin typeface="Consolas"/>
                <a:ea typeface="Consolas"/>
                <a:cs typeface="Consolas"/>
                <a:sym typeface="Consolas"/>
              </a:rPr>
              <a:t>print("Your are eligible for the pension scheme")</a:t>
            </a:r>
            <a:endParaRPr sz="1800">
              <a:latin typeface="Consolas"/>
              <a:ea typeface="Consolas"/>
              <a:cs typeface="Consolas"/>
              <a:sym typeface="Consolas"/>
            </a:endParaRPr>
          </a:p>
        </p:txBody>
      </p:sp>
      <p:sp>
        <p:nvSpPr>
          <p:cNvPr id="175" name="Shape 175"/>
          <p:cNvSpPr/>
          <p:nvPr/>
        </p:nvSpPr>
        <p:spPr>
          <a:xfrm>
            <a:off x="7153975" y="2468075"/>
            <a:ext cx="790500" cy="12777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3200"/>
              <a:t>Now let’s modify our Spychat code like pros</a:t>
            </a:r>
            <a:endParaRPr sz="3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SpyChat Profile(String formatting using placeholder) </a:t>
            </a:r>
            <a:endParaRPr/>
          </a:p>
        </p:txBody>
      </p:sp>
      <p:sp>
        <p:nvSpPr>
          <p:cNvPr id="186" name="Shape 186"/>
          <p:cNvSpPr/>
          <p:nvPr/>
        </p:nvSpPr>
        <p:spPr>
          <a:xfrm>
            <a:off x="98250" y="834200"/>
            <a:ext cx="8924100" cy="2217300"/>
          </a:xfrm>
          <a:prstGeom prst="rect">
            <a:avLst/>
          </a:prstGeom>
          <a:solidFill>
            <a:srgbClr val="FFFFFF"/>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Consolas"/>
                <a:ea typeface="Consolas"/>
                <a:cs typeface="Consolas"/>
                <a:sym typeface="Consolas"/>
              </a:rPr>
              <a:t>name = "Mr. Modi"</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country_name = "India"</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part_name = "BJP"</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#Using + for string concatenation</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print(name + " is the PM of " + country_name + ", he represents the " + party_name + ".")</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#Using placeholders</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print("%s is the PM of %s, he represents the %s." % (name, country_name, party_name))</a:t>
            </a:r>
            <a:endParaRPr>
              <a:latin typeface="Consolas"/>
              <a:ea typeface="Consolas"/>
              <a:cs typeface="Consolas"/>
              <a:sym typeface="Consolas"/>
            </a:endParaRPr>
          </a:p>
        </p:txBody>
      </p:sp>
      <p:sp>
        <p:nvSpPr>
          <p:cNvPr id="187" name="Shape 187"/>
          <p:cNvSpPr txBox="1"/>
          <p:nvPr/>
        </p:nvSpPr>
        <p:spPr>
          <a:xfrm>
            <a:off x="98225" y="3236175"/>
            <a:ext cx="8924100" cy="1512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latin typeface="Roboto"/>
                <a:ea typeface="Roboto"/>
                <a:cs typeface="Roboto"/>
                <a:sym typeface="Roboto"/>
              </a:rPr>
              <a:t>Python has different placeholders that can be used for different data types.</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%s for string</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%d for integer</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%f for float</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%.2f for float with two decimal places</a:t>
            </a:r>
            <a:endParaRPr sz="1800">
              <a:solidFill>
                <a:schemeClr val="lt2"/>
              </a:solidFill>
              <a:latin typeface="Roboto"/>
              <a:ea typeface="Roboto"/>
              <a:cs typeface="Roboto"/>
              <a:sym typeface="Roboto"/>
            </a:endParaRPr>
          </a:p>
          <a:p>
            <a:pPr indent="0" lvl="0" marL="0" rtl="0">
              <a:spcBef>
                <a:spcPts val="0"/>
              </a:spcBef>
              <a:spcAft>
                <a:spcPts val="0"/>
              </a:spcAft>
              <a:buNone/>
            </a:pPr>
            <a:r>
              <a:t/>
            </a:r>
            <a:endParaRPr sz="1800">
              <a:solidFill>
                <a:schemeClr val="lt2"/>
              </a:solidFill>
              <a:latin typeface="Roboto"/>
              <a:ea typeface="Roboto"/>
              <a:cs typeface="Roboto"/>
              <a:sym typeface="Roboto"/>
            </a:endParaRPr>
          </a:p>
          <a:p>
            <a:pPr indent="0" lvl="0" marL="0" rtl="0">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Introducing </a:t>
            </a:r>
            <a:r>
              <a:rPr lang="en" sz="3200">
                <a:solidFill>
                  <a:srgbClr val="0000FF"/>
                </a:solidFill>
              </a:rPr>
              <a:t>Import</a:t>
            </a:r>
            <a:endParaRPr sz="3200">
              <a:solidFill>
                <a:srgbClr val="0000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ctrTitle"/>
          </p:nvPr>
        </p:nvSpPr>
        <p:spPr>
          <a:xfrm>
            <a:off x="216975" y="816150"/>
            <a:ext cx="8370300" cy="6414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sz="3200"/>
              <a:t>How would you make a sandwich?</a:t>
            </a:r>
            <a:endParaRPr sz="3200"/>
          </a:p>
        </p:txBody>
      </p:sp>
      <p:sp>
        <p:nvSpPr>
          <p:cNvPr id="198" name="Shape 198"/>
          <p:cNvSpPr txBox="1"/>
          <p:nvPr>
            <p:ph idx="1" type="subTitle"/>
          </p:nvPr>
        </p:nvSpPr>
        <p:spPr>
          <a:xfrm>
            <a:off x="1429350" y="3330550"/>
            <a:ext cx="6442800" cy="784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Approach 1: We buy/import the ingredients from a market.</a:t>
            </a:r>
            <a:endParaRPr/>
          </a:p>
          <a:p>
            <a:pPr indent="0" lvl="0" marL="0">
              <a:spcBef>
                <a:spcPts val="0"/>
              </a:spcBef>
              <a:spcAft>
                <a:spcPts val="0"/>
              </a:spcAft>
              <a:buNone/>
            </a:pPr>
            <a:r>
              <a:rPr lang="en"/>
              <a:t>Approach 2: We bake our own bread and grow vegetables on    our own for the sandwich.</a:t>
            </a:r>
            <a:endParaRPr/>
          </a:p>
          <a:p>
            <a:pPr indent="0" lvl="0" marL="0">
              <a:spcBef>
                <a:spcPts val="0"/>
              </a:spcBef>
              <a:spcAft>
                <a:spcPts val="0"/>
              </a:spcAft>
              <a:buNone/>
            </a:pPr>
            <a:r>
              <a:t/>
            </a:r>
            <a:endParaRPr/>
          </a:p>
          <a:p>
            <a:pPr indent="0" lvl="0" marL="0">
              <a:spcBef>
                <a:spcPts val="0"/>
              </a:spcBef>
              <a:spcAft>
                <a:spcPts val="0"/>
              </a:spcAft>
              <a:buNone/>
            </a:pPr>
            <a:r>
              <a:t/>
            </a:r>
            <a:endParaRPr/>
          </a:p>
        </p:txBody>
      </p:sp>
      <p:pic>
        <p:nvPicPr>
          <p:cNvPr id="199" name="Shape 199"/>
          <p:cNvPicPr preferRelativeResize="0"/>
          <p:nvPr/>
        </p:nvPicPr>
        <p:blipFill>
          <a:blip r:embed="rId3">
            <a:alphaModFix/>
          </a:blip>
          <a:stretch>
            <a:fillRect/>
          </a:stretch>
        </p:blipFill>
        <p:spPr>
          <a:xfrm>
            <a:off x="3378888" y="1567680"/>
            <a:ext cx="2245374" cy="1616669"/>
          </a:xfrm>
          <a:prstGeom prst="rect">
            <a:avLst/>
          </a:prstGeom>
          <a:noFill/>
          <a:ln cap="flat" cmpd="sng" w="38100">
            <a:solidFill>
              <a:srgbClr val="FFFFFF"/>
            </a:solidFill>
            <a:prstDash val="solid"/>
            <a:miter lim="8000"/>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ctrTitle"/>
          </p:nvPr>
        </p:nvSpPr>
        <p:spPr>
          <a:xfrm>
            <a:off x="227400" y="1819275"/>
            <a:ext cx="89166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200"/>
              <a:t>Which approach do you think is better and why?</a:t>
            </a:r>
            <a:endParaRPr sz="3200"/>
          </a:p>
        </p:txBody>
      </p:sp>
      <p:sp>
        <p:nvSpPr>
          <p:cNvPr id="205" name="Shape 205"/>
          <p:cNvSpPr txBox="1"/>
          <p:nvPr>
            <p:ph idx="1" type="subTitle"/>
          </p:nvPr>
        </p:nvSpPr>
        <p:spPr>
          <a:xfrm>
            <a:off x="390525" y="2789119"/>
            <a:ext cx="8222100" cy="93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Approach 1: (Importing) takes 20 minutes.</a:t>
            </a:r>
            <a:endParaRPr/>
          </a:p>
          <a:p>
            <a:pPr indent="0" lvl="0" marL="0">
              <a:spcBef>
                <a:spcPts val="0"/>
              </a:spcBef>
              <a:spcAft>
                <a:spcPts val="0"/>
              </a:spcAft>
              <a:buNone/>
            </a:pPr>
            <a:r>
              <a:rPr lang="en"/>
              <a:t>Approach 2: Months!</a:t>
            </a:r>
            <a:endParaRPr/>
          </a:p>
          <a:p>
            <a:pPr indent="0" lvl="0" marL="0" algn="ctr">
              <a:spcBef>
                <a:spcPts val="0"/>
              </a:spcBef>
              <a:spcAft>
                <a:spcPts val="0"/>
              </a:spcAft>
              <a:buNone/>
            </a:pPr>
            <a:r>
              <a:t/>
            </a:r>
            <a:endParaRPr/>
          </a:p>
          <a:p>
            <a:pPr indent="0" lvl="0" mar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sz="2400"/>
              <a:t>Quick Recap </a:t>
            </a:r>
            <a:endParaRPr sz="2400"/>
          </a:p>
        </p:txBody>
      </p:sp>
      <p:sp>
        <p:nvSpPr>
          <p:cNvPr id="73" name="Shape 73"/>
          <p:cNvSpPr txBox="1"/>
          <p:nvPr>
            <p:ph idx="4294967295" type="body"/>
          </p:nvPr>
        </p:nvSpPr>
        <p:spPr>
          <a:xfrm>
            <a:off x="98250" y="619050"/>
            <a:ext cx="3431700" cy="4407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What is Python ?</a:t>
            </a:r>
            <a:endParaRPr/>
          </a:p>
          <a:p>
            <a:pPr indent="-342900" lvl="0" marL="457200" rtl="0">
              <a:spcBef>
                <a:spcPts val="0"/>
              </a:spcBef>
              <a:spcAft>
                <a:spcPts val="0"/>
              </a:spcAft>
              <a:buSzPts val="1800"/>
              <a:buAutoNum type="arabicPeriod"/>
            </a:pPr>
            <a:r>
              <a:rPr lang="en"/>
              <a:t>Python 2 or Python 3?</a:t>
            </a:r>
            <a:endParaRPr/>
          </a:p>
          <a:p>
            <a:pPr indent="-342900" lvl="0" marL="457200" rtl="0">
              <a:spcBef>
                <a:spcPts val="0"/>
              </a:spcBef>
              <a:spcAft>
                <a:spcPts val="0"/>
              </a:spcAft>
              <a:buSzPts val="1800"/>
              <a:buAutoNum type="arabicPeriod"/>
            </a:pPr>
            <a:r>
              <a:rPr lang="en"/>
              <a:t>Writing first script in python</a:t>
            </a:r>
            <a:endParaRPr/>
          </a:p>
          <a:p>
            <a:pPr indent="-342900" lvl="0" marL="457200" rtl="0">
              <a:spcBef>
                <a:spcPts val="0"/>
              </a:spcBef>
              <a:spcAft>
                <a:spcPts val="0"/>
              </a:spcAft>
              <a:buSzPts val="1800"/>
              <a:buAutoNum type="arabicPeriod"/>
            </a:pPr>
            <a:r>
              <a:rPr lang="en"/>
              <a:t>Basic Syntax </a:t>
            </a:r>
            <a:endParaRPr/>
          </a:p>
          <a:p>
            <a:pPr indent="-342900" lvl="1" marL="914400" rtl="0">
              <a:spcBef>
                <a:spcPts val="0"/>
              </a:spcBef>
              <a:spcAft>
                <a:spcPts val="0"/>
              </a:spcAft>
              <a:buSzPts val="1800"/>
              <a:buAutoNum type="alphaLcPeriod"/>
            </a:pPr>
            <a:r>
              <a:rPr lang="en" sz="1800"/>
              <a:t>Identifiers</a:t>
            </a:r>
            <a:endParaRPr sz="1800"/>
          </a:p>
          <a:p>
            <a:pPr indent="-342900" lvl="1" marL="914400" rtl="0">
              <a:spcBef>
                <a:spcPts val="0"/>
              </a:spcBef>
              <a:spcAft>
                <a:spcPts val="0"/>
              </a:spcAft>
              <a:buSzPts val="1800"/>
              <a:buAutoNum type="alphaLcPeriod"/>
            </a:pPr>
            <a:r>
              <a:rPr lang="en" sz="1800"/>
              <a:t>Keywords</a:t>
            </a:r>
            <a:endParaRPr sz="1800"/>
          </a:p>
          <a:p>
            <a:pPr indent="-342900" lvl="1" marL="914400" rtl="0">
              <a:spcBef>
                <a:spcPts val="0"/>
              </a:spcBef>
              <a:spcAft>
                <a:spcPts val="0"/>
              </a:spcAft>
              <a:buSzPts val="1800"/>
              <a:buAutoNum type="alphaLcPeriod"/>
            </a:pPr>
            <a:r>
              <a:rPr lang="en" sz="1800"/>
              <a:t>Indentation</a:t>
            </a:r>
            <a:endParaRPr sz="1800"/>
          </a:p>
          <a:p>
            <a:pPr indent="-342900" lvl="1" marL="914400" rtl="0">
              <a:spcBef>
                <a:spcPts val="0"/>
              </a:spcBef>
              <a:spcAft>
                <a:spcPts val="0"/>
              </a:spcAft>
              <a:buSzPts val="1800"/>
              <a:buAutoNum type="alphaLcPeriod"/>
            </a:pPr>
            <a:r>
              <a:rPr lang="en" sz="1800"/>
              <a:t>Variables</a:t>
            </a:r>
            <a:endParaRPr sz="1800"/>
          </a:p>
          <a:p>
            <a:pPr indent="-342900" lvl="0" marL="457200" rtl="0">
              <a:spcBef>
                <a:spcPts val="0"/>
              </a:spcBef>
              <a:spcAft>
                <a:spcPts val="0"/>
              </a:spcAft>
              <a:buSzPts val="1800"/>
              <a:buAutoNum type="arabicPeriod"/>
            </a:pPr>
            <a:r>
              <a:rPr lang="en"/>
              <a:t>Date Types in Python </a:t>
            </a:r>
            <a:endParaRPr/>
          </a:p>
          <a:p>
            <a:pPr indent="-342900" lvl="1" marL="914400" rtl="0">
              <a:spcBef>
                <a:spcPts val="0"/>
              </a:spcBef>
              <a:spcAft>
                <a:spcPts val="0"/>
              </a:spcAft>
              <a:buSzPts val="1800"/>
              <a:buAutoNum type="alphaLcPeriod"/>
            </a:pPr>
            <a:r>
              <a:rPr lang="en" sz="1800"/>
              <a:t>Numbers</a:t>
            </a:r>
            <a:endParaRPr sz="1800"/>
          </a:p>
          <a:p>
            <a:pPr indent="-342900" lvl="1" marL="914400" rtl="0">
              <a:spcBef>
                <a:spcPts val="0"/>
              </a:spcBef>
              <a:spcAft>
                <a:spcPts val="0"/>
              </a:spcAft>
              <a:buSzPts val="1800"/>
              <a:buAutoNum type="alphaLcPeriod"/>
            </a:pPr>
            <a:r>
              <a:rPr lang="en" sz="1800"/>
              <a:t>String</a:t>
            </a:r>
            <a:endParaRPr sz="1800"/>
          </a:p>
          <a:p>
            <a:pPr indent="-342900" lvl="1" marL="914400" rtl="0">
              <a:spcBef>
                <a:spcPts val="0"/>
              </a:spcBef>
              <a:spcAft>
                <a:spcPts val="0"/>
              </a:spcAft>
              <a:buSzPts val="1800"/>
              <a:buAutoNum type="alphaLcPeriod"/>
            </a:pPr>
            <a:r>
              <a:rPr lang="en" sz="1800"/>
              <a:t>List</a:t>
            </a:r>
            <a:endParaRPr sz="1800"/>
          </a:p>
          <a:p>
            <a:pPr indent="-342900" lvl="1" marL="914400" rtl="0">
              <a:spcBef>
                <a:spcPts val="0"/>
              </a:spcBef>
              <a:spcAft>
                <a:spcPts val="0"/>
              </a:spcAft>
              <a:buSzPts val="1800"/>
              <a:buAutoNum type="alphaLcPeriod"/>
            </a:pPr>
            <a:r>
              <a:rPr lang="en" sz="1800"/>
              <a:t>Tuple</a:t>
            </a:r>
            <a:endParaRPr sz="1800"/>
          </a:p>
          <a:p>
            <a:pPr indent="-342900" lvl="1" marL="914400" rtl="0">
              <a:spcBef>
                <a:spcPts val="0"/>
              </a:spcBef>
              <a:spcAft>
                <a:spcPts val="0"/>
              </a:spcAft>
              <a:buSzPts val="1800"/>
              <a:buAutoNum type="alphaLcPeriod"/>
            </a:pPr>
            <a:r>
              <a:rPr lang="en" sz="1800"/>
              <a:t>Dictionary</a:t>
            </a:r>
            <a:endParaRPr sz="1800"/>
          </a:p>
        </p:txBody>
      </p:sp>
      <p:sp>
        <p:nvSpPr>
          <p:cNvPr id="74" name="Shape 74"/>
          <p:cNvSpPr txBox="1"/>
          <p:nvPr>
            <p:ph idx="4294967295" type="body"/>
          </p:nvPr>
        </p:nvSpPr>
        <p:spPr>
          <a:xfrm>
            <a:off x="3649175" y="671350"/>
            <a:ext cx="5381700" cy="4288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6.	</a:t>
            </a:r>
            <a:r>
              <a:rPr lang="en"/>
              <a:t>Operators in Python</a:t>
            </a:r>
            <a:br>
              <a:rPr lang="en"/>
            </a:br>
            <a:r>
              <a:rPr lang="en"/>
              <a:t>		Arithmetic Operators(+, -, * , / , %, **)</a:t>
            </a:r>
            <a:br>
              <a:rPr lang="en"/>
            </a:br>
            <a:r>
              <a:rPr lang="en"/>
              <a:t>		Relational Operators</a:t>
            </a:r>
            <a:r>
              <a:rPr lang="en"/>
              <a:t>( == , != , &lt; , &gt; , &lt;= ,&gt;=)</a:t>
            </a:r>
            <a:br>
              <a:rPr lang="en"/>
            </a:br>
            <a:r>
              <a:rPr lang="en"/>
              <a:t>		Bitwise Operators</a:t>
            </a:r>
            <a:br>
              <a:rPr lang="en"/>
            </a:br>
            <a:r>
              <a:rPr lang="en"/>
              <a:t>		Assignment Operators(=, +=, -=, *=, /=, %=)</a:t>
            </a:r>
            <a:br>
              <a:rPr lang="en"/>
            </a:br>
            <a:r>
              <a:rPr lang="en"/>
              <a:t>		</a:t>
            </a:r>
            <a:r>
              <a:rPr b="1" lang="en"/>
              <a:t>Logical Operators</a:t>
            </a:r>
            <a:r>
              <a:rPr lang="en"/>
              <a:t>(and, or)</a:t>
            </a:r>
            <a:br>
              <a:rPr lang="en"/>
            </a:br>
            <a:r>
              <a:rPr lang="en"/>
              <a:t>7.	Spychat Profile</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Modules in Python</a:t>
            </a:r>
            <a:r>
              <a:rPr lang="en"/>
              <a:t> </a:t>
            </a:r>
            <a:endParaRPr/>
          </a:p>
        </p:txBody>
      </p:sp>
      <p:sp>
        <p:nvSpPr>
          <p:cNvPr id="211" name="Shape 211"/>
          <p:cNvSpPr txBox="1"/>
          <p:nvPr/>
        </p:nvSpPr>
        <p:spPr>
          <a:xfrm>
            <a:off x="98225" y="721575"/>
            <a:ext cx="8924100" cy="28005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Modules are Python .py files that consist of Python code. </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Any Python file can be referenced as a module. </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A Python file called hello.py has the module name of hello that can be imported into other Python files or used on the Python command line interpreter.</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Modules can define functions, classes, and variables that you can reference in other Python .py files or via the Python command line interpreter.</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In Python, modules are accessed by using the import statement. When you do this, you execute the code of the module, keeping the scopes of the definitions so that your current file(s) can make use of these.</a:t>
            </a:r>
            <a:endParaRPr sz="1800">
              <a:solidFill>
                <a:schemeClr val="lt2"/>
              </a:solidFill>
              <a:latin typeface="Roboto"/>
              <a:ea typeface="Roboto"/>
              <a:cs typeface="Roboto"/>
              <a:sym typeface="Roboto"/>
            </a:endParaRPr>
          </a:p>
          <a:p>
            <a:pPr indent="0" lvl="0" marL="0" rtl="0">
              <a:spcBef>
                <a:spcPts val="0"/>
              </a:spcBef>
              <a:spcAft>
                <a:spcPts val="0"/>
              </a:spcAft>
              <a:buNone/>
            </a:pPr>
            <a:r>
              <a:t/>
            </a:r>
            <a:endParaRPr sz="1800">
              <a:solidFill>
                <a:schemeClr val="lt2"/>
              </a:solidFill>
              <a:latin typeface="Roboto"/>
              <a:ea typeface="Roboto"/>
              <a:cs typeface="Roboto"/>
              <a:sym typeface="Roboto"/>
            </a:endParaRPr>
          </a:p>
          <a:p>
            <a:pPr indent="0" lvl="0" marL="0" rtl="0">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ctrTitle"/>
          </p:nvPr>
        </p:nvSpPr>
        <p:spPr>
          <a:xfrm>
            <a:off x="496725" y="259875"/>
            <a:ext cx="8403900" cy="606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2400"/>
              <a:t>There are two ways to import something in python: </a:t>
            </a:r>
            <a:endParaRPr sz="2400"/>
          </a:p>
        </p:txBody>
      </p:sp>
      <p:sp>
        <p:nvSpPr>
          <p:cNvPr id="217" name="Shape 217"/>
          <p:cNvSpPr txBox="1"/>
          <p:nvPr>
            <p:ph idx="1" type="subTitle"/>
          </p:nvPr>
        </p:nvSpPr>
        <p:spPr>
          <a:xfrm>
            <a:off x="314325" y="910000"/>
            <a:ext cx="8564700" cy="3755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Importing the entire file</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342900" lvl="0" marL="457200">
              <a:spcBef>
                <a:spcPts val="0"/>
              </a:spcBef>
              <a:spcAft>
                <a:spcPts val="0"/>
              </a:spcAft>
              <a:buSzPts val="1800"/>
              <a:buAutoNum type="arabicPeriod"/>
            </a:pPr>
            <a:r>
              <a:rPr lang="en"/>
              <a:t>Importing specific Variables</a:t>
            </a:r>
            <a:endParaRPr/>
          </a:p>
          <a:p>
            <a:pPr indent="0" lvl="0" marL="0">
              <a:spcBef>
                <a:spcPts val="0"/>
              </a:spcBef>
              <a:spcAft>
                <a:spcPts val="0"/>
              </a:spcAft>
              <a:buNone/>
            </a:pPr>
            <a:r>
              <a:t/>
            </a:r>
            <a:endParaRPr/>
          </a:p>
        </p:txBody>
      </p:sp>
      <p:sp>
        <p:nvSpPr>
          <p:cNvPr id="218" name="Shape 218"/>
          <p:cNvSpPr/>
          <p:nvPr/>
        </p:nvSpPr>
        <p:spPr>
          <a:xfrm>
            <a:off x="420525" y="1394075"/>
            <a:ext cx="3707100" cy="1387200"/>
          </a:xfrm>
          <a:prstGeom prst="rect">
            <a:avLst/>
          </a:prstGeom>
          <a:solidFill>
            <a:srgbClr val="FFFFFF"/>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Consolas"/>
                <a:ea typeface="Consolas"/>
                <a:cs typeface="Consolas"/>
                <a:sym typeface="Consolas"/>
              </a:rPr>
              <a:t>#default.py</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name = 'Bond'</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salutation = 'Mr.'</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age = 23</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rating = 'A'</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p:txBody>
      </p:sp>
      <p:sp>
        <p:nvSpPr>
          <p:cNvPr id="219" name="Shape 219"/>
          <p:cNvSpPr/>
          <p:nvPr/>
        </p:nvSpPr>
        <p:spPr>
          <a:xfrm>
            <a:off x="4201025" y="1394075"/>
            <a:ext cx="4623600" cy="1387200"/>
          </a:xfrm>
          <a:prstGeom prst="rect">
            <a:avLst/>
          </a:prstGeom>
          <a:solidFill>
            <a:srgbClr val="FFFFFF"/>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#main.py</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import</a:t>
            </a:r>
            <a:r>
              <a:rPr lang="en">
                <a:latin typeface="Consolas"/>
                <a:ea typeface="Consolas"/>
                <a:cs typeface="Consolas"/>
                <a:sym typeface="Consolas"/>
              </a:rPr>
              <a:t> default </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print(default.name)</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print(default.salutation)</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print(default.age)</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p:txBody>
      </p:sp>
      <p:sp>
        <p:nvSpPr>
          <p:cNvPr id="220" name="Shape 220"/>
          <p:cNvSpPr/>
          <p:nvPr/>
        </p:nvSpPr>
        <p:spPr>
          <a:xfrm>
            <a:off x="420525" y="3299075"/>
            <a:ext cx="3707100" cy="1387200"/>
          </a:xfrm>
          <a:prstGeom prst="rect">
            <a:avLst/>
          </a:prstGeom>
          <a:solidFill>
            <a:srgbClr val="FFFFFF"/>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Consolas"/>
                <a:ea typeface="Consolas"/>
                <a:cs typeface="Consolas"/>
                <a:sym typeface="Consolas"/>
              </a:rPr>
              <a:t>#default.py</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name = 'Bond'</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salutation = 'Mr.'</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age = 23</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rating = 'A'</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p:txBody>
      </p:sp>
      <p:sp>
        <p:nvSpPr>
          <p:cNvPr id="221" name="Shape 221"/>
          <p:cNvSpPr/>
          <p:nvPr/>
        </p:nvSpPr>
        <p:spPr>
          <a:xfrm>
            <a:off x="4201025" y="3299075"/>
            <a:ext cx="4623600" cy="1387200"/>
          </a:xfrm>
          <a:prstGeom prst="rect">
            <a:avLst/>
          </a:prstGeom>
          <a:solidFill>
            <a:srgbClr val="FFFFFF"/>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#main.py</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from</a:t>
            </a:r>
            <a:r>
              <a:rPr lang="en">
                <a:latin typeface="Consolas"/>
                <a:ea typeface="Consolas"/>
                <a:cs typeface="Consolas"/>
                <a:sym typeface="Consolas"/>
              </a:rPr>
              <a:t> default import name, salutation, age</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print(name)</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print(salutation)</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print(age)</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SpyChat Profile(import statement contd.) </a:t>
            </a:r>
            <a:endParaRPr/>
          </a:p>
        </p:txBody>
      </p:sp>
      <p:sp>
        <p:nvSpPr>
          <p:cNvPr id="227" name="Shape 227"/>
          <p:cNvSpPr/>
          <p:nvPr/>
        </p:nvSpPr>
        <p:spPr>
          <a:xfrm>
            <a:off x="98225" y="797300"/>
            <a:ext cx="4374000" cy="1638600"/>
          </a:xfrm>
          <a:prstGeom prst="rect">
            <a:avLst/>
          </a:prstGeom>
          <a:solidFill>
            <a:srgbClr val="FFFFFF"/>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Consolas"/>
                <a:ea typeface="Consolas"/>
                <a:cs typeface="Consolas"/>
                <a:sym typeface="Consolas"/>
              </a:rPr>
              <a:t>import math</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print(math.pi)</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import random</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for i in range(5):</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print(random.randint(1, 25))</a:t>
            </a:r>
            <a:endParaRPr>
              <a:latin typeface="Consolas"/>
              <a:ea typeface="Consolas"/>
              <a:cs typeface="Consolas"/>
              <a:sym typeface="Consolas"/>
            </a:endParaRPr>
          </a:p>
        </p:txBody>
      </p:sp>
      <p:sp>
        <p:nvSpPr>
          <p:cNvPr id="228" name="Shape 228"/>
          <p:cNvSpPr txBox="1"/>
          <p:nvPr/>
        </p:nvSpPr>
        <p:spPr>
          <a:xfrm>
            <a:off x="4670225" y="2626575"/>
            <a:ext cx="4352100" cy="23760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To refer to items from a module within your program’s namespace, you can use the from ... import statement. </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When you import modules this way, you can refer to the functions by name rather than through dot notation.</a:t>
            </a:r>
            <a:endParaRPr sz="1800">
              <a:solidFill>
                <a:schemeClr val="lt2"/>
              </a:solidFill>
              <a:latin typeface="Roboto"/>
              <a:ea typeface="Roboto"/>
              <a:cs typeface="Roboto"/>
              <a:sym typeface="Roboto"/>
            </a:endParaRPr>
          </a:p>
          <a:p>
            <a:pPr indent="0" lvl="0" marL="0" rtl="0">
              <a:spcBef>
                <a:spcPts val="0"/>
              </a:spcBef>
              <a:spcAft>
                <a:spcPts val="0"/>
              </a:spcAft>
              <a:buNone/>
            </a:pPr>
            <a:r>
              <a:t/>
            </a:r>
            <a:endParaRPr sz="1800">
              <a:solidFill>
                <a:schemeClr val="lt2"/>
              </a:solidFill>
              <a:latin typeface="Roboto"/>
              <a:ea typeface="Roboto"/>
              <a:cs typeface="Roboto"/>
              <a:sym typeface="Roboto"/>
            </a:endParaRPr>
          </a:p>
          <a:p>
            <a:pPr indent="0" lvl="0" marL="0" rtl="0">
              <a:spcBef>
                <a:spcPts val="0"/>
              </a:spcBef>
              <a:spcAft>
                <a:spcPts val="0"/>
              </a:spcAft>
              <a:buNone/>
            </a:pPr>
            <a:r>
              <a:t/>
            </a:r>
            <a:endParaRPr sz="1800">
              <a:solidFill>
                <a:schemeClr val="lt2"/>
              </a:solidFill>
              <a:latin typeface="Roboto"/>
              <a:ea typeface="Roboto"/>
              <a:cs typeface="Roboto"/>
              <a:sym typeface="Roboto"/>
            </a:endParaRPr>
          </a:p>
        </p:txBody>
      </p:sp>
      <p:sp>
        <p:nvSpPr>
          <p:cNvPr id="229" name="Shape 229"/>
          <p:cNvSpPr/>
          <p:nvPr/>
        </p:nvSpPr>
        <p:spPr>
          <a:xfrm>
            <a:off x="4670225" y="797300"/>
            <a:ext cx="4374000" cy="1638600"/>
          </a:xfrm>
          <a:prstGeom prst="rect">
            <a:avLst/>
          </a:prstGeom>
          <a:solidFill>
            <a:srgbClr val="FFFFFF"/>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Consolas"/>
                <a:ea typeface="Consolas"/>
                <a:cs typeface="Consolas"/>
                <a:sym typeface="Consolas"/>
              </a:rPr>
              <a:t>from random import randint</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for i in range(5):</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print(randint(1, 25))</a:t>
            </a:r>
            <a:endParaRPr>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SpyChat Profile(</a:t>
            </a:r>
            <a:r>
              <a:rPr lang="en"/>
              <a:t>Aliasing Modules)</a:t>
            </a:r>
            <a:r>
              <a:rPr lang="en"/>
              <a:t> </a:t>
            </a:r>
            <a:endParaRPr/>
          </a:p>
        </p:txBody>
      </p:sp>
      <p:sp>
        <p:nvSpPr>
          <p:cNvPr id="235" name="Shape 235"/>
          <p:cNvSpPr/>
          <p:nvPr/>
        </p:nvSpPr>
        <p:spPr>
          <a:xfrm>
            <a:off x="98225" y="2321300"/>
            <a:ext cx="8826600" cy="1638600"/>
          </a:xfrm>
          <a:prstGeom prst="rect">
            <a:avLst/>
          </a:prstGeom>
          <a:solidFill>
            <a:srgbClr val="FFFFFF"/>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Consolas"/>
                <a:ea typeface="Consolas"/>
                <a:cs typeface="Consolas"/>
                <a:sym typeface="Consolas"/>
              </a:rPr>
              <a:t>import math as m</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print(m.pi)</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print(m.e)</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#Within the program, we now refer to the pi constant as m.pi rather than math.pi.</a:t>
            </a:r>
            <a:endParaRPr>
              <a:latin typeface="Consolas"/>
              <a:ea typeface="Consolas"/>
              <a:cs typeface="Consolas"/>
              <a:sym typeface="Consolas"/>
            </a:endParaRPr>
          </a:p>
        </p:txBody>
      </p:sp>
      <p:sp>
        <p:nvSpPr>
          <p:cNvPr id="236" name="Shape 236"/>
          <p:cNvSpPr txBox="1"/>
          <p:nvPr/>
        </p:nvSpPr>
        <p:spPr>
          <a:xfrm>
            <a:off x="98225" y="721575"/>
            <a:ext cx="8924100" cy="14976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It is possible to modify the names of modules and their functions within Python by using the as keyword.</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You may want to change a name because you have already used the same name for something else in your program, another module you have imported also uses that name, or you may want to abbreviate a longer name that you are using a lot.</a:t>
            </a:r>
            <a:endParaRPr sz="1800">
              <a:solidFill>
                <a:schemeClr val="lt2"/>
              </a:solidFill>
              <a:latin typeface="Roboto"/>
              <a:ea typeface="Roboto"/>
              <a:cs typeface="Roboto"/>
              <a:sym typeface="Roboto"/>
            </a:endParaRPr>
          </a:p>
          <a:p>
            <a:pPr indent="0" lvl="0" marL="0" rtl="0">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idx="4294967295" type="body"/>
          </p:nvPr>
        </p:nvSpPr>
        <p:spPr>
          <a:xfrm>
            <a:off x="205750" y="801300"/>
            <a:ext cx="4212300" cy="413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Decision Making</a:t>
            </a:r>
            <a:endParaRPr/>
          </a:p>
          <a:p>
            <a:pPr indent="-342900" lvl="1" marL="914400" rtl="0">
              <a:spcBef>
                <a:spcPts val="0"/>
              </a:spcBef>
              <a:spcAft>
                <a:spcPts val="0"/>
              </a:spcAft>
              <a:buSzPts val="1800"/>
              <a:buAutoNum type="alphaLcPeriod"/>
            </a:pPr>
            <a:r>
              <a:rPr lang="en" sz="1800"/>
              <a:t>i</a:t>
            </a:r>
            <a:r>
              <a:rPr lang="en" sz="1800"/>
              <a:t>f statement</a:t>
            </a:r>
            <a:endParaRPr sz="1800"/>
          </a:p>
          <a:p>
            <a:pPr indent="-342900" lvl="1" marL="914400" rtl="0">
              <a:spcBef>
                <a:spcPts val="0"/>
              </a:spcBef>
              <a:spcAft>
                <a:spcPts val="0"/>
              </a:spcAft>
              <a:buSzPts val="1800"/>
              <a:buAutoNum type="alphaLcPeriod"/>
            </a:pPr>
            <a:r>
              <a:rPr lang="en" sz="1800"/>
              <a:t>i</a:t>
            </a:r>
            <a:r>
              <a:rPr lang="en" sz="1800"/>
              <a:t>f..else statement</a:t>
            </a:r>
            <a:endParaRPr sz="1800"/>
          </a:p>
          <a:p>
            <a:pPr indent="-342900" lvl="1" marL="914400" rtl="0">
              <a:spcBef>
                <a:spcPts val="0"/>
              </a:spcBef>
              <a:spcAft>
                <a:spcPts val="0"/>
              </a:spcAft>
              <a:buSzPts val="1800"/>
              <a:buAutoNum type="alphaLcPeriod"/>
            </a:pPr>
            <a:r>
              <a:rPr lang="en" sz="1800"/>
              <a:t>Nested if statement</a:t>
            </a:r>
            <a:endParaRPr sz="1800"/>
          </a:p>
          <a:p>
            <a:pPr indent="-342900" lvl="0" marL="457200" rtl="0">
              <a:spcBef>
                <a:spcPts val="0"/>
              </a:spcBef>
              <a:spcAft>
                <a:spcPts val="0"/>
              </a:spcAft>
              <a:buSzPts val="1800"/>
              <a:buAutoNum type="arabicPeriod"/>
            </a:pPr>
            <a:r>
              <a:rPr lang="en"/>
              <a:t>Logical Operators(and, or)</a:t>
            </a:r>
            <a:endParaRPr/>
          </a:p>
          <a:p>
            <a:pPr indent="-342900" lvl="0" marL="457200" rtl="0">
              <a:spcBef>
                <a:spcPts val="0"/>
              </a:spcBef>
              <a:spcAft>
                <a:spcPts val="0"/>
              </a:spcAft>
              <a:buSzPts val="1800"/>
              <a:buAutoNum type="arabicPeriod"/>
            </a:pPr>
            <a:r>
              <a:rPr lang="en"/>
              <a:t>Spychat Profile</a:t>
            </a:r>
            <a:endParaRPr/>
          </a:p>
          <a:p>
            <a:pPr indent="-342900" lvl="1" marL="914400" rtl="0">
              <a:spcBef>
                <a:spcPts val="0"/>
              </a:spcBef>
              <a:spcAft>
                <a:spcPts val="0"/>
              </a:spcAft>
              <a:buSzPts val="1800"/>
              <a:buAutoNum type="alphaLcPeriod"/>
            </a:pPr>
            <a:r>
              <a:rPr lang="en" sz="1800"/>
              <a:t>Placeholders</a:t>
            </a:r>
            <a:endParaRPr sz="1800"/>
          </a:p>
          <a:p>
            <a:pPr indent="-342900" lvl="1" marL="914400" rtl="0">
              <a:spcBef>
                <a:spcPts val="0"/>
              </a:spcBef>
              <a:spcAft>
                <a:spcPts val="0"/>
              </a:spcAft>
              <a:buSzPts val="1800"/>
              <a:buAutoNum type="alphaLcPeriod"/>
            </a:pPr>
            <a:r>
              <a:rPr lang="en" sz="1800"/>
              <a:t>Import statement</a:t>
            </a:r>
            <a:endParaRPr sz="1800"/>
          </a:p>
          <a:p>
            <a:pPr indent="-342900" lvl="2" marL="1371600" rtl="0">
              <a:spcBef>
                <a:spcPts val="0"/>
              </a:spcBef>
              <a:spcAft>
                <a:spcPts val="0"/>
              </a:spcAft>
              <a:buSzPts val="1800"/>
              <a:buAutoNum type="romanLcPeriod"/>
            </a:pPr>
            <a:r>
              <a:rPr lang="en" sz="1800"/>
              <a:t>import</a:t>
            </a:r>
            <a:endParaRPr sz="1800"/>
          </a:p>
          <a:p>
            <a:pPr indent="-342900" lvl="2" marL="1371600" rtl="0">
              <a:spcBef>
                <a:spcPts val="0"/>
              </a:spcBef>
              <a:spcAft>
                <a:spcPts val="0"/>
              </a:spcAft>
              <a:buSzPts val="1800"/>
              <a:buAutoNum type="romanLcPeriod"/>
            </a:pPr>
            <a:r>
              <a:rPr lang="en" sz="1800"/>
              <a:t>f</a:t>
            </a:r>
            <a:r>
              <a:rPr lang="en" sz="1800"/>
              <a:t>rom [module_name] import [function_name]</a:t>
            </a:r>
            <a:endParaRPr sz="1800"/>
          </a:p>
          <a:p>
            <a:pPr indent="-342900" lvl="2" marL="1371600" rtl="0">
              <a:spcBef>
                <a:spcPts val="0"/>
              </a:spcBef>
              <a:spcAft>
                <a:spcPts val="0"/>
              </a:spcAft>
              <a:buSzPts val="1800"/>
              <a:buAutoNum type="romanLcPeriod"/>
            </a:pPr>
            <a:r>
              <a:rPr lang="en" sz="1800"/>
              <a:t>Aliasing modules</a:t>
            </a:r>
            <a:endParaRPr sz="1800"/>
          </a:p>
        </p:txBody>
      </p:sp>
      <p:sp>
        <p:nvSpPr>
          <p:cNvPr id="80" name="Shape 8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sz="2400"/>
              <a:t>W</a:t>
            </a:r>
            <a:r>
              <a:rPr lang="en" sz="2400"/>
              <a:t>e will be covering</a:t>
            </a:r>
            <a:endParaRPr sz="2400"/>
          </a:p>
        </p:txBody>
      </p:sp>
      <p:sp>
        <p:nvSpPr>
          <p:cNvPr id="81" name="Shape 81"/>
          <p:cNvSpPr txBox="1"/>
          <p:nvPr>
            <p:ph idx="4294967295" type="body"/>
          </p:nvPr>
        </p:nvSpPr>
        <p:spPr>
          <a:xfrm>
            <a:off x="4472950" y="801300"/>
            <a:ext cx="4212300" cy="413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4.	Functions in Python</a:t>
            </a:r>
            <a:br>
              <a:rPr lang="en"/>
            </a:br>
            <a:r>
              <a:rPr lang="en"/>
              <a:t>	A.	Purpose of function</a:t>
            </a:r>
            <a:br>
              <a:rPr lang="en"/>
            </a:br>
            <a:r>
              <a:rPr lang="en"/>
              <a:t>	B. 	Declaration of function</a:t>
            </a:r>
            <a:br>
              <a:rPr lang="en"/>
            </a:br>
            <a:r>
              <a:rPr lang="en"/>
              <a:t>	C.   	Definition of function</a:t>
            </a:r>
            <a:br>
              <a:rPr lang="en"/>
            </a:br>
            <a:r>
              <a:rPr lang="en"/>
              <a:t>	D. 	Pass by reference vs value</a:t>
            </a:r>
            <a:endParaRPr/>
          </a:p>
          <a:p>
            <a:pPr indent="0" lvl="0" marL="0" rtl="0">
              <a:spcBef>
                <a:spcPts val="0"/>
              </a:spcBef>
              <a:spcAft>
                <a:spcPts val="0"/>
              </a:spcAft>
              <a:buNone/>
            </a:pPr>
            <a:r>
              <a:rPr lang="en"/>
              <a:t>	E.	Scope of Variables</a:t>
            </a:r>
            <a:endParaRPr/>
          </a:p>
          <a:p>
            <a:pPr indent="0" lvl="0" marL="0" rtl="0">
              <a:spcBef>
                <a:spcPts val="0"/>
              </a:spcBef>
              <a:spcAft>
                <a:spcPts val="0"/>
              </a:spcAft>
              <a:buNone/>
            </a:pPr>
            <a:r>
              <a:rPr lang="en"/>
              <a:t>			I.	Global Variables</a:t>
            </a:r>
            <a:endParaRPr/>
          </a:p>
          <a:p>
            <a:pPr indent="0" lvl="0" marL="0" rtl="0">
              <a:spcBef>
                <a:spcPts val="0"/>
              </a:spcBef>
              <a:spcAft>
                <a:spcPts val="0"/>
              </a:spcAft>
              <a:buNone/>
            </a:pPr>
            <a:r>
              <a:rPr lang="en"/>
              <a:t>			II.	Local Variables</a:t>
            </a:r>
            <a:endParaRPr/>
          </a:p>
          <a:p>
            <a:pPr indent="0" lvl="0" marL="0" rtl="0">
              <a:spcBef>
                <a:spcPts val="0"/>
              </a:spcBef>
              <a:spcAft>
                <a:spcPts val="0"/>
              </a:spcAft>
              <a:buNone/>
            </a:pPr>
            <a:r>
              <a:rPr lang="en"/>
              <a:t>5. Loops in Python</a:t>
            </a:r>
            <a:br>
              <a:rPr lang="en"/>
            </a:br>
            <a:r>
              <a:rPr lang="en"/>
              <a:t>	A.	for loop</a:t>
            </a:r>
            <a:br>
              <a:rPr lang="en"/>
            </a:br>
            <a:r>
              <a:rPr lang="en"/>
              <a:t>	B.	while loop</a:t>
            </a:r>
            <a:br>
              <a:rPr lang="en"/>
            </a:br>
            <a:r>
              <a:rPr lang="en"/>
              <a:t>	C.	Nested loops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a:t>Decision Making Statements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Decision Making (if statement)</a:t>
            </a:r>
            <a:endParaRPr/>
          </a:p>
        </p:txBody>
      </p:sp>
      <p:sp>
        <p:nvSpPr>
          <p:cNvPr id="92" name="Shape 92"/>
          <p:cNvSpPr txBox="1"/>
          <p:nvPr/>
        </p:nvSpPr>
        <p:spPr>
          <a:xfrm>
            <a:off x="179725" y="747150"/>
            <a:ext cx="8577000" cy="72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lt2"/>
                </a:solidFill>
                <a:latin typeface="Roboto"/>
                <a:ea typeface="Roboto"/>
                <a:cs typeface="Roboto"/>
                <a:sym typeface="Roboto"/>
              </a:rPr>
              <a:t>The if statement contains a logical expression using which data is compared and a decision is made based on the result of the comparison.</a:t>
            </a:r>
            <a:endParaRPr sz="1800">
              <a:solidFill>
                <a:schemeClr val="lt2"/>
              </a:solidFill>
              <a:latin typeface="Roboto"/>
              <a:ea typeface="Roboto"/>
              <a:cs typeface="Roboto"/>
              <a:sym typeface="Roboto"/>
            </a:endParaRPr>
          </a:p>
        </p:txBody>
      </p:sp>
      <p:sp>
        <p:nvSpPr>
          <p:cNvPr id="93" name="Shape 93"/>
          <p:cNvSpPr/>
          <p:nvPr/>
        </p:nvSpPr>
        <p:spPr>
          <a:xfrm>
            <a:off x="179725" y="3984850"/>
            <a:ext cx="8577000" cy="952800"/>
          </a:xfrm>
          <a:prstGeom prst="rect">
            <a:avLst/>
          </a:prstGeom>
          <a:solidFill>
            <a:srgbClr val="FFFFFF"/>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Consolas"/>
                <a:ea typeface="Consolas"/>
                <a:cs typeface="Consolas"/>
                <a:sym typeface="Consolas"/>
              </a:rPr>
              <a:t>#Syntax</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if expression:</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statement(s)</a:t>
            </a:r>
            <a:endParaRPr>
              <a:latin typeface="Consolas"/>
              <a:ea typeface="Consolas"/>
              <a:cs typeface="Consolas"/>
              <a:sym typeface="Consolas"/>
            </a:endParaRPr>
          </a:p>
        </p:txBody>
      </p:sp>
      <p:sp>
        <p:nvSpPr>
          <p:cNvPr id="94" name="Shape 94"/>
          <p:cNvSpPr/>
          <p:nvPr/>
        </p:nvSpPr>
        <p:spPr>
          <a:xfrm>
            <a:off x="2151638" y="1479125"/>
            <a:ext cx="1896175" cy="727800"/>
          </a:xfrm>
          <a:prstGeom prst="flowChartDecision">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Roboto"/>
                <a:ea typeface="Roboto"/>
                <a:cs typeface="Roboto"/>
                <a:sym typeface="Roboto"/>
              </a:rPr>
              <a:t>Condition</a:t>
            </a:r>
            <a:endParaRPr>
              <a:latin typeface="Roboto"/>
              <a:ea typeface="Roboto"/>
              <a:cs typeface="Roboto"/>
              <a:sym typeface="Roboto"/>
            </a:endParaRPr>
          </a:p>
        </p:txBody>
      </p:sp>
      <p:sp>
        <p:nvSpPr>
          <p:cNvPr id="95" name="Shape 95"/>
          <p:cNvSpPr/>
          <p:nvPr/>
        </p:nvSpPr>
        <p:spPr>
          <a:xfrm>
            <a:off x="2151650" y="3330400"/>
            <a:ext cx="1896000" cy="50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 Stop</a:t>
            </a:r>
            <a:endParaRPr>
              <a:latin typeface="Roboto"/>
              <a:ea typeface="Roboto"/>
              <a:cs typeface="Roboto"/>
              <a:sym typeface="Roboto"/>
            </a:endParaRPr>
          </a:p>
        </p:txBody>
      </p:sp>
      <p:sp>
        <p:nvSpPr>
          <p:cNvPr id="96" name="Shape 96"/>
          <p:cNvSpPr/>
          <p:nvPr/>
        </p:nvSpPr>
        <p:spPr>
          <a:xfrm>
            <a:off x="3649950" y="2644600"/>
            <a:ext cx="2988600" cy="5088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Execute this segment of code</a:t>
            </a:r>
            <a:endParaRPr>
              <a:latin typeface="Roboto"/>
              <a:ea typeface="Roboto"/>
              <a:cs typeface="Roboto"/>
              <a:sym typeface="Roboto"/>
            </a:endParaRPr>
          </a:p>
        </p:txBody>
      </p:sp>
      <p:sp>
        <p:nvSpPr>
          <p:cNvPr id="97" name="Shape 97"/>
          <p:cNvSpPr txBox="1"/>
          <p:nvPr/>
        </p:nvSpPr>
        <p:spPr>
          <a:xfrm>
            <a:off x="3659200" y="2189750"/>
            <a:ext cx="2932500" cy="3981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latin typeface="Roboto"/>
                <a:ea typeface="Roboto"/>
                <a:cs typeface="Roboto"/>
                <a:sym typeface="Roboto"/>
              </a:rPr>
              <a:t>If condition is evaluated to be true</a:t>
            </a:r>
            <a:endParaRPr>
              <a:latin typeface="Roboto"/>
              <a:ea typeface="Roboto"/>
              <a:cs typeface="Roboto"/>
              <a:sym typeface="Roboto"/>
            </a:endParaRPr>
          </a:p>
        </p:txBody>
      </p:sp>
      <p:cxnSp>
        <p:nvCxnSpPr>
          <p:cNvPr id="98" name="Shape 98"/>
          <p:cNvCxnSpPr>
            <a:stCxn id="94" idx="3"/>
            <a:endCxn id="97" idx="0"/>
          </p:cNvCxnSpPr>
          <p:nvPr/>
        </p:nvCxnSpPr>
        <p:spPr>
          <a:xfrm>
            <a:off x="4047813" y="1843025"/>
            <a:ext cx="1077600" cy="346800"/>
          </a:xfrm>
          <a:prstGeom prst="bentConnector2">
            <a:avLst/>
          </a:prstGeom>
          <a:noFill/>
          <a:ln cap="flat" cmpd="sng" w="9525">
            <a:solidFill>
              <a:schemeClr val="dk2"/>
            </a:solidFill>
            <a:prstDash val="solid"/>
            <a:round/>
            <a:headEnd len="med" w="med" type="none"/>
            <a:tailEnd len="med" w="med" type="none"/>
          </a:ln>
        </p:spPr>
      </p:cxnSp>
      <p:cxnSp>
        <p:nvCxnSpPr>
          <p:cNvPr id="99" name="Shape 99"/>
          <p:cNvCxnSpPr>
            <a:stCxn id="96" idx="2"/>
            <a:endCxn id="95" idx="6"/>
          </p:cNvCxnSpPr>
          <p:nvPr/>
        </p:nvCxnSpPr>
        <p:spPr>
          <a:xfrm rot="5400000">
            <a:off x="4380300" y="2820850"/>
            <a:ext cx="431400" cy="1096500"/>
          </a:xfrm>
          <a:prstGeom prst="bentConnector2">
            <a:avLst/>
          </a:prstGeom>
          <a:noFill/>
          <a:ln cap="flat" cmpd="sng" w="9525">
            <a:solidFill>
              <a:schemeClr val="dk2"/>
            </a:solidFill>
            <a:prstDash val="solid"/>
            <a:round/>
            <a:headEnd len="med" w="med" type="none"/>
            <a:tailEnd len="med" w="med" type="none"/>
          </a:ln>
        </p:spPr>
      </p:cxnSp>
      <p:cxnSp>
        <p:nvCxnSpPr>
          <p:cNvPr id="100" name="Shape 100"/>
          <p:cNvCxnSpPr>
            <a:stCxn id="94" idx="1"/>
            <a:endCxn id="95" idx="2"/>
          </p:cNvCxnSpPr>
          <p:nvPr/>
        </p:nvCxnSpPr>
        <p:spPr>
          <a:xfrm>
            <a:off x="2151638" y="1843025"/>
            <a:ext cx="600" cy="1741800"/>
          </a:xfrm>
          <a:prstGeom prst="bentConnector3">
            <a:avLst>
              <a:gd fmla="val -3968750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Decision Making (if statement example)</a:t>
            </a:r>
            <a:endParaRPr/>
          </a:p>
        </p:txBody>
      </p:sp>
      <p:sp>
        <p:nvSpPr>
          <p:cNvPr id="106" name="Shape 106"/>
          <p:cNvSpPr txBox="1"/>
          <p:nvPr/>
        </p:nvSpPr>
        <p:spPr>
          <a:xfrm>
            <a:off x="179725" y="747150"/>
            <a:ext cx="8577000" cy="72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800">
              <a:solidFill>
                <a:schemeClr val="lt2"/>
              </a:solidFill>
              <a:latin typeface="Roboto"/>
              <a:ea typeface="Roboto"/>
              <a:cs typeface="Roboto"/>
              <a:sym typeface="Roboto"/>
            </a:endParaRPr>
          </a:p>
        </p:txBody>
      </p:sp>
      <p:sp>
        <p:nvSpPr>
          <p:cNvPr id="107" name="Shape 107"/>
          <p:cNvSpPr/>
          <p:nvPr/>
        </p:nvSpPr>
        <p:spPr>
          <a:xfrm>
            <a:off x="179725" y="1089250"/>
            <a:ext cx="8577000" cy="3417300"/>
          </a:xfrm>
          <a:prstGeom prst="rect">
            <a:avLst/>
          </a:prstGeom>
          <a:solidFill>
            <a:srgbClr val="FFFFFF"/>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Consolas"/>
                <a:ea typeface="Consolas"/>
                <a:cs typeface="Consolas"/>
                <a:sym typeface="Consolas"/>
              </a:rPr>
              <a:t>#if statement example</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a</a:t>
            </a:r>
            <a:r>
              <a:rPr lang="en">
                <a:latin typeface="Consolas"/>
                <a:ea typeface="Consolas"/>
                <a:cs typeface="Consolas"/>
                <a:sym typeface="Consolas"/>
              </a:rPr>
              <a:t>ge = 45</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i</a:t>
            </a:r>
            <a:r>
              <a:rPr lang="en">
                <a:latin typeface="Consolas"/>
                <a:ea typeface="Consolas"/>
                <a:cs typeface="Consolas"/>
                <a:sym typeface="Consolas"/>
              </a:rPr>
              <a:t>f age &gt; 11 and age &lt; 20:</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a:t>
            </a:r>
            <a:r>
              <a:rPr lang="en">
                <a:latin typeface="Consolas"/>
                <a:ea typeface="Consolas"/>
                <a:cs typeface="Consolas"/>
                <a:sym typeface="Consolas"/>
              </a:rPr>
              <a:t>p</a:t>
            </a:r>
            <a:r>
              <a:rPr lang="en">
                <a:latin typeface="Consolas"/>
                <a:ea typeface="Consolas"/>
                <a:cs typeface="Consolas"/>
                <a:sym typeface="Consolas"/>
              </a:rPr>
              <a:t>rint("You are a teenager")</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Name = "Tommy"</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i</a:t>
            </a:r>
            <a:r>
              <a:rPr lang="en">
                <a:latin typeface="Consolas"/>
                <a:ea typeface="Consolas"/>
                <a:cs typeface="Consolas"/>
                <a:sym typeface="Consolas"/>
              </a:rPr>
              <a:t>f len(Name) &lt;= 3:</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print("Your name is too short</a:t>
            </a:r>
            <a:r>
              <a:rPr lang="en">
                <a:latin typeface="Consolas"/>
                <a:ea typeface="Consolas"/>
                <a:cs typeface="Consolas"/>
                <a:sym typeface="Consolas"/>
              </a:rPr>
              <a:t>"</a:t>
            </a:r>
            <a:r>
              <a:rPr lang="en">
                <a:latin typeface="Consolas"/>
                <a:ea typeface="Consolas"/>
                <a:cs typeface="Consolas"/>
                <a:sym typeface="Consolas"/>
              </a:rPr>
              <a:t>)</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x = 10</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i</a:t>
            </a:r>
            <a:r>
              <a:rPr lang="en">
                <a:latin typeface="Consolas"/>
                <a:ea typeface="Consolas"/>
                <a:cs typeface="Consolas"/>
                <a:sym typeface="Consolas"/>
              </a:rPr>
              <a:t>f x:</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a:t>
            </a:r>
            <a:r>
              <a:rPr lang="en">
                <a:latin typeface="Consolas"/>
                <a:ea typeface="Consolas"/>
                <a:cs typeface="Consolas"/>
                <a:sym typeface="Consolas"/>
              </a:rPr>
              <a:t>p</a:t>
            </a:r>
            <a:r>
              <a:rPr lang="en">
                <a:latin typeface="Consolas"/>
                <a:ea typeface="Consolas"/>
                <a:cs typeface="Consolas"/>
                <a:sym typeface="Consolas"/>
              </a:rPr>
              <a:t>rint ("x is a non zero value</a:t>
            </a:r>
            <a:r>
              <a:rPr lang="en">
                <a:latin typeface="Consolas"/>
                <a:ea typeface="Consolas"/>
                <a:cs typeface="Consolas"/>
                <a:sym typeface="Consolas"/>
              </a:rPr>
              <a:t>"</a:t>
            </a:r>
            <a:r>
              <a:rPr lang="en">
                <a:latin typeface="Consolas"/>
                <a:ea typeface="Consolas"/>
                <a:cs typeface="Consolas"/>
                <a:sym typeface="Consolas"/>
              </a:rPr>
              <a:t>)</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y</a:t>
            </a:r>
            <a:r>
              <a:rPr lang="en">
                <a:latin typeface="Consolas"/>
                <a:ea typeface="Consolas"/>
                <a:cs typeface="Consolas"/>
                <a:sym typeface="Consolas"/>
              </a:rPr>
              <a:t> = 0</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i</a:t>
            </a:r>
            <a:r>
              <a:rPr lang="en">
                <a:latin typeface="Consolas"/>
                <a:ea typeface="Consolas"/>
                <a:cs typeface="Consolas"/>
                <a:sym typeface="Consolas"/>
              </a:rPr>
              <a:t>f y:</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a:t>
            </a:r>
            <a:r>
              <a:rPr lang="en">
                <a:latin typeface="Consolas"/>
                <a:ea typeface="Consolas"/>
                <a:cs typeface="Consolas"/>
                <a:sym typeface="Consolas"/>
              </a:rPr>
              <a:t>print ("y is a non zero value")</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98250" y="16350"/>
            <a:ext cx="8826600" cy="346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 </a:t>
            </a:r>
            <a:r>
              <a:rPr lang="en"/>
              <a:t>Decision Making (if..else statement)</a:t>
            </a:r>
            <a:endParaRPr/>
          </a:p>
        </p:txBody>
      </p:sp>
      <p:sp>
        <p:nvSpPr>
          <p:cNvPr id="113" name="Shape 113"/>
          <p:cNvSpPr txBox="1"/>
          <p:nvPr/>
        </p:nvSpPr>
        <p:spPr>
          <a:xfrm>
            <a:off x="255925" y="442350"/>
            <a:ext cx="8577000" cy="5088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lt2"/>
                </a:solidFill>
                <a:latin typeface="Roboto"/>
                <a:ea typeface="Roboto"/>
                <a:cs typeface="Roboto"/>
                <a:sym typeface="Roboto"/>
              </a:rPr>
              <a:t>The if statement contains a logical expression using which data is compared and a decision is made based on the result of the comparison.</a:t>
            </a:r>
            <a:endParaRPr>
              <a:solidFill>
                <a:schemeClr val="lt2"/>
              </a:solidFill>
              <a:latin typeface="Roboto"/>
              <a:ea typeface="Roboto"/>
              <a:cs typeface="Roboto"/>
              <a:sym typeface="Roboto"/>
            </a:endParaRPr>
          </a:p>
        </p:txBody>
      </p:sp>
      <p:sp>
        <p:nvSpPr>
          <p:cNvPr id="114" name="Shape 114"/>
          <p:cNvSpPr/>
          <p:nvPr/>
        </p:nvSpPr>
        <p:spPr>
          <a:xfrm>
            <a:off x="179725" y="3347650"/>
            <a:ext cx="8577000" cy="1665900"/>
          </a:xfrm>
          <a:prstGeom prst="rect">
            <a:avLst/>
          </a:prstGeom>
          <a:solidFill>
            <a:srgbClr val="FFFFFF"/>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Consolas"/>
                <a:ea typeface="Consolas"/>
                <a:cs typeface="Consolas"/>
                <a:sym typeface="Consolas"/>
              </a:rPr>
              <a:t>#Syntax of if else statement</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if expression_1:</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statement(s)</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e</a:t>
            </a:r>
            <a:r>
              <a:rPr lang="en">
                <a:latin typeface="Consolas"/>
                <a:ea typeface="Consolas"/>
                <a:cs typeface="Consolas"/>
                <a:sym typeface="Consolas"/>
              </a:rPr>
              <a:t>lif expression_2:</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statement(s)</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else:</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statement(s)</a:t>
            </a:r>
            <a:endParaRPr>
              <a:latin typeface="Consolas"/>
              <a:ea typeface="Consolas"/>
              <a:cs typeface="Consolas"/>
              <a:sym typeface="Consolas"/>
            </a:endParaRPr>
          </a:p>
        </p:txBody>
      </p:sp>
      <p:sp>
        <p:nvSpPr>
          <p:cNvPr id="115" name="Shape 115"/>
          <p:cNvSpPr/>
          <p:nvPr/>
        </p:nvSpPr>
        <p:spPr>
          <a:xfrm>
            <a:off x="3218438" y="945725"/>
            <a:ext cx="1896175" cy="727800"/>
          </a:xfrm>
          <a:prstGeom prst="flowChartDecision">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Roboto"/>
                <a:ea typeface="Roboto"/>
                <a:cs typeface="Roboto"/>
                <a:sym typeface="Roboto"/>
              </a:rPr>
              <a:t>Condition</a:t>
            </a:r>
            <a:endParaRPr>
              <a:latin typeface="Roboto"/>
              <a:ea typeface="Roboto"/>
              <a:cs typeface="Roboto"/>
              <a:sym typeface="Roboto"/>
            </a:endParaRPr>
          </a:p>
        </p:txBody>
      </p:sp>
      <p:sp>
        <p:nvSpPr>
          <p:cNvPr id="116" name="Shape 116"/>
          <p:cNvSpPr/>
          <p:nvPr/>
        </p:nvSpPr>
        <p:spPr>
          <a:xfrm>
            <a:off x="3218450" y="2797000"/>
            <a:ext cx="1896000" cy="508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 Stop</a:t>
            </a:r>
            <a:endParaRPr>
              <a:latin typeface="Roboto"/>
              <a:ea typeface="Roboto"/>
              <a:cs typeface="Roboto"/>
              <a:sym typeface="Roboto"/>
            </a:endParaRPr>
          </a:p>
        </p:txBody>
      </p:sp>
      <p:sp>
        <p:nvSpPr>
          <p:cNvPr id="117" name="Shape 117"/>
          <p:cNvSpPr/>
          <p:nvPr/>
        </p:nvSpPr>
        <p:spPr>
          <a:xfrm>
            <a:off x="906750" y="2111200"/>
            <a:ext cx="2988600" cy="5088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Execute this segment of code</a:t>
            </a:r>
            <a:endParaRPr>
              <a:latin typeface="Roboto"/>
              <a:ea typeface="Roboto"/>
              <a:cs typeface="Roboto"/>
              <a:sym typeface="Roboto"/>
            </a:endParaRPr>
          </a:p>
        </p:txBody>
      </p:sp>
      <p:cxnSp>
        <p:nvCxnSpPr>
          <p:cNvPr id="118" name="Shape 118"/>
          <p:cNvCxnSpPr>
            <a:stCxn id="115" idx="1"/>
            <a:endCxn id="117" idx="0"/>
          </p:cNvCxnSpPr>
          <p:nvPr/>
        </p:nvCxnSpPr>
        <p:spPr>
          <a:xfrm flipH="1">
            <a:off x="2400938" y="1309625"/>
            <a:ext cx="817500" cy="801600"/>
          </a:xfrm>
          <a:prstGeom prst="bentConnector2">
            <a:avLst/>
          </a:prstGeom>
          <a:noFill/>
          <a:ln cap="flat" cmpd="sng" w="9525">
            <a:solidFill>
              <a:schemeClr val="dk2"/>
            </a:solidFill>
            <a:prstDash val="solid"/>
            <a:round/>
            <a:headEnd len="med" w="med" type="none"/>
            <a:tailEnd len="med" w="med" type="none"/>
          </a:ln>
        </p:spPr>
      </p:cxnSp>
      <p:cxnSp>
        <p:nvCxnSpPr>
          <p:cNvPr id="119" name="Shape 119"/>
          <p:cNvCxnSpPr>
            <a:stCxn id="117" idx="2"/>
            <a:endCxn id="116" idx="2"/>
          </p:cNvCxnSpPr>
          <p:nvPr/>
        </p:nvCxnSpPr>
        <p:spPr>
          <a:xfrm flipH="1" rot="-5400000">
            <a:off x="2594100" y="2426950"/>
            <a:ext cx="431400" cy="817500"/>
          </a:xfrm>
          <a:prstGeom prst="bentConnector2">
            <a:avLst/>
          </a:prstGeom>
          <a:noFill/>
          <a:ln cap="flat" cmpd="sng" w="9525">
            <a:solidFill>
              <a:schemeClr val="dk2"/>
            </a:solidFill>
            <a:prstDash val="solid"/>
            <a:round/>
            <a:headEnd len="med" w="med" type="none"/>
            <a:tailEnd len="med" w="med" type="none"/>
          </a:ln>
        </p:spPr>
      </p:cxnSp>
      <p:sp>
        <p:nvSpPr>
          <p:cNvPr id="120" name="Shape 120"/>
          <p:cNvSpPr txBox="1"/>
          <p:nvPr/>
        </p:nvSpPr>
        <p:spPr>
          <a:xfrm>
            <a:off x="916000" y="1656350"/>
            <a:ext cx="2932500" cy="3981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t>If condition is evaluated to be false</a:t>
            </a:r>
            <a:endParaRPr/>
          </a:p>
        </p:txBody>
      </p:sp>
      <p:sp>
        <p:nvSpPr>
          <p:cNvPr id="121" name="Shape 121"/>
          <p:cNvSpPr/>
          <p:nvPr/>
        </p:nvSpPr>
        <p:spPr>
          <a:xfrm>
            <a:off x="4716750" y="2111200"/>
            <a:ext cx="2988600" cy="5088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Execute this segment of code</a:t>
            </a:r>
            <a:endParaRPr>
              <a:latin typeface="Roboto"/>
              <a:ea typeface="Roboto"/>
              <a:cs typeface="Roboto"/>
              <a:sym typeface="Roboto"/>
            </a:endParaRPr>
          </a:p>
        </p:txBody>
      </p:sp>
      <p:sp>
        <p:nvSpPr>
          <p:cNvPr id="122" name="Shape 122"/>
          <p:cNvSpPr txBox="1"/>
          <p:nvPr/>
        </p:nvSpPr>
        <p:spPr>
          <a:xfrm>
            <a:off x="4726000" y="1656350"/>
            <a:ext cx="2932500" cy="3981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latin typeface="Roboto"/>
                <a:ea typeface="Roboto"/>
                <a:cs typeface="Roboto"/>
                <a:sym typeface="Roboto"/>
              </a:rPr>
              <a:t>If condition is evaluated to be true</a:t>
            </a:r>
            <a:endParaRPr>
              <a:latin typeface="Roboto"/>
              <a:ea typeface="Roboto"/>
              <a:cs typeface="Roboto"/>
              <a:sym typeface="Roboto"/>
            </a:endParaRPr>
          </a:p>
        </p:txBody>
      </p:sp>
      <p:cxnSp>
        <p:nvCxnSpPr>
          <p:cNvPr id="123" name="Shape 123"/>
          <p:cNvCxnSpPr>
            <a:stCxn id="115" idx="3"/>
            <a:endCxn id="122" idx="0"/>
          </p:cNvCxnSpPr>
          <p:nvPr/>
        </p:nvCxnSpPr>
        <p:spPr>
          <a:xfrm>
            <a:off x="5114613" y="1309625"/>
            <a:ext cx="1077600" cy="346800"/>
          </a:xfrm>
          <a:prstGeom prst="bentConnector2">
            <a:avLst/>
          </a:prstGeom>
          <a:noFill/>
          <a:ln cap="flat" cmpd="sng" w="9525">
            <a:solidFill>
              <a:schemeClr val="dk2"/>
            </a:solidFill>
            <a:prstDash val="solid"/>
            <a:round/>
            <a:headEnd len="med" w="med" type="none"/>
            <a:tailEnd len="med" w="med" type="none"/>
          </a:ln>
        </p:spPr>
      </p:cxnSp>
      <p:cxnSp>
        <p:nvCxnSpPr>
          <p:cNvPr id="124" name="Shape 124"/>
          <p:cNvCxnSpPr>
            <a:stCxn id="121" idx="2"/>
            <a:endCxn id="116" idx="6"/>
          </p:cNvCxnSpPr>
          <p:nvPr/>
        </p:nvCxnSpPr>
        <p:spPr>
          <a:xfrm rot="5400000">
            <a:off x="5447100" y="2287450"/>
            <a:ext cx="431400" cy="1096500"/>
          </a:xfrm>
          <a:prstGeom prst="bent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Decision Making (if..else statement example)</a:t>
            </a:r>
            <a:endParaRPr/>
          </a:p>
        </p:txBody>
      </p:sp>
      <p:sp>
        <p:nvSpPr>
          <p:cNvPr id="130" name="Shape 130"/>
          <p:cNvSpPr txBox="1"/>
          <p:nvPr/>
        </p:nvSpPr>
        <p:spPr>
          <a:xfrm>
            <a:off x="179725" y="747150"/>
            <a:ext cx="8577000" cy="72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800">
              <a:solidFill>
                <a:schemeClr val="lt2"/>
              </a:solidFill>
              <a:latin typeface="Roboto"/>
              <a:ea typeface="Roboto"/>
              <a:cs typeface="Roboto"/>
              <a:sym typeface="Roboto"/>
            </a:endParaRPr>
          </a:p>
        </p:txBody>
      </p:sp>
      <p:sp>
        <p:nvSpPr>
          <p:cNvPr id="131" name="Shape 131"/>
          <p:cNvSpPr/>
          <p:nvPr/>
        </p:nvSpPr>
        <p:spPr>
          <a:xfrm>
            <a:off x="179725" y="860650"/>
            <a:ext cx="8577000" cy="3818100"/>
          </a:xfrm>
          <a:prstGeom prst="rect">
            <a:avLst/>
          </a:prstGeom>
          <a:solidFill>
            <a:srgbClr val="FFFFFF"/>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Consolas"/>
                <a:ea typeface="Consolas"/>
                <a:cs typeface="Consolas"/>
                <a:sym typeface="Consolas"/>
              </a:rPr>
              <a:t>#if..else statement example</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if spy_rating &gt; 4.5:</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print 'Great ace!'</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elif spy_rating &gt; 3.5 and spy_rating &lt;= 4.5:</a:t>
            </a:r>
            <a:endParaRPr>
              <a:latin typeface="Consolas"/>
              <a:ea typeface="Consolas"/>
              <a:cs typeface="Consolas"/>
              <a:sym typeface="Consolas"/>
            </a:endParaRPr>
          </a:p>
          <a:p>
            <a:pPr indent="457200" lvl="0" marL="0" rtl="0">
              <a:spcBef>
                <a:spcPts val="0"/>
              </a:spcBef>
              <a:spcAft>
                <a:spcPts val="0"/>
              </a:spcAft>
              <a:buNone/>
            </a:pPr>
            <a:r>
              <a:rPr lang="en">
                <a:latin typeface="Consolas"/>
                <a:ea typeface="Consolas"/>
                <a:cs typeface="Consolas"/>
                <a:sym typeface="Consolas"/>
              </a:rPr>
              <a:t>print 'You are one of the good ones.'</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elif spy_rating &gt;= 2.5 and spy_rating &lt;= 3.5:</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print 'You can always do better'</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else:</a:t>
            </a:r>
            <a:endParaRPr>
              <a:latin typeface="Consolas"/>
              <a:ea typeface="Consolas"/>
              <a:cs typeface="Consolas"/>
              <a:sym typeface="Consolas"/>
            </a:endParaRPr>
          </a:p>
          <a:p>
            <a:pPr indent="457200" lvl="0" marL="0" rtl="0">
              <a:spcBef>
                <a:spcPts val="0"/>
              </a:spcBef>
              <a:spcAft>
                <a:spcPts val="0"/>
              </a:spcAft>
              <a:buNone/>
            </a:pPr>
            <a:r>
              <a:rPr lang="en">
                <a:latin typeface="Consolas"/>
                <a:ea typeface="Consolas"/>
                <a:cs typeface="Consolas"/>
                <a:sym typeface="Consolas"/>
              </a:rPr>
              <a:t>print 'We can always use somebody to help in the office.'</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x = 10</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if x:</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print ("x is a non zero value")</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e</a:t>
            </a:r>
            <a:r>
              <a:rPr lang="en">
                <a:latin typeface="Consolas"/>
                <a:ea typeface="Consolas"/>
                <a:cs typeface="Consolas"/>
                <a:sym typeface="Consolas"/>
              </a:rPr>
              <a:t>lse:</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print ("x is zero value")</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98250" y="195300"/>
            <a:ext cx="8826600" cy="346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 Decision Making (Nested if..else statement)</a:t>
            </a:r>
            <a:endParaRPr/>
          </a:p>
        </p:txBody>
      </p:sp>
      <p:sp>
        <p:nvSpPr>
          <p:cNvPr id="137" name="Shape 137"/>
          <p:cNvSpPr txBox="1"/>
          <p:nvPr/>
        </p:nvSpPr>
        <p:spPr>
          <a:xfrm>
            <a:off x="179725" y="899550"/>
            <a:ext cx="8577000" cy="7278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latin typeface="Roboto"/>
                <a:ea typeface="Roboto"/>
                <a:cs typeface="Roboto"/>
                <a:sym typeface="Roboto"/>
              </a:rPr>
              <a:t>There may be a situation when you want to check for another condition after a condition resolves to true. In such a situation, you can use the nested if construct.</a:t>
            </a:r>
            <a:endParaRPr sz="1800">
              <a:solidFill>
                <a:schemeClr val="lt2"/>
              </a:solidFill>
              <a:latin typeface="Roboto"/>
              <a:ea typeface="Roboto"/>
              <a:cs typeface="Roboto"/>
              <a:sym typeface="Roboto"/>
            </a:endParaRPr>
          </a:p>
        </p:txBody>
      </p:sp>
      <p:sp>
        <p:nvSpPr>
          <p:cNvPr id="138" name="Shape 138"/>
          <p:cNvSpPr/>
          <p:nvPr/>
        </p:nvSpPr>
        <p:spPr>
          <a:xfrm>
            <a:off x="179725" y="1832400"/>
            <a:ext cx="8577000" cy="2663700"/>
          </a:xfrm>
          <a:prstGeom prst="rect">
            <a:avLst/>
          </a:prstGeom>
          <a:solidFill>
            <a:srgbClr val="FFFFFF"/>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latin typeface="Consolas"/>
                <a:ea typeface="Consolas"/>
                <a:cs typeface="Consolas"/>
                <a:sym typeface="Consolas"/>
              </a:rPr>
              <a:t>#Syntax</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if expression_1:</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statement(s)</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if expression_2:</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statement(s)</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elif expression_3:</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statement(s)</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else:</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statement(s)</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else:</a:t>
            </a:r>
            <a:endParaRPr>
              <a:latin typeface="Consolas"/>
              <a:ea typeface="Consolas"/>
              <a:cs typeface="Consolas"/>
              <a:sym typeface="Consolas"/>
            </a:endParaRPr>
          </a:p>
          <a:p>
            <a:pPr indent="0" lvl="0" marL="0" rtl="0">
              <a:spcBef>
                <a:spcPts val="0"/>
              </a:spcBef>
              <a:spcAft>
                <a:spcPts val="0"/>
              </a:spcAft>
              <a:buNone/>
            </a:pPr>
            <a:r>
              <a:rPr lang="en">
                <a:latin typeface="Consolas"/>
                <a:ea typeface="Consolas"/>
                <a:cs typeface="Consolas"/>
                <a:sym typeface="Consolas"/>
              </a:rPr>
              <a:t>   statement(s)</a:t>
            </a:r>
            <a:endParaRPr>
              <a:latin typeface="Consolas"/>
              <a:ea typeface="Consolas"/>
              <a:cs typeface="Consolas"/>
              <a:sym typeface="Consolas"/>
            </a:endParaRPr>
          </a:p>
          <a:p>
            <a:pPr indent="0" lvl="0" marL="0" rtl="0">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