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13968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Lesson 5:</a:t>
            </a:r>
            <a:endParaRPr/>
          </a:p>
          <a:p>
            <a:pPr indent="0" lvl="0" marL="0" algn="ctr">
              <a:spcBef>
                <a:spcPts val="0"/>
              </a:spcBef>
              <a:spcAft>
                <a:spcPts val="0"/>
              </a:spcAft>
              <a:buNone/>
            </a:pPr>
            <a:r>
              <a:rPr lang="en"/>
              <a:t>Programming in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Scope of Variables</a:t>
            </a:r>
            <a:endParaRPr/>
          </a:p>
        </p:txBody>
      </p:sp>
      <p:sp>
        <p:nvSpPr>
          <p:cNvPr id="122" name="Shape 122"/>
          <p:cNvSpPr txBox="1"/>
          <p:nvPr/>
        </p:nvSpPr>
        <p:spPr>
          <a:xfrm>
            <a:off x="158650" y="1927450"/>
            <a:ext cx="8863800" cy="28371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All variables in a program may not be accessible at all locations in that program. This depends on where you have declared a variable. </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The scope of a variable determines the portion of the program where you can access a particular identifier. </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There are two basic scopes of variables in Python −</a:t>
            </a:r>
            <a:endParaRPr sz="1800">
              <a:solidFill>
                <a:schemeClr val="lt2"/>
              </a:solidFill>
              <a:latin typeface="Roboto"/>
              <a:ea typeface="Roboto"/>
              <a:cs typeface="Roboto"/>
              <a:sym typeface="Roboto"/>
            </a:endParaRPr>
          </a:p>
          <a:p>
            <a:pPr indent="-342900" lvl="1" marL="914400" rtl="0">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Global variables</a:t>
            </a:r>
            <a:endParaRPr sz="1800">
              <a:solidFill>
                <a:schemeClr val="lt2"/>
              </a:solidFill>
              <a:latin typeface="Roboto"/>
              <a:ea typeface="Roboto"/>
              <a:cs typeface="Roboto"/>
              <a:sym typeface="Roboto"/>
            </a:endParaRPr>
          </a:p>
          <a:p>
            <a:pPr indent="-342900" lvl="1" marL="914400" rtl="0">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Local variables</a:t>
            </a:r>
            <a:endParaRPr sz="1800">
              <a:solidFill>
                <a:schemeClr val="lt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400"/>
              <a:t>Global vs. Local variables</a:t>
            </a:r>
            <a:endParaRPr sz="2400"/>
          </a:p>
        </p:txBody>
      </p:sp>
      <p:sp>
        <p:nvSpPr>
          <p:cNvPr id="128" name="Shape 128"/>
          <p:cNvSpPr txBox="1"/>
          <p:nvPr/>
        </p:nvSpPr>
        <p:spPr>
          <a:xfrm>
            <a:off x="158650" y="682200"/>
            <a:ext cx="8863800" cy="1760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Variables that are defined inside a function body have a local scope, and those defined outside have a global scope.</a:t>
            </a:r>
            <a:endParaRPr sz="1800">
              <a:solidFill>
                <a:schemeClr val="lt2"/>
              </a:solidFill>
              <a:latin typeface="Roboto"/>
              <a:ea typeface="Roboto"/>
              <a:cs typeface="Roboto"/>
              <a:sym typeface="Roboto"/>
            </a:endParaRPr>
          </a:p>
          <a:p>
            <a:pPr indent="-342900" lvl="0" marL="457200" marR="0" rtl="0" algn="l">
              <a:lnSpc>
                <a:spcPct val="100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This means that local variables can be accessed only inside the function in which they are declared, whereas global variables can be accessed throughout the program body by all functions. When you call a function, the variables declared inside it are brought into scope. </a:t>
            </a:r>
            <a:endParaRPr sz="1800">
              <a:solidFill>
                <a:schemeClr val="lt2"/>
              </a:solidFill>
              <a:latin typeface="Roboto"/>
              <a:ea typeface="Roboto"/>
              <a:cs typeface="Roboto"/>
              <a:sym typeface="Roboto"/>
            </a:endParaRPr>
          </a:p>
        </p:txBody>
      </p:sp>
      <p:sp>
        <p:nvSpPr>
          <p:cNvPr id="129" name="Shape 129"/>
          <p:cNvSpPr/>
          <p:nvPr/>
        </p:nvSpPr>
        <p:spPr>
          <a:xfrm>
            <a:off x="158700" y="2533850"/>
            <a:ext cx="8826600" cy="25230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res = 0; # This is global variable.</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def average( a , b ):</a:t>
            </a:r>
            <a:endParaRPr>
              <a:latin typeface="Consolas"/>
              <a:ea typeface="Consolas"/>
              <a:cs typeface="Consolas"/>
              <a:sym typeface="Consolas"/>
            </a:endParaRPr>
          </a:p>
          <a:p>
            <a:pPr indent="457200" lvl="0" marL="0" rtl="0">
              <a:spcBef>
                <a:spcPts val="0"/>
              </a:spcBef>
              <a:spcAft>
                <a:spcPts val="0"/>
              </a:spcAft>
              <a:buNone/>
            </a:pPr>
            <a:r>
              <a:rPr lang="en">
                <a:latin typeface="Consolas"/>
                <a:ea typeface="Consolas"/>
                <a:cs typeface="Consolas"/>
                <a:sym typeface="Consolas"/>
              </a:rPr>
              <a:t>res = (a + b)/2;  # Here total is local variable.</a:t>
            </a:r>
            <a:endParaRPr>
              <a:latin typeface="Consolas"/>
              <a:ea typeface="Consolas"/>
              <a:cs typeface="Consolas"/>
              <a:sym typeface="Consolas"/>
            </a:endParaRPr>
          </a:p>
          <a:p>
            <a:pPr indent="457200" lvl="0" marL="0" rtl="0">
              <a:spcBef>
                <a:spcPts val="0"/>
              </a:spcBef>
              <a:spcAft>
                <a:spcPts val="0"/>
              </a:spcAft>
              <a:buNone/>
            </a:pPr>
            <a:r>
              <a:rPr lang="en">
                <a:latin typeface="Consolas"/>
                <a:ea typeface="Consolas"/>
                <a:cs typeface="Consolas"/>
                <a:sym typeface="Consolas"/>
              </a:rPr>
              <a:t>print("Value of res inside the function is : ", res)</a:t>
            </a:r>
            <a:endParaRPr>
              <a:latin typeface="Consolas"/>
              <a:ea typeface="Consolas"/>
              <a:cs typeface="Consolas"/>
              <a:sym typeface="Consolas"/>
            </a:endParaRPr>
          </a:p>
          <a:p>
            <a:pPr indent="457200" lvl="0" marL="0" rtl="0">
              <a:spcBef>
                <a:spcPts val="0"/>
              </a:spcBef>
              <a:spcAft>
                <a:spcPts val="0"/>
              </a:spcAft>
              <a:buNone/>
            </a:pPr>
            <a:r>
              <a:rPr lang="en">
                <a:latin typeface="Consolas"/>
                <a:ea typeface="Consolas"/>
                <a:cs typeface="Consolas"/>
                <a:sym typeface="Consolas"/>
              </a:rPr>
              <a:t>return res</a:t>
            </a:r>
            <a:endParaRPr>
              <a:latin typeface="Consolas"/>
              <a:ea typeface="Consolas"/>
              <a:cs typeface="Consolas"/>
              <a:sym typeface="Consolas"/>
            </a:endParaRPr>
          </a:p>
          <a:p>
            <a:pPr indent="457200" lvl="0" marL="0" rtl="0">
              <a:spcBef>
                <a:spcPts val="0"/>
              </a:spcBef>
              <a:spcAft>
                <a:spcPts val="0"/>
              </a:spcAft>
              <a:buNone/>
            </a:pPr>
            <a:r>
              <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Now you can call average function</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res = average( 10, 20 )</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print("Value of res outside the function is : ", res)</a:t>
            </a:r>
            <a:endParaRPr>
              <a:latin typeface="Consolas"/>
              <a:ea typeface="Consolas"/>
              <a:cs typeface="Consolas"/>
              <a:sym typeface="Consolas"/>
            </a:endParaRPr>
          </a:p>
          <a:p>
            <a:pPr indent="457200" lvl="0" marL="457200" rtl="0">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400"/>
              <a:t>Exercise on Functions in Python</a:t>
            </a:r>
            <a:endParaRPr sz="2400"/>
          </a:p>
        </p:txBody>
      </p:sp>
      <p:sp>
        <p:nvSpPr>
          <p:cNvPr id="135" name="Shape 135"/>
          <p:cNvSpPr txBox="1"/>
          <p:nvPr/>
        </p:nvSpPr>
        <p:spPr>
          <a:xfrm>
            <a:off x="140100" y="619050"/>
            <a:ext cx="8863800" cy="4481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Write a Python function to find the Max of three numbers.</a:t>
            </a:r>
            <a:endParaRPr sz="1800">
              <a:solidFill>
                <a:schemeClr val="lt2"/>
              </a:solidFill>
              <a:latin typeface="Roboto"/>
              <a:ea typeface="Roboto"/>
              <a:cs typeface="Roboto"/>
              <a:sym typeface="Roboto"/>
            </a:endParaRPr>
          </a:p>
          <a:p>
            <a:pPr indent="-342900" lvl="0" marL="457200" marR="0" rtl="0" algn="l">
              <a:lnSpc>
                <a:spcPct val="100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Write a Python function to sum all the numbers in a list.</a:t>
            </a:r>
            <a:endParaRPr sz="1800">
              <a:solidFill>
                <a:schemeClr val="lt2"/>
              </a:solidFill>
              <a:latin typeface="Roboto"/>
              <a:ea typeface="Roboto"/>
              <a:cs typeface="Roboto"/>
              <a:sym typeface="Roboto"/>
            </a:endParaRPr>
          </a:p>
          <a:p>
            <a:pPr indent="-342900" lvl="0" marL="457200" marR="0" rtl="0" algn="l">
              <a:lnSpc>
                <a:spcPct val="100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Write a Python function to calculate the factorial of a number (a non negative integer). The function accepts the number as an argument.</a:t>
            </a:r>
            <a:endParaRPr sz="1800">
              <a:solidFill>
                <a:schemeClr val="lt2"/>
              </a:solidFill>
              <a:latin typeface="Roboto"/>
              <a:ea typeface="Roboto"/>
              <a:cs typeface="Roboto"/>
              <a:sym typeface="Roboto"/>
            </a:endParaRPr>
          </a:p>
          <a:p>
            <a:pPr indent="-342900" lvl="0" marL="457200" marR="0" rtl="0" algn="l">
              <a:lnSpc>
                <a:spcPct val="100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Write a Python function that accepts a string and calculate the number of uppercase letters and lowercase letters. </a:t>
            </a:r>
            <a:endParaRPr sz="1800">
              <a:solidFill>
                <a:schemeClr val="lt2"/>
              </a:solidFill>
              <a:latin typeface="Roboto"/>
              <a:ea typeface="Roboto"/>
              <a:cs typeface="Roboto"/>
              <a:sym typeface="Roboto"/>
            </a:endParaRPr>
          </a:p>
          <a:p>
            <a:pPr indent="-342900" lvl="0" marL="457200" marR="0" rtl="0" algn="l">
              <a:lnSpc>
                <a:spcPct val="100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Write a Python function that takes a number as a parameter and check the number is prime or not.</a:t>
            </a: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Note : A prime number (or a prime) is a natural number greater than 1 and that has no positive divisors other than 1 and itself. </a:t>
            </a:r>
            <a:endParaRPr sz="1800">
              <a:solidFill>
                <a:schemeClr val="lt2"/>
              </a:solidFill>
              <a:latin typeface="Roboto"/>
              <a:ea typeface="Roboto"/>
              <a:cs typeface="Roboto"/>
              <a:sym typeface="Roboto"/>
            </a:endParaRPr>
          </a:p>
          <a:p>
            <a:pPr indent="-342900" lvl="0" marL="457200" marR="0" rtl="0" algn="l">
              <a:lnSpc>
                <a:spcPct val="100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Write a Python program to print the even numbers from a given list.</a:t>
            </a:r>
            <a:endParaRPr>
              <a:solidFill>
                <a:schemeClr val="lt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400"/>
              <a:t>Exercise on Functions in Python</a:t>
            </a:r>
            <a:endParaRPr sz="2400"/>
          </a:p>
        </p:txBody>
      </p:sp>
      <p:sp>
        <p:nvSpPr>
          <p:cNvPr id="141" name="Shape 141"/>
          <p:cNvSpPr txBox="1"/>
          <p:nvPr/>
        </p:nvSpPr>
        <p:spPr>
          <a:xfrm>
            <a:off x="140100" y="619050"/>
            <a:ext cx="8863800" cy="4481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Write a Python function to check whether a number is perfect or not. </a:t>
            </a:r>
            <a:endParaRPr sz="1800">
              <a:solidFill>
                <a:schemeClr val="lt2"/>
              </a:solidFill>
              <a:latin typeface="Roboto"/>
              <a:ea typeface="Roboto"/>
              <a:cs typeface="Roboto"/>
              <a:sym typeface="Roboto"/>
            </a:endParaRPr>
          </a:p>
          <a:p>
            <a:pPr indent="-342900" lvl="0" marL="457200" marR="0" rtl="0" algn="l">
              <a:lnSpc>
                <a:spcPct val="100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Write a Python function that checks whether a passed string is palindrome or not. </a:t>
            </a: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Note: A palindrome is a word, phrase, or sequence that reads the same backward as forward, e.g., madam or nurses run.</a:t>
            </a:r>
            <a:endParaRPr sz="1800">
              <a:solidFill>
                <a:schemeClr val="lt2"/>
              </a:solidFill>
              <a:latin typeface="Roboto"/>
              <a:ea typeface="Roboto"/>
              <a:cs typeface="Roboto"/>
              <a:sym typeface="Roboto"/>
            </a:endParaRPr>
          </a:p>
          <a:p>
            <a:pPr indent="-342900" lvl="0" marL="457200" marR="0" rtl="0" algn="l">
              <a:lnSpc>
                <a:spcPct val="100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Write a Python function to check whether a string is a pangram or not. Go to the editor.</a:t>
            </a: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Note : Pangrams are words or sentences containing every letter of the alphabet at least once. For example : "The quick brown fox jumps over the lazy dog" </a:t>
            </a:r>
            <a:endParaRPr sz="1800">
              <a:solidFill>
                <a:schemeClr val="lt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Pass by Reference vs Pass by Value</a:t>
            </a:r>
            <a:endParaRPr/>
          </a:p>
        </p:txBody>
      </p:sp>
      <p:sp>
        <p:nvSpPr>
          <p:cNvPr id="147" name="Shape 147"/>
          <p:cNvSpPr txBox="1"/>
          <p:nvPr/>
        </p:nvSpPr>
        <p:spPr>
          <a:xfrm>
            <a:off x="292375" y="1851650"/>
            <a:ext cx="4299000" cy="189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lt2"/>
                </a:solidFill>
                <a:latin typeface="Roboto"/>
                <a:ea typeface="Roboto"/>
                <a:cs typeface="Roboto"/>
                <a:sym typeface="Roboto"/>
              </a:rPr>
              <a:t>When a parameter is </a:t>
            </a:r>
            <a:r>
              <a:rPr b="1" lang="en" sz="1800">
                <a:solidFill>
                  <a:schemeClr val="lt2"/>
                </a:solidFill>
                <a:latin typeface="Roboto"/>
                <a:ea typeface="Roboto"/>
                <a:cs typeface="Roboto"/>
                <a:sym typeface="Roboto"/>
              </a:rPr>
              <a:t>passed by reference</a:t>
            </a:r>
            <a:r>
              <a:rPr lang="en" sz="1800">
                <a:solidFill>
                  <a:schemeClr val="lt2"/>
                </a:solidFill>
                <a:latin typeface="Roboto"/>
                <a:ea typeface="Roboto"/>
                <a:cs typeface="Roboto"/>
                <a:sym typeface="Roboto"/>
              </a:rPr>
              <a:t>, the caller function and the called function use the same variable for the parameter. If the called function modifies the parameter variable, the effect is visible to the caller's variable.</a:t>
            </a:r>
            <a:endParaRPr sz="1800">
              <a:solidFill>
                <a:schemeClr val="lt2"/>
              </a:solidFill>
              <a:latin typeface="Roboto"/>
              <a:ea typeface="Roboto"/>
              <a:cs typeface="Roboto"/>
              <a:sym typeface="Roboto"/>
            </a:endParaRPr>
          </a:p>
        </p:txBody>
      </p:sp>
      <p:sp>
        <p:nvSpPr>
          <p:cNvPr id="148" name="Shape 148"/>
          <p:cNvSpPr txBox="1"/>
          <p:nvPr/>
        </p:nvSpPr>
        <p:spPr>
          <a:xfrm>
            <a:off x="4682500" y="1851650"/>
            <a:ext cx="4299000" cy="178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Roboto"/>
                <a:ea typeface="Roboto"/>
                <a:cs typeface="Roboto"/>
                <a:sym typeface="Roboto"/>
              </a:rPr>
              <a:t>When a parameter is </a:t>
            </a:r>
            <a:r>
              <a:rPr b="1" lang="en" sz="1800">
                <a:solidFill>
                  <a:schemeClr val="lt2"/>
                </a:solidFill>
                <a:latin typeface="Roboto"/>
                <a:ea typeface="Roboto"/>
                <a:cs typeface="Roboto"/>
                <a:sym typeface="Roboto"/>
              </a:rPr>
              <a:t>passed by value</a:t>
            </a:r>
            <a:r>
              <a:rPr lang="en" sz="1800">
                <a:solidFill>
                  <a:schemeClr val="lt2"/>
                </a:solidFill>
                <a:latin typeface="Roboto"/>
                <a:ea typeface="Roboto"/>
                <a:cs typeface="Roboto"/>
                <a:sym typeface="Roboto"/>
              </a:rPr>
              <a:t>, the caller function and caller function have two independent variables with the same value. If the called function modifies the parameter variable, the effect is not visible to the caller.</a:t>
            </a:r>
            <a:endParaRPr sz="1800">
              <a:solidFill>
                <a:schemeClr val="lt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And what about Python?</a:t>
            </a:r>
            <a:endParaRPr/>
          </a:p>
        </p:txBody>
      </p:sp>
      <p:sp>
        <p:nvSpPr>
          <p:cNvPr id="154" name="Shape 154"/>
          <p:cNvSpPr txBox="1"/>
          <p:nvPr/>
        </p:nvSpPr>
        <p:spPr>
          <a:xfrm>
            <a:off x="140100" y="2129575"/>
            <a:ext cx="8863800" cy="18516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Python uses a mechanism, which is known as "Call-by-Object", sometimes also called "Call by Object Reference" or "Call by Sharing". This can be thought of as "references passed by value".</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Any easy was to start thinking about this is to think about the difference between tuples and lists. Tuples are "immutable" - they cannot be changed. Lists can be changed and are "mutable".</a:t>
            </a:r>
            <a:endParaRPr sz="1800">
              <a:solidFill>
                <a:schemeClr val="lt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And what about Python?</a:t>
            </a:r>
            <a:endParaRPr/>
          </a:p>
        </p:txBody>
      </p:sp>
      <p:sp>
        <p:nvSpPr>
          <p:cNvPr id="160" name="Shape 160"/>
          <p:cNvSpPr txBox="1"/>
          <p:nvPr/>
        </p:nvSpPr>
        <p:spPr>
          <a:xfrm>
            <a:off x="140100" y="1938275"/>
            <a:ext cx="8863800" cy="29127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If we pass immutable arguments like strings or tuples to a function, the passing acts like call-by-value. The object reference is passed to the function parameters. They can't be changed within the function, because they can't be changed at all, i.e. they are immutable. </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It's different, if we pass mutable arguments. They are also passed by object reference, but they can be changed in place in the function. If we pass a list to a function, we have to consider two cases: Elements of a list can be changed in place, i.e. the list will be changed even in the caller's scope. If a new list is assigned to the name, the old list will not be affected, i.e. the list in the caller's scope will remain untouched.</a:t>
            </a:r>
            <a:endParaRPr sz="1800">
              <a:solidFill>
                <a:schemeClr val="lt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a:t>Loops in Python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Loops in Python</a:t>
            </a:r>
            <a:endParaRPr/>
          </a:p>
        </p:txBody>
      </p:sp>
      <p:sp>
        <p:nvSpPr>
          <p:cNvPr id="171" name="Shape 171"/>
          <p:cNvSpPr txBox="1"/>
          <p:nvPr/>
        </p:nvSpPr>
        <p:spPr>
          <a:xfrm>
            <a:off x="216575" y="1976775"/>
            <a:ext cx="8608500" cy="2458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lt2"/>
                </a:solidFill>
                <a:latin typeface="Roboto"/>
                <a:ea typeface="Roboto"/>
                <a:cs typeface="Roboto"/>
                <a:sym typeface="Roboto"/>
              </a:rPr>
              <a:t>A loop statement allows us to execute a statement or group of statements multiple times. It has the ability to iterate over the items of any sequence, such as a list or a string.</a:t>
            </a:r>
            <a:endParaRPr sz="1800">
              <a:solidFill>
                <a:schemeClr val="lt2"/>
              </a:solidFill>
              <a:latin typeface="Roboto"/>
              <a:ea typeface="Roboto"/>
              <a:cs typeface="Roboto"/>
              <a:sym typeface="Roboto"/>
            </a:endParaRPr>
          </a:p>
          <a:p>
            <a:pPr indent="0" lvl="0" marL="0" rtl="0">
              <a:spcBef>
                <a:spcPts val="0"/>
              </a:spcBef>
              <a:spcAft>
                <a:spcPts val="0"/>
              </a:spcAft>
              <a:buNone/>
            </a:pPr>
            <a:r>
              <a:t/>
            </a:r>
            <a:endParaRPr sz="1800">
              <a:solidFill>
                <a:schemeClr val="lt2"/>
              </a:solidFill>
              <a:latin typeface="Roboto"/>
              <a:ea typeface="Roboto"/>
              <a:cs typeface="Roboto"/>
              <a:sym typeface="Roboto"/>
            </a:endParaRPr>
          </a:p>
          <a:p>
            <a:pPr indent="0" lvl="0" marL="0" rtl="0">
              <a:spcBef>
                <a:spcPts val="0"/>
              </a:spcBef>
              <a:spcAft>
                <a:spcPts val="0"/>
              </a:spcAft>
              <a:buNone/>
            </a:pPr>
            <a:r>
              <a:rPr lang="en" sz="1800">
                <a:solidFill>
                  <a:schemeClr val="lt2"/>
                </a:solidFill>
                <a:latin typeface="Roboto"/>
                <a:ea typeface="Roboto"/>
                <a:cs typeface="Roboto"/>
                <a:sym typeface="Roboto"/>
              </a:rPr>
              <a:t>Python supports following types of loops to handle looping requirements:</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for loop</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while loop</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Nested loops </a:t>
            </a:r>
            <a:endParaRPr sz="1800">
              <a:solidFill>
                <a:schemeClr val="lt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Loops (for loop)</a:t>
            </a:r>
            <a:endParaRPr/>
          </a:p>
        </p:txBody>
      </p:sp>
      <p:sp>
        <p:nvSpPr>
          <p:cNvPr id="177" name="Shape 177"/>
          <p:cNvSpPr/>
          <p:nvPr/>
        </p:nvSpPr>
        <p:spPr>
          <a:xfrm>
            <a:off x="179725" y="741125"/>
            <a:ext cx="8577000" cy="10752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#Syntax</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for iterating_var in sequence:</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statements(s)</a:t>
            </a:r>
            <a:endParaRPr>
              <a:latin typeface="Consolas"/>
              <a:ea typeface="Consolas"/>
              <a:cs typeface="Consolas"/>
              <a:sym typeface="Consolas"/>
            </a:endParaRPr>
          </a:p>
        </p:txBody>
      </p:sp>
      <p:sp>
        <p:nvSpPr>
          <p:cNvPr id="178" name="Shape 178"/>
          <p:cNvSpPr/>
          <p:nvPr/>
        </p:nvSpPr>
        <p:spPr>
          <a:xfrm>
            <a:off x="179725" y="1946300"/>
            <a:ext cx="8577000" cy="23820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#Example</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for i in range(100, 200):</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print(i)</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Mylist = ['Tom', 3.1415, 6, 'USA']</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for index in range(len(Mylist)):</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print(Mylist[index])</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for element in Mylist:</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print(element)</a:t>
            </a:r>
            <a:endParaRPr>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2400"/>
              <a:t>Quick Recap </a:t>
            </a:r>
            <a:endParaRPr sz="2400"/>
          </a:p>
        </p:txBody>
      </p:sp>
      <p:sp>
        <p:nvSpPr>
          <p:cNvPr id="73" name="Shape 73"/>
          <p:cNvSpPr txBox="1"/>
          <p:nvPr>
            <p:ph idx="4294967295" type="body"/>
          </p:nvPr>
        </p:nvSpPr>
        <p:spPr>
          <a:xfrm>
            <a:off x="205750" y="801300"/>
            <a:ext cx="4212300" cy="413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Decision Making</a:t>
            </a:r>
            <a:endParaRPr/>
          </a:p>
          <a:p>
            <a:pPr indent="-342900" lvl="1" marL="914400" rtl="0">
              <a:spcBef>
                <a:spcPts val="0"/>
              </a:spcBef>
              <a:spcAft>
                <a:spcPts val="0"/>
              </a:spcAft>
              <a:buSzPts val="1800"/>
              <a:buAutoNum type="alphaLcPeriod"/>
            </a:pPr>
            <a:r>
              <a:rPr lang="en" sz="1800"/>
              <a:t>if statement</a:t>
            </a:r>
            <a:endParaRPr sz="1800"/>
          </a:p>
          <a:p>
            <a:pPr indent="-342900" lvl="1" marL="914400" rtl="0">
              <a:spcBef>
                <a:spcPts val="0"/>
              </a:spcBef>
              <a:spcAft>
                <a:spcPts val="0"/>
              </a:spcAft>
              <a:buSzPts val="1800"/>
              <a:buAutoNum type="alphaLcPeriod"/>
            </a:pPr>
            <a:r>
              <a:rPr lang="en" sz="1800"/>
              <a:t>if..else statement</a:t>
            </a:r>
            <a:endParaRPr sz="1800"/>
          </a:p>
          <a:p>
            <a:pPr indent="-342900" lvl="1" marL="914400" rtl="0">
              <a:spcBef>
                <a:spcPts val="0"/>
              </a:spcBef>
              <a:spcAft>
                <a:spcPts val="0"/>
              </a:spcAft>
              <a:buSzPts val="1800"/>
              <a:buAutoNum type="alphaLcPeriod"/>
            </a:pPr>
            <a:r>
              <a:rPr lang="en" sz="1800"/>
              <a:t>Nested if statement</a:t>
            </a:r>
            <a:endParaRPr sz="1800"/>
          </a:p>
          <a:p>
            <a:pPr indent="-342900" lvl="0" marL="457200" rtl="0">
              <a:spcBef>
                <a:spcPts val="0"/>
              </a:spcBef>
              <a:spcAft>
                <a:spcPts val="0"/>
              </a:spcAft>
              <a:buSzPts val="1800"/>
              <a:buAutoNum type="arabicPeriod"/>
            </a:pPr>
            <a:r>
              <a:rPr lang="en"/>
              <a:t>Logical Operators(and, or)</a:t>
            </a:r>
            <a:endParaRPr/>
          </a:p>
          <a:p>
            <a:pPr indent="-342900" lvl="0" marL="457200" rtl="0">
              <a:spcBef>
                <a:spcPts val="0"/>
              </a:spcBef>
              <a:spcAft>
                <a:spcPts val="0"/>
              </a:spcAft>
              <a:buSzPts val="1800"/>
              <a:buAutoNum type="arabicPeriod"/>
            </a:pPr>
            <a:r>
              <a:rPr lang="en"/>
              <a:t>Spychat Profile</a:t>
            </a:r>
            <a:endParaRPr/>
          </a:p>
          <a:p>
            <a:pPr indent="-342900" lvl="1" marL="914400" rtl="0">
              <a:spcBef>
                <a:spcPts val="0"/>
              </a:spcBef>
              <a:spcAft>
                <a:spcPts val="0"/>
              </a:spcAft>
              <a:buSzPts val="1800"/>
              <a:buAutoNum type="alphaLcPeriod"/>
            </a:pPr>
            <a:r>
              <a:rPr lang="en" sz="1800"/>
              <a:t>Placeholders</a:t>
            </a:r>
            <a:endParaRPr sz="1800"/>
          </a:p>
          <a:p>
            <a:pPr indent="-342900" lvl="1" marL="914400" rtl="0">
              <a:spcBef>
                <a:spcPts val="0"/>
              </a:spcBef>
              <a:spcAft>
                <a:spcPts val="0"/>
              </a:spcAft>
              <a:buSzPts val="1800"/>
              <a:buAutoNum type="alphaLcPeriod"/>
            </a:pPr>
            <a:r>
              <a:rPr lang="en" sz="1800"/>
              <a:t>Import statement</a:t>
            </a:r>
            <a:endParaRPr sz="1800"/>
          </a:p>
          <a:p>
            <a:pPr indent="-342900" lvl="2" marL="1371600" rtl="0">
              <a:spcBef>
                <a:spcPts val="0"/>
              </a:spcBef>
              <a:spcAft>
                <a:spcPts val="0"/>
              </a:spcAft>
              <a:buSzPts val="1800"/>
              <a:buAutoNum type="romanLcPeriod"/>
            </a:pPr>
            <a:r>
              <a:rPr lang="en" sz="1800"/>
              <a:t>import</a:t>
            </a:r>
            <a:endParaRPr sz="1800"/>
          </a:p>
          <a:p>
            <a:pPr indent="-342900" lvl="2" marL="1371600" rtl="0">
              <a:spcBef>
                <a:spcPts val="0"/>
              </a:spcBef>
              <a:spcAft>
                <a:spcPts val="0"/>
              </a:spcAft>
              <a:buSzPts val="1800"/>
              <a:buAutoNum type="romanLcPeriod"/>
            </a:pPr>
            <a:r>
              <a:rPr lang="en" sz="1800"/>
              <a:t>from [module_name] import [function_name]</a:t>
            </a:r>
            <a:endParaRPr sz="1800"/>
          </a:p>
          <a:p>
            <a:pPr indent="-342900" lvl="2" marL="1371600" rtl="0">
              <a:spcBef>
                <a:spcPts val="0"/>
              </a:spcBef>
              <a:spcAft>
                <a:spcPts val="0"/>
              </a:spcAft>
              <a:buSzPts val="1800"/>
              <a:buAutoNum type="romanLcPeriod"/>
            </a:pPr>
            <a:r>
              <a:rPr lang="en" sz="1800"/>
              <a:t>Aliasing modules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Loops (while loop)</a:t>
            </a:r>
            <a:endParaRPr/>
          </a:p>
        </p:txBody>
      </p:sp>
      <p:sp>
        <p:nvSpPr>
          <p:cNvPr id="184" name="Shape 184"/>
          <p:cNvSpPr/>
          <p:nvPr/>
        </p:nvSpPr>
        <p:spPr>
          <a:xfrm>
            <a:off x="179725" y="741125"/>
            <a:ext cx="8577000" cy="10752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#Syntax</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while expression:</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statements(s)</a:t>
            </a:r>
            <a:endParaRPr>
              <a:latin typeface="Consolas"/>
              <a:ea typeface="Consolas"/>
              <a:cs typeface="Consolas"/>
              <a:sym typeface="Consolas"/>
            </a:endParaRPr>
          </a:p>
        </p:txBody>
      </p:sp>
      <p:sp>
        <p:nvSpPr>
          <p:cNvPr id="185" name="Shape 185"/>
          <p:cNvSpPr/>
          <p:nvPr/>
        </p:nvSpPr>
        <p:spPr>
          <a:xfrm>
            <a:off x="179725" y="1901000"/>
            <a:ext cx="8577000" cy="22524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#Example</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i = 100</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while i &lt; 200:</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print(i)</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i = i + 1</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Mylist = ['Tom', 3.1415, 6, 'USA']</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while index &lt; len(Mylist):</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print(Mylist[index])</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index = index + 1</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Loops (nested loop)</a:t>
            </a:r>
            <a:endParaRPr/>
          </a:p>
        </p:txBody>
      </p:sp>
      <p:sp>
        <p:nvSpPr>
          <p:cNvPr id="191" name="Shape 191"/>
          <p:cNvSpPr/>
          <p:nvPr/>
        </p:nvSpPr>
        <p:spPr>
          <a:xfrm>
            <a:off x="179725" y="736275"/>
            <a:ext cx="8577000" cy="26214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#Syntax nested for loops</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for itr_1 in sequence:</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for itr_2 in sequence:</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statements(s)</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statements(s)</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#Syntax nested while loops</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while expression:</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while expression:</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statements(s)</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statements(s)</a:t>
            </a:r>
            <a:endParaRPr>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Let’s try some questions on loops</a:t>
            </a:r>
            <a:endParaRPr/>
          </a:p>
        </p:txBody>
      </p:sp>
      <p:sp>
        <p:nvSpPr>
          <p:cNvPr id="197" name="Shape 197"/>
          <p:cNvSpPr txBox="1"/>
          <p:nvPr/>
        </p:nvSpPr>
        <p:spPr>
          <a:xfrm>
            <a:off x="98250" y="790475"/>
            <a:ext cx="8826600" cy="30429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Write a program to print all natural numbers from 1 to 100.</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Write a program to print all elements of the list.</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Write a program to print all even numbers between 1 to 100.</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Write a program to find sum of all natural numbers between 1 to 100.</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Write a program to count number of digits in a number.</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Write a program to calculate sum of digits of a number.</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Write a program to enter a number and print its reverse.</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Write a program to check whether a number is Prime number or not.</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Write a program to find all prime factors of a number.</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Write a program to print all Prime numbers between 1 to 100.</a:t>
            </a:r>
            <a:endParaRPr sz="1800">
              <a:solidFill>
                <a:schemeClr val="lt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2400"/>
              <a:t>W</a:t>
            </a:r>
            <a:r>
              <a:rPr lang="en" sz="2400"/>
              <a:t>e will be covering</a:t>
            </a:r>
            <a:endParaRPr sz="2400"/>
          </a:p>
        </p:txBody>
      </p:sp>
      <p:sp>
        <p:nvSpPr>
          <p:cNvPr id="79" name="Shape 79"/>
          <p:cNvSpPr txBox="1"/>
          <p:nvPr>
            <p:ph idx="4294967295" type="body"/>
          </p:nvPr>
        </p:nvSpPr>
        <p:spPr>
          <a:xfrm>
            <a:off x="98250" y="790875"/>
            <a:ext cx="4212300" cy="413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4.	Functions in Python</a:t>
            </a:r>
            <a:br>
              <a:rPr lang="en"/>
            </a:br>
            <a:r>
              <a:rPr lang="en"/>
              <a:t>	A.	Purpose of function</a:t>
            </a:r>
            <a:br>
              <a:rPr lang="en"/>
            </a:br>
            <a:r>
              <a:rPr lang="en"/>
              <a:t>	B. 	Declaration of function</a:t>
            </a:r>
            <a:br>
              <a:rPr lang="en"/>
            </a:br>
            <a:r>
              <a:rPr lang="en"/>
              <a:t>	C.   	Definition of function</a:t>
            </a:r>
            <a:br>
              <a:rPr lang="en"/>
            </a:br>
            <a:r>
              <a:rPr lang="en"/>
              <a:t>	D. 	Pass by reference vs value</a:t>
            </a:r>
            <a:endParaRPr/>
          </a:p>
          <a:p>
            <a:pPr indent="0" lvl="0" marL="0" rtl="0">
              <a:spcBef>
                <a:spcPts val="0"/>
              </a:spcBef>
              <a:spcAft>
                <a:spcPts val="0"/>
              </a:spcAft>
              <a:buNone/>
            </a:pPr>
            <a:r>
              <a:rPr lang="en"/>
              <a:t>	E.	Scope of Variables</a:t>
            </a:r>
            <a:endParaRPr/>
          </a:p>
          <a:p>
            <a:pPr indent="0" lvl="0" marL="0" rtl="0">
              <a:spcBef>
                <a:spcPts val="0"/>
              </a:spcBef>
              <a:spcAft>
                <a:spcPts val="0"/>
              </a:spcAft>
              <a:buNone/>
            </a:pPr>
            <a:r>
              <a:rPr lang="en"/>
              <a:t>			I.	Global Variables</a:t>
            </a:r>
            <a:endParaRPr/>
          </a:p>
          <a:p>
            <a:pPr indent="0" lvl="0" marL="0" rtl="0">
              <a:spcBef>
                <a:spcPts val="0"/>
              </a:spcBef>
              <a:spcAft>
                <a:spcPts val="0"/>
              </a:spcAft>
              <a:buNone/>
            </a:pPr>
            <a:r>
              <a:rPr lang="en"/>
              <a:t>			II.	Local Variables</a:t>
            </a:r>
            <a:endParaRPr/>
          </a:p>
          <a:p>
            <a:pPr indent="0" lvl="0" marL="0" rtl="0">
              <a:spcBef>
                <a:spcPts val="0"/>
              </a:spcBef>
              <a:spcAft>
                <a:spcPts val="0"/>
              </a:spcAft>
              <a:buNone/>
            </a:pPr>
            <a:r>
              <a:rPr lang="en"/>
              <a:t>5. Loops in Python</a:t>
            </a:r>
            <a:br>
              <a:rPr lang="en"/>
            </a:br>
            <a:r>
              <a:rPr lang="en"/>
              <a:t>	A.	for loop</a:t>
            </a:r>
            <a:br>
              <a:rPr lang="en"/>
            </a:br>
            <a:r>
              <a:rPr lang="en"/>
              <a:t>	B.	while loop</a:t>
            </a:r>
            <a:br>
              <a:rPr lang="en"/>
            </a:br>
            <a:r>
              <a:rPr lang="en"/>
              <a:t>	C.	Nested loops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3200"/>
              <a:t>Functions</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are Functions?</a:t>
            </a:r>
            <a:endParaRPr/>
          </a:p>
        </p:txBody>
      </p:sp>
      <p:sp>
        <p:nvSpPr>
          <p:cNvPr id="90" name="Shape 90"/>
          <p:cNvSpPr txBox="1"/>
          <p:nvPr/>
        </p:nvSpPr>
        <p:spPr>
          <a:xfrm>
            <a:off x="158650" y="1940775"/>
            <a:ext cx="8863800" cy="258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2400">
              <a:solidFill>
                <a:schemeClr val="lt2"/>
              </a:solidFill>
              <a:latin typeface="Roboto"/>
              <a:ea typeface="Roboto"/>
              <a:cs typeface="Roboto"/>
              <a:sym typeface="Roboto"/>
            </a:endParaRPr>
          </a:p>
          <a:p>
            <a:pPr indent="0" lvl="0" marL="0" rtl="0">
              <a:spcBef>
                <a:spcPts val="0"/>
              </a:spcBef>
              <a:spcAft>
                <a:spcPts val="0"/>
              </a:spcAft>
              <a:buNone/>
            </a:pPr>
            <a:r>
              <a:rPr lang="en" sz="2400">
                <a:solidFill>
                  <a:schemeClr val="lt2"/>
                </a:solidFill>
                <a:latin typeface="Roboto"/>
                <a:ea typeface="Roboto"/>
                <a:cs typeface="Roboto"/>
                <a:sym typeface="Roboto"/>
              </a:rPr>
              <a:t>Functions are a convenient way to divide your code into useful blocks, allowing us to order our code, make it more readable, reuse it and save some time. Also functions are a key way to define interfaces so programmers can share their code.</a:t>
            </a:r>
            <a:endParaRPr sz="2400">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How do we write functions in Python?</a:t>
            </a:r>
            <a:endParaRPr/>
          </a:p>
        </p:txBody>
      </p:sp>
      <p:sp>
        <p:nvSpPr>
          <p:cNvPr id="96" name="Shape 96"/>
          <p:cNvSpPr txBox="1"/>
          <p:nvPr/>
        </p:nvSpPr>
        <p:spPr>
          <a:xfrm>
            <a:off x="158650" y="1927450"/>
            <a:ext cx="8863800" cy="17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Function blocks begin with the keyword </a:t>
            </a:r>
            <a:r>
              <a:rPr b="1" lang="en" sz="1800">
                <a:solidFill>
                  <a:schemeClr val="lt2"/>
                </a:solidFill>
                <a:latin typeface="Roboto"/>
                <a:ea typeface="Roboto"/>
                <a:cs typeface="Roboto"/>
                <a:sym typeface="Roboto"/>
              </a:rPr>
              <a:t>def</a:t>
            </a:r>
            <a:r>
              <a:rPr lang="en" sz="1800">
                <a:solidFill>
                  <a:schemeClr val="lt2"/>
                </a:solidFill>
                <a:latin typeface="Roboto"/>
                <a:ea typeface="Roboto"/>
                <a:cs typeface="Roboto"/>
                <a:sym typeface="Roboto"/>
              </a:rPr>
              <a:t> followed by the </a:t>
            </a:r>
            <a:r>
              <a:rPr b="1" lang="en" sz="1800">
                <a:solidFill>
                  <a:schemeClr val="lt2"/>
                </a:solidFill>
                <a:latin typeface="Roboto"/>
                <a:ea typeface="Roboto"/>
                <a:cs typeface="Roboto"/>
                <a:sym typeface="Roboto"/>
              </a:rPr>
              <a:t>name_of_the_function</a:t>
            </a:r>
            <a:r>
              <a:rPr lang="en" sz="1800">
                <a:solidFill>
                  <a:schemeClr val="lt2"/>
                </a:solidFill>
                <a:latin typeface="Roboto"/>
                <a:ea typeface="Roboto"/>
                <a:cs typeface="Roboto"/>
                <a:sym typeface="Roboto"/>
              </a:rPr>
              <a:t> and </a:t>
            </a:r>
            <a:r>
              <a:rPr b="1" lang="en" sz="1800">
                <a:solidFill>
                  <a:schemeClr val="lt2"/>
                </a:solidFill>
                <a:latin typeface="Roboto"/>
                <a:ea typeface="Roboto"/>
                <a:cs typeface="Roboto"/>
                <a:sym typeface="Roboto"/>
              </a:rPr>
              <a:t>parameters</a:t>
            </a:r>
            <a:r>
              <a:rPr lang="en" sz="1800">
                <a:solidFill>
                  <a:schemeClr val="lt2"/>
                </a:solidFill>
                <a:latin typeface="Roboto"/>
                <a:ea typeface="Roboto"/>
                <a:cs typeface="Roboto"/>
                <a:sym typeface="Roboto"/>
              </a:rPr>
              <a:t> passed to the function enclosed in parentheses ( ).</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The code block within every function starts with a colon (:) and is indented.</a:t>
            </a:r>
            <a:endParaRPr sz="1800">
              <a:solidFill>
                <a:schemeClr val="lt2"/>
              </a:solidFill>
              <a:latin typeface="Roboto"/>
              <a:ea typeface="Roboto"/>
              <a:cs typeface="Roboto"/>
              <a:sym typeface="Roboto"/>
            </a:endParaRPr>
          </a:p>
        </p:txBody>
      </p:sp>
      <p:sp>
        <p:nvSpPr>
          <p:cNvPr id="97" name="Shape 97"/>
          <p:cNvSpPr/>
          <p:nvPr/>
        </p:nvSpPr>
        <p:spPr>
          <a:xfrm>
            <a:off x="158650" y="3560525"/>
            <a:ext cx="8826600" cy="11931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800">
                <a:latin typeface="Consolas"/>
                <a:ea typeface="Consolas"/>
                <a:cs typeface="Consolas"/>
                <a:sym typeface="Consolas"/>
              </a:rPr>
              <a:t>#Syntax</a:t>
            </a:r>
            <a:endParaRPr sz="1800">
              <a:latin typeface="Consolas"/>
              <a:ea typeface="Consolas"/>
              <a:cs typeface="Consolas"/>
              <a:sym typeface="Consolas"/>
            </a:endParaRPr>
          </a:p>
          <a:p>
            <a:pPr indent="0" lvl="0" marL="0" rtl="0">
              <a:spcBef>
                <a:spcPts val="0"/>
              </a:spcBef>
              <a:spcAft>
                <a:spcPts val="0"/>
              </a:spcAft>
              <a:buNone/>
            </a:pPr>
            <a:r>
              <a:rPr lang="en" sz="1800">
                <a:latin typeface="Consolas"/>
                <a:ea typeface="Consolas"/>
                <a:cs typeface="Consolas"/>
                <a:sym typeface="Consolas"/>
              </a:rPr>
              <a:t>def name_of_the_function ( parameters ):</a:t>
            </a:r>
            <a:endParaRPr sz="1800">
              <a:latin typeface="Consolas"/>
              <a:ea typeface="Consolas"/>
              <a:cs typeface="Consolas"/>
              <a:sym typeface="Consolas"/>
            </a:endParaRPr>
          </a:p>
          <a:p>
            <a:pPr indent="0" lvl="0" marL="0" rtl="0">
              <a:spcBef>
                <a:spcPts val="0"/>
              </a:spcBef>
              <a:spcAft>
                <a:spcPts val="0"/>
              </a:spcAft>
              <a:buNone/>
            </a:pPr>
            <a:r>
              <a:rPr lang="en" sz="1800">
                <a:latin typeface="Consolas"/>
                <a:ea typeface="Consolas"/>
                <a:cs typeface="Consolas"/>
                <a:sym typeface="Consolas"/>
              </a:rPr>
              <a:t>   statement(s)</a:t>
            </a:r>
            <a:endParaRPr sz="1800">
              <a:latin typeface="Consolas"/>
              <a:ea typeface="Consolas"/>
              <a:cs typeface="Consolas"/>
              <a:sym typeface="Consolas"/>
            </a:endParaRPr>
          </a:p>
          <a:p>
            <a:pPr indent="0" lvl="0" marL="0" rtl="0">
              <a:spcBef>
                <a:spcPts val="0"/>
              </a:spcBef>
              <a:spcAft>
                <a:spcPts val="0"/>
              </a:spcAft>
              <a:buNone/>
            </a:pPr>
            <a:r>
              <a:rPr lang="en" sz="1800">
                <a:latin typeface="Consolas"/>
                <a:ea typeface="Consolas"/>
                <a:cs typeface="Consolas"/>
                <a:sym typeface="Consolas"/>
              </a:rPr>
              <a:t>   return [expression]</a:t>
            </a:r>
            <a:endParaRPr sz="1800">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400"/>
              <a:t>Functions example</a:t>
            </a:r>
            <a:endParaRPr sz="2400"/>
          </a:p>
        </p:txBody>
      </p:sp>
      <p:sp>
        <p:nvSpPr>
          <p:cNvPr id="103" name="Shape 103"/>
          <p:cNvSpPr/>
          <p:nvPr/>
        </p:nvSpPr>
        <p:spPr>
          <a:xfrm>
            <a:off x="158650" y="741125"/>
            <a:ext cx="8826600" cy="10239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#Example 1</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def findAverage(first, second):</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a:t>
            </a:r>
            <a:r>
              <a:rPr lang="en">
                <a:latin typeface="Consolas"/>
                <a:ea typeface="Consolas"/>
                <a:cs typeface="Consolas"/>
                <a:sym typeface="Consolas"/>
              </a:rPr>
              <a:t>r</a:t>
            </a:r>
            <a:r>
              <a:rPr lang="en">
                <a:latin typeface="Consolas"/>
                <a:ea typeface="Consolas"/>
                <a:cs typeface="Consolas"/>
                <a:sym typeface="Consolas"/>
              </a:rPr>
              <a:t>esult = (first+second)/2</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return result</a:t>
            </a:r>
            <a:endParaRPr>
              <a:latin typeface="Consolas"/>
              <a:ea typeface="Consolas"/>
              <a:cs typeface="Consolas"/>
              <a:sym typeface="Consolas"/>
            </a:endParaRPr>
          </a:p>
        </p:txBody>
      </p:sp>
      <p:sp>
        <p:nvSpPr>
          <p:cNvPr id="104" name="Shape 104"/>
          <p:cNvSpPr/>
          <p:nvPr/>
        </p:nvSpPr>
        <p:spPr>
          <a:xfrm>
            <a:off x="158650" y="1807925"/>
            <a:ext cx="8826600" cy="13431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#Example 2</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def greater(first, second):</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a:t>
            </a:r>
            <a:r>
              <a:rPr lang="en">
                <a:latin typeface="Consolas"/>
                <a:ea typeface="Consolas"/>
                <a:cs typeface="Consolas"/>
                <a:sym typeface="Consolas"/>
              </a:rPr>
              <a:t>i</a:t>
            </a:r>
            <a:r>
              <a:rPr lang="en">
                <a:latin typeface="Consolas"/>
                <a:ea typeface="Consolas"/>
                <a:cs typeface="Consolas"/>
                <a:sym typeface="Consolas"/>
              </a:rPr>
              <a:t>f a &lt; b:</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return b</a:t>
            </a:r>
            <a:endParaRPr>
              <a:latin typeface="Consolas"/>
              <a:ea typeface="Consolas"/>
              <a:cs typeface="Consolas"/>
              <a:sym typeface="Consolas"/>
            </a:endParaRPr>
          </a:p>
          <a:p>
            <a:pPr indent="457200" lvl="0" marL="0" rtl="0">
              <a:spcBef>
                <a:spcPts val="0"/>
              </a:spcBef>
              <a:spcAft>
                <a:spcPts val="0"/>
              </a:spcAft>
              <a:buNone/>
            </a:pPr>
            <a:r>
              <a:rPr lang="en">
                <a:latin typeface="Consolas"/>
                <a:ea typeface="Consolas"/>
                <a:cs typeface="Consolas"/>
                <a:sym typeface="Consolas"/>
              </a:rPr>
              <a:t>else</a:t>
            </a:r>
            <a:endParaRPr>
              <a:latin typeface="Consolas"/>
              <a:ea typeface="Consolas"/>
              <a:cs typeface="Consolas"/>
              <a:sym typeface="Consolas"/>
            </a:endParaRPr>
          </a:p>
          <a:p>
            <a:pPr indent="457200" lvl="0" marL="457200" rtl="0">
              <a:spcBef>
                <a:spcPts val="0"/>
              </a:spcBef>
              <a:spcAft>
                <a:spcPts val="0"/>
              </a:spcAft>
              <a:buNone/>
            </a:pPr>
            <a:r>
              <a:rPr lang="en">
                <a:latin typeface="Consolas"/>
                <a:ea typeface="Consolas"/>
                <a:cs typeface="Consolas"/>
                <a:sym typeface="Consolas"/>
              </a:rPr>
              <a:t>r</a:t>
            </a:r>
            <a:r>
              <a:rPr lang="en">
                <a:latin typeface="Consolas"/>
                <a:ea typeface="Consolas"/>
                <a:cs typeface="Consolas"/>
                <a:sym typeface="Consolas"/>
              </a:rPr>
              <a:t>eturn a</a:t>
            </a:r>
            <a:endParaRPr>
              <a:latin typeface="Consolas"/>
              <a:ea typeface="Consolas"/>
              <a:cs typeface="Consolas"/>
              <a:sym typeface="Consolas"/>
            </a:endParaRPr>
          </a:p>
        </p:txBody>
      </p:sp>
      <p:sp>
        <p:nvSpPr>
          <p:cNvPr id="105" name="Shape 105"/>
          <p:cNvSpPr/>
          <p:nvPr/>
        </p:nvSpPr>
        <p:spPr>
          <a:xfrm>
            <a:off x="158650" y="3255725"/>
            <a:ext cx="8826600" cy="17253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#Example 3</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def takeInput():</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spy_name = input("Enter your name</a:t>
            </a:r>
            <a:r>
              <a:rPr lang="en">
                <a:latin typeface="Consolas"/>
                <a:ea typeface="Consolas"/>
                <a:cs typeface="Consolas"/>
                <a:sym typeface="Consolas"/>
              </a:rPr>
              <a:t>"</a:t>
            </a:r>
            <a:r>
              <a:rPr lang="en">
                <a:latin typeface="Consolas"/>
                <a:ea typeface="Consolas"/>
                <a:cs typeface="Consolas"/>
                <a:sym typeface="Consolas"/>
              </a:rPr>
              <a:t>)</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a:t>
            </a:r>
            <a:r>
              <a:rPr lang="en">
                <a:latin typeface="Consolas"/>
                <a:ea typeface="Consolas"/>
                <a:cs typeface="Consolas"/>
                <a:sym typeface="Consolas"/>
              </a:rPr>
              <a:t>spy_salutation = input("Should I call you Mr. or Mrs.? ")</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a:t>
            </a:r>
            <a:r>
              <a:rPr lang="en">
                <a:latin typeface="Consolas"/>
                <a:ea typeface="Consolas"/>
                <a:cs typeface="Consolas"/>
                <a:sym typeface="Consolas"/>
              </a:rPr>
              <a:t>spy_rating = input("What is your rating")</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print("Hello %s %s. Your Rating is %s", %(spy_name, spy_salutation, spy_rating))</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Calling a Function</a:t>
            </a:r>
            <a:endParaRPr/>
          </a:p>
        </p:txBody>
      </p:sp>
      <p:sp>
        <p:nvSpPr>
          <p:cNvPr id="111" name="Shape 111"/>
          <p:cNvSpPr txBox="1"/>
          <p:nvPr/>
        </p:nvSpPr>
        <p:spPr>
          <a:xfrm>
            <a:off x="158650" y="1927450"/>
            <a:ext cx="8863800" cy="1776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Defining a function only gives it a name, specifies the parameters and actions the function will perform.</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Once you write a function, you can execute it by calling it from another function or directly from the Python prompt. </a:t>
            </a:r>
            <a:endParaRPr sz="1800">
              <a:solidFill>
                <a:schemeClr val="lt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a:t>Scope of a variable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