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Roboto-bold.fntdata"/><Relationship Id="rId10" Type="http://schemas.openxmlformats.org/officeDocument/2006/relationships/slide" Target="slides/slide6.xml"/><Relationship Id="rId21" Type="http://schemas.openxmlformats.org/officeDocument/2006/relationships/font" Target="fonts/Roboto-regular.fntdata"/><Relationship Id="rId13" Type="http://schemas.openxmlformats.org/officeDocument/2006/relationships/slide" Target="slides/slide9.xml"/><Relationship Id="rId24" Type="http://schemas.openxmlformats.org/officeDocument/2006/relationships/font" Target="fonts/Roboto-boldItalic.fntdata"/><Relationship Id="rId12" Type="http://schemas.openxmlformats.org/officeDocument/2006/relationships/slide" Target="slides/slide8.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6:</a:t>
            </a:r>
            <a:endParaRPr/>
          </a:p>
          <a:p>
            <a:pPr indent="0" lvl="0" marL="0" algn="ctr">
              <a:spcBef>
                <a:spcPts val="0"/>
              </a:spcBef>
              <a:spcAft>
                <a:spcPts val="0"/>
              </a:spcAft>
              <a:buNone/>
            </a:pPr>
            <a:r>
              <a:rPr lang="en"/>
              <a:t>Programming in Python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Create a function to add the status message.</a:t>
            </a:r>
            <a:endParaRPr sz="2400"/>
          </a:p>
        </p:txBody>
      </p:sp>
      <p:sp>
        <p:nvSpPr>
          <p:cNvPr id="122" name="Shape 122"/>
          <p:cNvSpPr txBox="1"/>
          <p:nvPr>
            <p:ph idx="4294967295" type="body"/>
          </p:nvPr>
        </p:nvSpPr>
        <p:spPr>
          <a:xfrm>
            <a:off x="151600" y="943750"/>
            <a:ext cx="8773200" cy="1351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This function takes the current status as an input. It should return the updated status.</a:t>
            </a:r>
            <a:endParaRPr/>
          </a:p>
          <a:p>
            <a:pPr indent="-342900" lvl="0" marL="457200" rtl="0">
              <a:spcBef>
                <a:spcPts val="0"/>
              </a:spcBef>
              <a:spcAft>
                <a:spcPts val="0"/>
              </a:spcAft>
              <a:buSzPts val="1800"/>
              <a:buAutoNum type="arabicPeriod"/>
            </a:pPr>
            <a:r>
              <a:rPr lang="en"/>
              <a:t>We output the current status in the add_status function if it exists and print an appropriate message otherwise.</a:t>
            </a:r>
            <a:endParaRPr/>
          </a:p>
        </p:txBody>
      </p:sp>
      <p:sp>
        <p:nvSpPr>
          <p:cNvPr id="123" name="Shape 123"/>
          <p:cNvSpPr txBox="1"/>
          <p:nvPr/>
        </p:nvSpPr>
        <p:spPr>
          <a:xfrm>
            <a:off x="151600" y="2425175"/>
            <a:ext cx="8773200" cy="15702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def </a:t>
            </a:r>
            <a:r>
              <a:rPr b="1" lang="en">
                <a:highlight>
                  <a:srgbClr val="D9D2E9"/>
                </a:highlight>
                <a:latin typeface="Courier New"/>
                <a:ea typeface="Courier New"/>
                <a:cs typeface="Courier New"/>
                <a:sym typeface="Courier New"/>
              </a:rPr>
              <a:t>add_status</a:t>
            </a:r>
            <a:r>
              <a:rPr b="1" lang="en">
                <a:latin typeface="Courier New"/>
                <a:ea typeface="Courier New"/>
                <a:cs typeface="Courier New"/>
                <a:sym typeface="Courier New"/>
              </a:rPr>
              <a:t>(current_status_message):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if (current_status_message != None):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print("Your current status message is " +current_status_message+ "\n")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print("You don't have any status message currently")</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update_choice = input("Do you want to select from the older status (y/n)?")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a:t>
            </a:r>
            <a:r>
              <a:rPr lang="en"/>
              <a:t>reate a function to add the status message.(Contd.)</a:t>
            </a:r>
            <a:endParaRPr/>
          </a:p>
        </p:txBody>
      </p:sp>
      <p:sp>
        <p:nvSpPr>
          <p:cNvPr id="129" name="Shape 129"/>
          <p:cNvSpPr txBox="1"/>
          <p:nvPr>
            <p:ph idx="4294967295" type="body"/>
          </p:nvPr>
        </p:nvSpPr>
        <p:spPr>
          <a:xfrm>
            <a:off x="151600" y="638950"/>
            <a:ext cx="8773200" cy="11145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One of the feature requirements is for the user to have an option to choose from the older status updates (like WhatsApp). This requires the need to store every status somewhere so that it can be retrieved later. We will use a list to do this work.</a:t>
            </a:r>
            <a:endParaRPr/>
          </a:p>
        </p:txBody>
      </p:sp>
      <p:sp>
        <p:nvSpPr>
          <p:cNvPr id="130" name="Shape 130"/>
          <p:cNvSpPr txBox="1"/>
          <p:nvPr/>
        </p:nvSpPr>
        <p:spPr>
          <a:xfrm>
            <a:off x="151600" y="1677250"/>
            <a:ext cx="8773200" cy="33906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highlight>
                  <a:srgbClr val="EAD1DC"/>
                </a:highlight>
                <a:latin typeface="Courier New"/>
                <a:ea typeface="Courier New"/>
                <a:cs typeface="Courier New"/>
                <a:sym typeface="Courier New"/>
              </a:rPr>
              <a:t>STATUS_MESSAGES = []</a:t>
            </a:r>
            <a:endParaRPr b="1">
              <a:highlight>
                <a:srgbClr val="EAD1DC"/>
              </a:highlight>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def </a:t>
            </a:r>
            <a:r>
              <a:rPr b="1" lang="en">
                <a:highlight>
                  <a:srgbClr val="D9D2E9"/>
                </a:highlight>
                <a:latin typeface="Courier New"/>
                <a:ea typeface="Courier New"/>
                <a:cs typeface="Courier New"/>
                <a:sym typeface="Courier New"/>
              </a:rPr>
              <a:t>add_status</a:t>
            </a:r>
            <a:r>
              <a:rPr b="1" lang="en">
                <a:latin typeface="Courier New"/>
                <a:ea typeface="Courier New"/>
                <a:cs typeface="Courier New"/>
                <a:sym typeface="Courier New"/>
              </a:rPr>
              <a:t>(current_status_message):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if (current_status_message != None):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print("Your current status message is " +current_status_message+ "\n")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print("You don't have any status message currently")</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u</a:t>
            </a:r>
            <a:r>
              <a:rPr b="1" lang="en">
                <a:highlight>
                  <a:srgbClr val="FFE599"/>
                </a:highlight>
                <a:latin typeface="Courier New"/>
                <a:ea typeface="Courier New"/>
                <a:cs typeface="Courier New"/>
                <a:sym typeface="Courier New"/>
              </a:rPr>
              <a:t>pdate_choice</a:t>
            </a:r>
            <a:r>
              <a:rPr b="1" lang="en">
                <a:latin typeface="Courier New"/>
                <a:ea typeface="Courier New"/>
                <a:cs typeface="Courier New"/>
                <a:sym typeface="Courier New"/>
              </a:rPr>
              <a:t> </a:t>
            </a:r>
            <a:r>
              <a:rPr b="1" lang="en">
                <a:latin typeface="Courier New"/>
                <a:ea typeface="Courier New"/>
                <a:cs typeface="Courier New"/>
                <a:sym typeface="Courier New"/>
              </a:rPr>
              <a:t>= input("Do you want to select from the older status (y/n)?")</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if </a:t>
            </a:r>
            <a:r>
              <a:rPr b="1" lang="en">
                <a:highlight>
                  <a:srgbClr val="FFE599"/>
                </a:highlight>
                <a:latin typeface="Courier New"/>
                <a:ea typeface="Courier New"/>
                <a:cs typeface="Courier New"/>
                <a:sym typeface="Courier New"/>
              </a:rPr>
              <a:t>update_choice</a:t>
            </a:r>
            <a:r>
              <a:rPr b="1" lang="en">
                <a:highlight>
                  <a:srgbClr val="FFE599"/>
                </a:highlight>
                <a:latin typeface="Courier New"/>
                <a:ea typeface="Courier New"/>
                <a:cs typeface="Courier New"/>
                <a:sym typeface="Courier New"/>
              </a:rPr>
              <a:t>.upper() == "N":</a:t>
            </a:r>
            <a:endParaRPr b="1">
              <a:highlight>
                <a:srgbClr val="FFE599"/>
              </a:highlight>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new_status_message = input("What status message do you want to set?")</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if len(new_status_message) &gt; 0:</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updated_status_message = new_status_message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STATUS_MESSAGES.append(updated_status_message)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Create a function to add the status message.(Contd.)</a:t>
            </a:r>
            <a:endParaRPr/>
          </a:p>
        </p:txBody>
      </p:sp>
      <p:sp>
        <p:nvSpPr>
          <p:cNvPr id="136" name="Shape 136"/>
          <p:cNvSpPr txBox="1"/>
          <p:nvPr>
            <p:ph idx="4294967295" type="body"/>
          </p:nvPr>
        </p:nvSpPr>
        <p:spPr>
          <a:xfrm>
            <a:off x="151600" y="693900"/>
            <a:ext cx="8773200" cy="142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When the spy wants to set an old status as the current status, we need to print all the previously set statuses. So, we need to print each value stored in the list.</a:t>
            </a:r>
            <a:endParaRPr/>
          </a:p>
          <a:p>
            <a:pPr indent="-342900" lvl="0" marL="457200" rtl="0">
              <a:spcBef>
                <a:spcPts val="0"/>
              </a:spcBef>
              <a:spcAft>
                <a:spcPts val="0"/>
              </a:spcAft>
              <a:buSzPts val="1800"/>
              <a:buAutoNum type="arabicPeriod"/>
            </a:pPr>
            <a:r>
              <a:rPr lang="en"/>
              <a:t>To print all the previous statuses, we will use a loop(for or while).</a:t>
            </a:r>
            <a:endParaRPr/>
          </a:p>
          <a:p>
            <a:pPr indent="-342900" lvl="0" marL="457200" rtl="0">
              <a:spcBef>
                <a:spcPts val="0"/>
              </a:spcBef>
              <a:spcAft>
                <a:spcPts val="0"/>
              </a:spcAft>
              <a:buSzPts val="1800"/>
              <a:buAutoNum type="arabicPeriod"/>
            </a:pPr>
            <a:r>
              <a:rPr lang="en"/>
              <a:t>item_position is a variable initialized to give a number next to every status.</a:t>
            </a:r>
            <a:endParaRPr/>
          </a:p>
        </p:txBody>
      </p:sp>
      <p:sp>
        <p:nvSpPr>
          <p:cNvPr id="137" name="Shape 137"/>
          <p:cNvSpPr txBox="1"/>
          <p:nvPr/>
        </p:nvSpPr>
        <p:spPr>
          <a:xfrm>
            <a:off x="151600" y="2210650"/>
            <a:ext cx="8773200" cy="2890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STATUS_MESSAGES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def add_status(current_status_message):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u</a:t>
            </a:r>
            <a:r>
              <a:rPr b="1" lang="en">
                <a:highlight>
                  <a:srgbClr val="FFE599"/>
                </a:highlight>
                <a:latin typeface="Courier New"/>
                <a:ea typeface="Courier New"/>
                <a:cs typeface="Courier New"/>
                <a:sym typeface="Courier New"/>
              </a:rPr>
              <a:t>pdate_choice</a:t>
            </a:r>
            <a:r>
              <a:rPr b="1" lang="en">
                <a:latin typeface="Courier New"/>
                <a:ea typeface="Courier New"/>
                <a:cs typeface="Courier New"/>
                <a:sym typeface="Courier New"/>
              </a:rPr>
              <a:t> </a:t>
            </a:r>
            <a:r>
              <a:rPr b="1" lang="en">
                <a:latin typeface="Courier New"/>
                <a:ea typeface="Courier New"/>
                <a:cs typeface="Courier New"/>
                <a:sym typeface="Courier New"/>
              </a:rPr>
              <a:t>= input("Do you want to select from the older status (y/n)?")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elif update_choice.upper() == 'Y':</a:t>
            </a:r>
            <a:endParaRPr b="1">
              <a:highlight>
                <a:srgbClr val="FFE599"/>
              </a:highlight>
              <a:latin typeface="Courier New"/>
              <a:ea typeface="Courier New"/>
              <a:cs typeface="Courier New"/>
              <a:sym typeface="Courier New"/>
            </a:endParaRPr>
          </a:p>
          <a:p>
            <a:pPr indent="457200" lvl="0" marL="457200">
              <a:spcBef>
                <a:spcPts val="0"/>
              </a:spcBef>
              <a:spcAft>
                <a:spcPts val="0"/>
              </a:spcAft>
              <a:buNone/>
            </a:pPr>
            <a:r>
              <a:rPr b="1" lang="en">
                <a:latin typeface="Courier New"/>
                <a:ea typeface="Courier New"/>
                <a:cs typeface="Courier New"/>
                <a:sym typeface="Courier New"/>
              </a:rPr>
              <a:t>item_position = 1</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for message in STATUS_MESSAGES:</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print item_position + ". " + 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item_position = item_position + 1</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Create a function to add the status message.(Contd.)</a:t>
            </a:r>
            <a:endParaRPr/>
          </a:p>
        </p:txBody>
      </p:sp>
      <p:sp>
        <p:nvSpPr>
          <p:cNvPr id="143" name="Shape 143"/>
          <p:cNvSpPr txBox="1"/>
          <p:nvPr>
            <p:ph idx="4294967295" type="body"/>
          </p:nvPr>
        </p:nvSpPr>
        <p:spPr>
          <a:xfrm>
            <a:off x="151600" y="693900"/>
            <a:ext cx="8773200" cy="14298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Next, we want the user to select the desired status by giving us a number corresponding to the status in the output of the for loop (item_position Variable).</a:t>
            </a:r>
            <a:endParaRPr/>
          </a:p>
          <a:p>
            <a:pPr indent="-342900" lvl="0" marL="457200" rtl="0">
              <a:spcBef>
                <a:spcPts val="0"/>
              </a:spcBef>
              <a:spcAft>
                <a:spcPts val="0"/>
              </a:spcAft>
              <a:buSzPts val="1800"/>
              <a:buAutoNum type="arabicPeriod"/>
            </a:pPr>
            <a:r>
              <a:rPr lang="en"/>
              <a:t>We will use this number as an index to retrieve the status from the list.</a:t>
            </a:r>
            <a:endParaRPr/>
          </a:p>
        </p:txBody>
      </p:sp>
      <p:sp>
        <p:nvSpPr>
          <p:cNvPr id="144" name="Shape 144"/>
          <p:cNvSpPr txBox="1"/>
          <p:nvPr/>
        </p:nvSpPr>
        <p:spPr>
          <a:xfrm>
            <a:off x="151600" y="2210650"/>
            <a:ext cx="8773200" cy="2890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STATUS_MESSAGES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def add_status(current_status_message):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update_choice = input("Do you want to select from the older status (y/n)?")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elif update_choice.upper() == 'Y':</a:t>
            </a:r>
            <a:endParaRPr b="1">
              <a:latin typeface="Courier New"/>
              <a:ea typeface="Courier New"/>
              <a:cs typeface="Courier New"/>
              <a:sym typeface="Courier New"/>
            </a:endParaRPr>
          </a:p>
          <a:p>
            <a:pPr indent="457200" lvl="0" marL="457200" rtl="0">
              <a:spcBef>
                <a:spcPts val="0"/>
              </a:spcBef>
              <a:spcAft>
                <a:spcPts val="0"/>
              </a:spcAft>
              <a:buNone/>
            </a:pPr>
            <a:r>
              <a:rPr b="1" lang="en">
                <a:latin typeface="Courier New"/>
                <a:ea typeface="Courier New"/>
                <a:cs typeface="Courier New"/>
                <a:sym typeface="Courier New"/>
              </a:rPr>
              <a:t>item_position = 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for message in STATUS_MESSAGES: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 item_position + ". " + message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item_position = item_position + 1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message_selection = input("\n Choose from the above messages ")</a:t>
            </a:r>
            <a:endParaRPr b="1">
              <a:highlight>
                <a:srgbClr val="FFE599"/>
              </a:highlight>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Create a function to add the status message.(Contd.)</a:t>
            </a:r>
            <a:endParaRPr/>
          </a:p>
        </p:txBody>
      </p:sp>
      <p:sp>
        <p:nvSpPr>
          <p:cNvPr id="150" name="Shape 150"/>
          <p:cNvSpPr txBox="1"/>
          <p:nvPr>
            <p:ph idx="4294967295" type="body"/>
          </p:nvPr>
        </p:nvSpPr>
        <p:spPr>
          <a:xfrm>
            <a:off x="151600" y="693900"/>
            <a:ext cx="8773200" cy="6807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We have to check if the number entered by the user is valid, i.e. it is less than or equal to the length of the STATUS_MESSAGES list. </a:t>
            </a:r>
            <a:endParaRPr/>
          </a:p>
        </p:txBody>
      </p:sp>
      <p:sp>
        <p:nvSpPr>
          <p:cNvPr id="151" name="Shape 151"/>
          <p:cNvSpPr txBox="1"/>
          <p:nvPr/>
        </p:nvSpPr>
        <p:spPr>
          <a:xfrm>
            <a:off x="151600" y="1448650"/>
            <a:ext cx="8773200" cy="3694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STATUS_MESSAGES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def add_status(current_status_message):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update_choice = input("Do you want to select from the older status (y/n)?")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elif update_choice.upper() == 'Y':</a:t>
            </a:r>
            <a:endParaRPr b="1">
              <a:latin typeface="Courier New"/>
              <a:ea typeface="Courier New"/>
              <a:cs typeface="Courier New"/>
              <a:sym typeface="Courier New"/>
            </a:endParaRPr>
          </a:p>
          <a:p>
            <a:pPr indent="457200" lvl="0" marL="457200" rtl="0">
              <a:spcBef>
                <a:spcPts val="0"/>
              </a:spcBef>
              <a:spcAft>
                <a:spcPts val="0"/>
              </a:spcAft>
              <a:buNone/>
            </a:pPr>
            <a:r>
              <a:rPr b="1" lang="en">
                <a:latin typeface="Courier New"/>
                <a:ea typeface="Courier New"/>
                <a:cs typeface="Courier New"/>
                <a:sym typeface="Courier New"/>
              </a:rPr>
              <a:t>item_position = 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for message in STATUS_MESSAGES: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 item_position + ". " + 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item_position = item_position + 1</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message_selection = input("\n Choose from the above messages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if len(STATUS_MESSAGES) &gt;= message_selection:</a:t>
            </a:r>
            <a:endParaRPr b="1">
              <a:highlight>
                <a:srgbClr val="FFE599"/>
              </a:highlight>
              <a:latin typeface="Courier New"/>
              <a:ea typeface="Courier New"/>
              <a:cs typeface="Courier New"/>
              <a:sym typeface="Courier New"/>
            </a:endParaRPr>
          </a:p>
          <a:p>
            <a:pPr indent="457200" lvl="0" mar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updated_status_message = STATUS_MESSAGES[message_selection - 1]</a:t>
            </a:r>
            <a:endParaRPr b="1">
              <a:highlight>
                <a:srgbClr val="FFE599"/>
              </a:highlight>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Create a function to add the status message.(Contd.)</a:t>
            </a:r>
            <a:endParaRPr/>
          </a:p>
        </p:txBody>
      </p:sp>
      <p:sp>
        <p:nvSpPr>
          <p:cNvPr id="157" name="Shape 157"/>
          <p:cNvSpPr txBox="1"/>
          <p:nvPr>
            <p:ph idx="4294967295" type="body"/>
          </p:nvPr>
        </p:nvSpPr>
        <p:spPr>
          <a:xfrm>
            <a:off x="151600" y="770100"/>
            <a:ext cx="8773200" cy="529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Finally, we return the updated status message at the end of add_status function.</a:t>
            </a:r>
            <a:endParaRPr/>
          </a:p>
        </p:txBody>
      </p:sp>
      <p:sp>
        <p:nvSpPr>
          <p:cNvPr id="158" name="Shape 158"/>
          <p:cNvSpPr txBox="1"/>
          <p:nvPr/>
        </p:nvSpPr>
        <p:spPr>
          <a:xfrm>
            <a:off x="151600" y="1296250"/>
            <a:ext cx="8773200" cy="36948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STATUS_MESSAGES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def add_status(current_status_message):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update_choice = input("Do you want to select from the older status (y/n)?")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elif update_choice.upper() == 'Y':</a:t>
            </a:r>
            <a:endParaRPr b="1">
              <a:latin typeface="Courier New"/>
              <a:ea typeface="Courier New"/>
              <a:cs typeface="Courier New"/>
              <a:sym typeface="Courier New"/>
            </a:endParaRPr>
          </a:p>
          <a:p>
            <a:pPr indent="457200" lvl="0" marL="457200" rtl="0">
              <a:spcBef>
                <a:spcPts val="0"/>
              </a:spcBef>
              <a:spcAft>
                <a:spcPts val="0"/>
              </a:spcAft>
              <a:buNone/>
            </a:pPr>
            <a:r>
              <a:rPr b="1" lang="en">
                <a:latin typeface="Courier New"/>
                <a:ea typeface="Courier New"/>
                <a:cs typeface="Courier New"/>
                <a:sym typeface="Courier New"/>
              </a:rPr>
              <a:t>item_position = 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for message in STATUS_MESSAGES: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print item_position + ". " + message</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item_position = item_position + 1</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message_selection = input("\n Choose from the above messages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if len(STATUS_MESSAGES) &gt;= message_selection:</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    		updated_status_message = STATUS_MESSAGES[message_selection - 1]</a:t>
            </a:r>
            <a:endParaRPr b="1">
              <a:latin typeface="Courier New"/>
              <a:ea typeface="Courier New"/>
              <a:cs typeface="Courier New"/>
              <a:sym typeface="Courier New"/>
            </a:endParaRPr>
          </a:p>
          <a:p>
            <a:pPr indent="457200" lvl="0" marL="0" rtl="0">
              <a:spcBef>
                <a:spcPts val="0"/>
              </a:spcBef>
              <a:spcAft>
                <a:spcPts val="0"/>
              </a:spcAft>
              <a:buNone/>
            </a:pPr>
            <a:r>
              <a:t/>
            </a:r>
            <a:endParaRPr b="1">
              <a:latin typeface="Courier New"/>
              <a:ea typeface="Courier New"/>
              <a:cs typeface="Courier New"/>
              <a:sym typeface="Courier New"/>
            </a:endParaRPr>
          </a:p>
          <a:p>
            <a:pPr indent="457200" lvl="0" marL="0" rtl="0">
              <a:spcBef>
                <a:spcPts val="0"/>
              </a:spcBef>
              <a:spcAft>
                <a:spcPts val="0"/>
              </a:spcAft>
              <a:buNone/>
            </a:pPr>
            <a:r>
              <a:rPr b="1" lang="en">
                <a:highlight>
                  <a:srgbClr val="FFE599"/>
                </a:highlight>
                <a:latin typeface="Courier New"/>
                <a:ea typeface="Courier New"/>
                <a:cs typeface="Courier New"/>
                <a:sym typeface="Courier New"/>
              </a:rPr>
              <a:t>return updated_status_message</a:t>
            </a:r>
            <a:endParaRPr b="1">
              <a:highlight>
                <a:srgbClr val="FFE599"/>
              </a:highlight>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Create a function to add the status message.(Contd.)</a:t>
            </a:r>
            <a:endParaRPr/>
          </a:p>
        </p:txBody>
      </p:sp>
      <p:sp>
        <p:nvSpPr>
          <p:cNvPr id="164" name="Shape 164"/>
          <p:cNvSpPr txBox="1"/>
          <p:nvPr>
            <p:ph idx="4294967295" type="body"/>
          </p:nvPr>
        </p:nvSpPr>
        <p:spPr>
          <a:xfrm>
            <a:off x="151600" y="770100"/>
            <a:ext cx="8773200" cy="529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 the start chat function, we update the value of current_status_message variable using the value returned by add_status function.</a:t>
            </a:r>
            <a:endParaRPr/>
          </a:p>
        </p:txBody>
      </p:sp>
      <p:sp>
        <p:nvSpPr>
          <p:cNvPr id="165" name="Shape 165"/>
          <p:cNvSpPr txBox="1"/>
          <p:nvPr/>
        </p:nvSpPr>
        <p:spPr>
          <a:xfrm>
            <a:off x="151600" y="1580950"/>
            <a:ext cx="8773200" cy="27288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def start_chat(spy_name, spy_age, spy_rating):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def start_chat(spy_name, spy_salutation, spy_age, spy_rating):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FFE599"/>
                </a:highlight>
                <a:latin typeface="Courier New"/>
                <a:ea typeface="Courier New"/>
                <a:cs typeface="Courier New"/>
                <a:sym typeface="Courier New"/>
              </a:rPr>
              <a:t>current_status_message = None</a:t>
            </a:r>
            <a:endParaRPr b="1">
              <a:highlight>
                <a:srgbClr val="FFE599"/>
              </a:highlight>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show_menu = True</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while (show_menu):</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menu_choice = input("1. Add a status update \n2. Close Application")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if menu_choice == 1:</a:t>
            </a:r>
            <a:endParaRPr b="1">
              <a:latin typeface="Courier New"/>
              <a:ea typeface="Courier New"/>
              <a:cs typeface="Courier New"/>
              <a:sym typeface="Courier New"/>
            </a:endParaRPr>
          </a:p>
          <a:p>
            <a:pPr indent="457200" lvl="0" marL="914400" rtl="0">
              <a:spcBef>
                <a:spcPts val="0"/>
              </a:spcBef>
              <a:spcAft>
                <a:spcPts val="0"/>
              </a:spcAft>
              <a:buNone/>
            </a:pPr>
            <a:r>
              <a:rPr b="1" lang="en">
                <a:highlight>
                  <a:srgbClr val="FFE599"/>
                </a:highlight>
                <a:latin typeface="Courier New"/>
                <a:ea typeface="Courier New"/>
                <a:cs typeface="Courier New"/>
                <a:sym typeface="Courier New"/>
              </a:rPr>
              <a:t>print('You chose to update the status')</a:t>
            </a:r>
            <a:endParaRPr b="1">
              <a:highlight>
                <a:srgbClr val="FFE599"/>
              </a:highlight>
              <a:latin typeface="Courier New"/>
              <a:ea typeface="Courier New"/>
              <a:cs typeface="Courier New"/>
              <a:sym typeface="Courier New"/>
            </a:endParaRPr>
          </a:p>
          <a:p>
            <a:pPr indent="457200" lvl="0" marL="914400">
              <a:spcBef>
                <a:spcPts val="0"/>
              </a:spcBef>
              <a:spcAft>
                <a:spcPts val="0"/>
              </a:spcAft>
              <a:buNone/>
            </a:pPr>
            <a:r>
              <a:rPr b="1" lang="en">
                <a:highlight>
                  <a:srgbClr val="FFE599"/>
                </a:highlight>
                <a:latin typeface="Courier New"/>
                <a:ea typeface="Courier New"/>
                <a:cs typeface="Courier New"/>
                <a:sym typeface="Courier New"/>
              </a:rPr>
              <a:t>current_status_message = add_status(current_status_message)</a:t>
            </a:r>
            <a:endParaRPr b="1">
              <a:highlight>
                <a:srgbClr val="FFE599"/>
              </a:highlight>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elif menu_choice == 2:</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show_menu = False</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Quick Recap </a:t>
            </a:r>
            <a:endParaRPr sz="2400"/>
          </a:p>
        </p:txBody>
      </p:sp>
      <p:sp>
        <p:nvSpPr>
          <p:cNvPr id="73" name="Shape 73"/>
          <p:cNvSpPr txBox="1"/>
          <p:nvPr>
            <p:ph idx="4294967295" type="body"/>
          </p:nvPr>
        </p:nvSpPr>
        <p:spPr>
          <a:xfrm>
            <a:off x="205750" y="801300"/>
            <a:ext cx="4212300" cy="413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lang="en"/>
              <a:t>Decision Making</a:t>
            </a:r>
            <a:endParaRPr/>
          </a:p>
          <a:p>
            <a:pPr indent="-342900" lvl="1" marL="914400" rtl="0">
              <a:spcBef>
                <a:spcPts val="0"/>
              </a:spcBef>
              <a:spcAft>
                <a:spcPts val="0"/>
              </a:spcAft>
              <a:buSzPts val="1800"/>
              <a:buAutoNum type="alphaLcPeriod"/>
            </a:pPr>
            <a:r>
              <a:rPr lang="en" sz="1800"/>
              <a:t>if statement</a:t>
            </a:r>
            <a:endParaRPr sz="1800"/>
          </a:p>
          <a:p>
            <a:pPr indent="-342900" lvl="1" marL="914400" rtl="0">
              <a:spcBef>
                <a:spcPts val="0"/>
              </a:spcBef>
              <a:spcAft>
                <a:spcPts val="0"/>
              </a:spcAft>
              <a:buSzPts val="1800"/>
              <a:buAutoNum type="alphaLcPeriod"/>
            </a:pPr>
            <a:r>
              <a:rPr lang="en" sz="1800"/>
              <a:t>if..else statement</a:t>
            </a:r>
            <a:endParaRPr sz="1800"/>
          </a:p>
          <a:p>
            <a:pPr indent="-342900" lvl="1" marL="914400" rtl="0">
              <a:spcBef>
                <a:spcPts val="0"/>
              </a:spcBef>
              <a:spcAft>
                <a:spcPts val="0"/>
              </a:spcAft>
              <a:buSzPts val="1800"/>
              <a:buAutoNum type="alphaLcPeriod"/>
            </a:pPr>
            <a:r>
              <a:rPr lang="en" sz="1800"/>
              <a:t>Nested if statement</a:t>
            </a:r>
            <a:endParaRPr sz="1800"/>
          </a:p>
          <a:p>
            <a:pPr indent="-342900" lvl="0" marL="457200" rtl="0">
              <a:spcBef>
                <a:spcPts val="0"/>
              </a:spcBef>
              <a:spcAft>
                <a:spcPts val="0"/>
              </a:spcAft>
              <a:buSzPts val="1800"/>
              <a:buAutoNum type="arabicPeriod"/>
            </a:pPr>
            <a:r>
              <a:rPr lang="en"/>
              <a:t>Logical Operators(and, or)</a:t>
            </a:r>
            <a:endParaRPr/>
          </a:p>
          <a:p>
            <a:pPr indent="-342900" lvl="0" marL="457200" rtl="0">
              <a:spcBef>
                <a:spcPts val="0"/>
              </a:spcBef>
              <a:spcAft>
                <a:spcPts val="0"/>
              </a:spcAft>
              <a:buSzPts val="1800"/>
              <a:buAutoNum type="arabicPeriod"/>
            </a:pPr>
            <a:r>
              <a:rPr lang="en"/>
              <a:t>Spychat Profile</a:t>
            </a:r>
            <a:endParaRPr/>
          </a:p>
          <a:p>
            <a:pPr indent="-342900" lvl="1" marL="914400" rtl="0">
              <a:spcBef>
                <a:spcPts val="0"/>
              </a:spcBef>
              <a:spcAft>
                <a:spcPts val="0"/>
              </a:spcAft>
              <a:buSzPts val="1800"/>
              <a:buAutoNum type="alphaLcPeriod"/>
            </a:pPr>
            <a:r>
              <a:rPr lang="en" sz="1800"/>
              <a:t>Placeholders</a:t>
            </a:r>
            <a:endParaRPr sz="1800"/>
          </a:p>
          <a:p>
            <a:pPr indent="-342900" lvl="1" marL="914400" rtl="0">
              <a:spcBef>
                <a:spcPts val="0"/>
              </a:spcBef>
              <a:spcAft>
                <a:spcPts val="0"/>
              </a:spcAft>
              <a:buSzPts val="1800"/>
              <a:buAutoNum type="alphaLcPeriod"/>
            </a:pPr>
            <a:r>
              <a:rPr lang="en" sz="1800"/>
              <a:t>Import statement</a:t>
            </a:r>
            <a:endParaRPr sz="1800"/>
          </a:p>
          <a:p>
            <a:pPr indent="-342900" lvl="2" marL="1371600" rtl="0">
              <a:spcBef>
                <a:spcPts val="0"/>
              </a:spcBef>
              <a:spcAft>
                <a:spcPts val="0"/>
              </a:spcAft>
              <a:buSzPts val="1800"/>
              <a:buAutoNum type="romanLcPeriod"/>
            </a:pPr>
            <a:r>
              <a:rPr lang="en" sz="1800"/>
              <a:t>import</a:t>
            </a:r>
            <a:endParaRPr sz="1800"/>
          </a:p>
          <a:p>
            <a:pPr indent="-342900" lvl="2" marL="1371600" rtl="0">
              <a:spcBef>
                <a:spcPts val="0"/>
              </a:spcBef>
              <a:spcAft>
                <a:spcPts val="0"/>
              </a:spcAft>
              <a:buSzPts val="1800"/>
              <a:buAutoNum type="romanLcPeriod"/>
            </a:pPr>
            <a:r>
              <a:rPr lang="en" sz="1800"/>
              <a:t>from [module_name] import [function_name]</a:t>
            </a:r>
            <a:endParaRPr sz="1800"/>
          </a:p>
          <a:p>
            <a:pPr indent="-342900" lvl="2" marL="1371600" rtl="0">
              <a:spcBef>
                <a:spcPts val="0"/>
              </a:spcBef>
              <a:spcAft>
                <a:spcPts val="0"/>
              </a:spcAft>
              <a:buSzPts val="1800"/>
              <a:buAutoNum type="romanLcPeriod"/>
            </a:pPr>
            <a:r>
              <a:rPr lang="en" sz="1800"/>
              <a:t>Aliasing modules</a:t>
            </a:r>
            <a:endParaRPr sz="1800"/>
          </a:p>
        </p:txBody>
      </p:sp>
      <p:sp>
        <p:nvSpPr>
          <p:cNvPr id="74" name="Shape 74"/>
          <p:cNvSpPr txBox="1"/>
          <p:nvPr>
            <p:ph idx="4294967295" type="body"/>
          </p:nvPr>
        </p:nvSpPr>
        <p:spPr>
          <a:xfrm>
            <a:off x="4517850" y="790875"/>
            <a:ext cx="4212300" cy="413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4.	Functions in Python</a:t>
            </a:r>
            <a:br>
              <a:rPr lang="en"/>
            </a:br>
            <a:r>
              <a:rPr lang="en"/>
              <a:t>	A.	Purpose of function</a:t>
            </a:r>
            <a:br>
              <a:rPr lang="en"/>
            </a:br>
            <a:r>
              <a:rPr lang="en"/>
              <a:t>	B. 	Declaration of function</a:t>
            </a:r>
            <a:br>
              <a:rPr lang="en"/>
            </a:br>
            <a:r>
              <a:rPr lang="en"/>
              <a:t>	C.   	Definition of function</a:t>
            </a:r>
            <a:br>
              <a:rPr lang="en"/>
            </a:br>
            <a:r>
              <a:rPr lang="en"/>
              <a:t>	D. 	</a:t>
            </a:r>
            <a:r>
              <a:rPr b="1" lang="en"/>
              <a:t>Pass by reference vs value</a:t>
            </a:r>
            <a:endParaRPr b="1"/>
          </a:p>
          <a:p>
            <a:pPr indent="0" lvl="0" marL="0" rtl="0">
              <a:spcBef>
                <a:spcPts val="0"/>
              </a:spcBef>
              <a:spcAft>
                <a:spcPts val="0"/>
              </a:spcAft>
              <a:buNone/>
            </a:pPr>
            <a:r>
              <a:rPr lang="en"/>
              <a:t>	E.	Scope of Variables</a:t>
            </a:r>
            <a:endParaRPr/>
          </a:p>
          <a:p>
            <a:pPr indent="0" lvl="0" marL="0" rtl="0">
              <a:spcBef>
                <a:spcPts val="0"/>
              </a:spcBef>
              <a:spcAft>
                <a:spcPts val="0"/>
              </a:spcAft>
              <a:buNone/>
            </a:pPr>
            <a:r>
              <a:rPr lang="en"/>
              <a:t>			I.	Global Variables</a:t>
            </a:r>
            <a:endParaRPr/>
          </a:p>
          <a:p>
            <a:pPr indent="0" lvl="0" marL="0" rtl="0">
              <a:spcBef>
                <a:spcPts val="0"/>
              </a:spcBef>
              <a:spcAft>
                <a:spcPts val="0"/>
              </a:spcAft>
              <a:buNone/>
            </a:pPr>
            <a:r>
              <a:rPr lang="en"/>
              <a:t>			II.	Local Variables</a:t>
            </a:r>
            <a:endParaRPr/>
          </a:p>
          <a:p>
            <a:pPr indent="0" lvl="0" marL="0" rtl="0">
              <a:spcBef>
                <a:spcPts val="0"/>
              </a:spcBef>
              <a:spcAft>
                <a:spcPts val="0"/>
              </a:spcAft>
              <a:buNone/>
            </a:pPr>
            <a:r>
              <a:rPr lang="en"/>
              <a:t>5. Loops in Python</a:t>
            </a:r>
            <a:br>
              <a:rPr lang="en"/>
            </a:br>
            <a:r>
              <a:rPr lang="en"/>
              <a:t>	A.	for loop</a:t>
            </a:r>
            <a:br>
              <a:rPr lang="en"/>
            </a:br>
            <a:r>
              <a:rPr lang="en"/>
              <a:t>	B.	while loop</a:t>
            </a:r>
            <a:br>
              <a:rPr lang="en"/>
            </a:br>
            <a:r>
              <a:rPr lang="en"/>
              <a:t>	C.	Nested loops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Well, what modules have we built</a:t>
            </a:r>
            <a:r>
              <a:rPr lang="en"/>
              <a:t> in our spychat project</a:t>
            </a:r>
            <a:endParaRPr/>
          </a:p>
        </p:txBody>
      </p:sp>
      <p:sp>
        <p:nvSpPr>
          <p:cNvPr id="80" name="Shape 80"/>
          <p:cNvSpPr txBox="1"/>
          <p:nvPr/>
        </p:nvSpPr>
        <p:spPr>
          <a:xfrm>
            <a:off x="205750" y="812125"/>
            <a:ext cx="6237300" cy="3714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latin typeface="Roboto"/>
              <a:ea typeface="Roboto"/>
              <a:cs typeface="Roboto"/>
              <a:sym typeface="Roboto"/>
            </a:endParaRPr>
          </a:p>
          <a:p>
            <a:pPr indent="-381000" lvl="0" marL="457200" rtl="0">
              <a:spcBef>
                <a:spcPts val="0"/>
              </a:spcBef>
              <a:spcAft>
                <a:spcPts val="0"/>
              </a:spcAft>
              <a:buSzPts val="2400"/>
              <a:buFont typeface="Roboto"/>
              <a:buAutoNum type="arabicPeriod"/>
            </a:pPr>
            <a:r>
              <a:rPr b="1" lang="en" sz="2400">
                <a:latin typeface="Roboto"/>
                <a:ea typeface="Roboto"/>
                <a:cs typeface="Roboto"/>
                <a:sym typeface="Roboto"/>
              </a:rPr>
              <a:t>Profile of a spy</a:t>
            </a:r>
            <a:endParaRPr b="1" sz="2400">
              <a:latin typeface="Roboto"/>
              <a:ea typeface="Roboto"/>
              <a:cs typeface="Roboto"/>
              <a:sym typeface="Roboto"/>
            </a:endParaRPr>
          </a:p>
          <a:p>
            <a:pPr indent="-381000" lvl="0" marL="457200" rtl="0">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A menu of choices (today)</a:t>
            </a:r>
            <a:endParaRPr sz="2400">
              <a:solidFill>
                <a:schemeClr val="lt2"/>
              </a:solidFill>
              <a:latin typeface="Roboto"/>
              <a:ea typeface="Roboto"/>
              <a:cs typeface="Roboto"/>
              <a:sym typeface="Roboto"/>
            </a:endParaRPr>
          </a:p>
          <a:p>
            <a:pPr indent="-381000" lvl="0" marL="457200" rtl="0">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Status message for a spy (today)</a:t>
            </a:r>
            <a:endParaRPr sz="2400">
              <a:solidFill>
                <a:schemeClr val="lt2"/>
              </a:solidFill>
              <a:latin typeface="Roboto"/>
              <a:ea typeface="Roboto"/>
              <a:cs typeface="Roboto"/>
              <a:sym typeface="Roboto"/>
            </a:endParaRPr>
          </a:p>
          <a:p>
            <a:pPr indent="-381000" lvl="0" marL="457200" rtl="0">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Add a spy friend</a:t>
            </a:r>
            <a:endParaRPr sz="2400">
              <a:solidFill>
                <a:schemeClr val="lt2"/>
              </a:solidFill>
              <a:latin typeface="Roboto"/>
              <a:ea typeface="Roboto"/>
              <a:cs typeface="Roboto"/>
              <a:sym typeface="Roboto"/>
            </a:endParaRPr>
          </a:p>
          <a:p>
            <a:pPr indent="-381000" lvl="0" marL="457200" rtl="0">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Send and read a secret message</a:t>
            </a:r>
            <a:endParaRPr sz="2400">
              <a:solidFill>
                <a:schemeClr val="lt2"/>
              </a:solidFill>
              <a:latin typeface="Roboto"/>
              <a:ea typeface="Roboto"/>
              <a:cs typeface="Roboto"/>
              <a:sym typeface="Roboto"/>
            </a:endParaRPr>
          </a:p>
          <a:p>
            <a:pPr indent="-381000" lvl="0" marL="457200" rtl="0">
              <a:spcBef>
                <a:spcPts val="0"/>
              </a:spcBef>
              <a:spcAft>
                <a:spcPts val="0"/>
              </a:spcAft>
              <a:buClr>
                <a:schemeClr val="lt2"/>
              </a:buClr>
              <a:buSzPts val="2400"/>
              <a:buFont typeface="Roboto"/>
              <a:buAutoNum type="arabicPeriod"/>
            </a:pPr>
            <a:r>
              <a:rPr lang="en" sz="2400">
                <a:solidFill>
                  <a:schemeClr val="lt2"/>
                </a:solidFill>
                <a:latin typeface="Roboto"/>
                <a:ea typeface="Roboto"/>
                <a:cs typeface="Roboto"/>
                <a:sym typeface="Roboto"/>
              </a:rPr>
              <a:t>Save chats</a:t>
            </a:r>
            <a:endParaRPr sz="2400">
              <a:solidFill>
                <a:schemeClr val="lt2"/>
              </a:solidFill>
              <a:latin typeface="Roboto"/>
              <a:ea typeface="Roboto"/>
              <a:cs typeface="Roboto"/>
              <a:sym typeface="Roboto"/>
            </a:endParaRPr>
          </a:p>
          <a:p>
            <a:pPr indent="0" lvl="0" marL="0">
              <a:spcBef>
                <a:spcPts val="0"/>
              </a:spcBef>
              <a:spcAft>
                <a:spcPts val="0"/>
              </a:spcAft>
              <a:buNone/>
            </a:pPr>
            <a:r>
              <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2400"/>
              <a:t>Objective from ACADVIEW website</a:t>
            </a:r>
            <a:endParaRPr sz="2400"/>
          </a:p>
        </p:txBody>
      </p:sp>
      <p:pic>
        <p:nvPicPr>
          <p:cNvPr id="86" name="Shape 86"/>
          <p:cNvPicPr preferRelativeResize="0"/>
          <p:nvPr/>
        </p:nvPicPr>
        <p:blipFill>
          <a:blip r:embed="rId3">
            <a:alphaModFix/>
          </a:blip>
          <a:stretch>
            <a:fillRect/>
          </a:stretch>
        </p:blipFill>
        <p:spPr>
          <a:xfrm>
            <a:off x="381000" y="771450"/>
            <a:ext cx="8393234" cy="421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73650" y="2065350"/>
            <a:ext cx="8396700" cy="10128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sz="3200"/>
              <a:t>Adding Menu of Choices</a:t>
            </a:r>
            <a:r>
              <a:rPr lang="en" sz="3200"/>
              <a:t> </a:t>
            </a:r>
            <a:endParaRPr sz="3200"/>
          </a:p>
          <a:p>
            <a:pPr indent="0" lvl="0" marL="0" rtl="0" algn="ctr">
              <a:spcBef>
                <a:spcPts val="0"/>
              </a:spcBef>
              <a:spcAft>
                <a:spcPts val="0"/>
              </a:spcAft>
              <a:buNone/>
            </a:pPr>
            <a:r>
              <a:rPr lang="en" sz="3200"/>
              <a:t>in our SpyChat Application</a:t>
            </a:r>
            <a:endParaRPr sz="3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lgn="ctr">
              <a:spcBef>
                <a:spcPts val="0"/>
              </a:spcBef>
              <a:spcAft>
                <a:spcPts val="0"/>
              </a:spcAft>
              <a:buNone/>
            </a:pPr>
            <a:r>
              <a:rPr lang="en"/>
              <a:t>P</a:t>
            </a:r>
            <a:r>
              <a:rPr lang="en"/>
              <a:t>rint menu for SpyChat multiple times?</a:t>
            </a:r>
            <a:endParaRPr/>
          </a:p>
        </p:txBody>
      </p:sp>
      <p:sp>
        <p:nvSpPr>
          <p:cNvPr id="97" name="Shape 97"/>
          <p:cNvSpPr txBox="1"/>
          <p:nvPr/>
        </p:nvSpPr>
        <p:spPr>
          <a:xfrm>
            <a:off x="259875" y="887925"/>
            <a:ext cx="8664900" cy="72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1800">
                <a:solidFill>
                  <a:schemeClr val="lt2"/>
                </a:solidFill>
                <a:latin typeface="Roboto"/>
                <a:ea typeface="Roboto"/>
                <a:cs typeface="Roboto"/>
                <a:sym typeface="Roboto"/>
              </a:rPr>
              <a:t>To print a menu multiple times, we can enclose it in a while loop using a variable denoting the Exit status (to be taken from the user) as the condition.</a:t>
            </a:r>
            <a:endParaRPr sz="1800">
              <a:solidFill>
                <a:schemeClr val="lt2"/>
              </a:solidFill>
              <a:latin typeface="Roboto"/>
              <a:ea typeface="Roboto"/>
              <a:cs typeface="Roboto"/>
              <a:sym typeface="Roboto"/>
            </a:endParaRPr>
          </a:p>
        </p:txBody>
      </p:sp>
      <p:sp>
        <p:nvSpPr>
          <p:cNvPr id="98" name="Shape 98"/>
          <p:cNvSpPr txBox="1"/>
          <p:nvPr/>
        </p:nvSpPr>
        <p:spPr>
          <a:xfrm>
            <a:off x="259875" y="1996725"/>
            <a:ext cx="8410800" cy="21549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def </a:t>
            </a:r>
            <a:r>
              <a:rPr b="1" lang="en">
                <a:highlight>
                  <a:srgbClr val="D9D2E9"/>
                </a:highlight>
                <a:latin typeface="Courier New"/>
                <a:ea typeface="Courier New"/>
                <a:cs typeface="Courier New"/>
                <a:sym typeface="Courier New"/>
              </a:rPr>
              <a:t>start_chat</a:t>
            </a:r>
            <a:r>
              <a:rPr b="1" lang="en">
                <a:latin typeface="Courier New"/>
                <a:ea typeface="Courier New"/>
                <a:cs typeface="Courier New"/>
                <a:sym typeface="Courier New"/>
              </a:rPr>
              <a:t>(spy_name, spy_salutation, spy_age, spy_rating):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D0E0E3"/>
                </a:highlight>
                <a:latin typeface="Courier New"/>
                <a:ea typeface="Courier New"/>
                <a:cs typeface="Courier New"/>
                <a:sym typeface="Courier New"/>
              </a:rPr>
              <a:t>show_menu = True</a:t>
            </a:r>
            <a:endParaRPr b="1">
              <a:highlight>
                <a:srgbClr val="D0E0E3"/>
              </a:highlight>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while (</a:t>
            </a:r>
            <a:r>
              <a:rPr b="1" lang="en">
                <a:highlight>
                  <a:srgbClr val="C9DAF8"/>
                </a:highlight>
                <a:latin typeface="Courier New"/>
                <a:ea typeface="Courier New"/>
                <a:cs typeface="Courier New"/>
                <a:sym typeface="Courier New"/>
              </a:rPr>
              <a:t>show_menu</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FFF2CC"/>
                </a:highlight>
                <a:latin typeface="Courier New"/>
                <a:ea typeface="Courier New"/>
                <a:cs typeface="Courier New"/>
                <a:sym typeface="Courier New"/>
              </a:rPr>
              <a:t>menu_choice</a:t>
            </a:r>
            <a:r>
              <a:rPr b="1" lang="en">
                <a:latin typeface="Courier New"/>
                <a:ea typeface="Courier New"/>
                <a:cs typeface="Courier New"/>
                <a:sym typeface="Courier New"/>
              </a:rPr>
              <a:t> = input("1. Add a status update \n2. Close Application")</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if </a:t>
            </a:r>
            <a:r>
              <a:rPr b="1" lang="en">
                <a:highlight>
                  <a:srgbClr val="FFF2CC"/>
                </a:highlight>
                <a:latin typeface="Courier New"/>
                <a:ea typeface="Courier New"/>
                <a:cs typeface="Courier New"/>
                <a:sym typeface="Courier New"/>
              </a:rPr>
              <a:t>menu_choice</a:t>
            </a:r>
            <a:r>
              <a:rPr b="1" lang="en">
                <a:latin typeface="Courier New"/>
                <a:ea typeface="Courier New"/>
                <a:cs typeface="Courier New"/>
                <a:sym typeface="Courier New"/>
              </a:rPr>
              <a:t> == 1:</a:t>
            </a:r>
            <a:endParaRPr b="1">
              <a:latin typeface="Courier New"/>
              <a:ea typeface="Courier New"/>
              <a:cs typeface="Courier New"/>
              <a:sym typeface="Courier New"/>
            </a:endParaRPr>
          </a:p>
          <a:p>
            <a:pPr indent="457200" lvl="0" marL="457200">
              <a:spcBef>
                <a:spcPts val="0"/>
              </a:spcBef>
              <a:spcAft>
                <a:spcPts val="0"/>
              </a:spcAft>
              <a:buNone/>
            </a:pPr>
            <a:r>
              <a:rPr b="1" lang="en">
                <a:latin typeface="Courier New"/>
                <a:ea typeface="Courier New"/>
                <a:cs typeface="Courier New"/>
                <a:sym typeface="Courier New"/>
              </a:rPr>
              <a:t>print('You chose to update the status')</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elif </a:t>
            </a:r>
            <a:r>
              <a:rPr b="1" lang="en">
                <a:highlight>
                  <a:srgbClr val="FFF2CC"/>
                </a:highlight>
                <a:latin typeface="Courier New"/>
                <a:ea typeface="Courier New"/>
                <a:cs typeface="Courier New"/>
                <a:sym typeface="Courier New"/>
              </a:rPr>
              <a:t>menu_choice</a:t>
            </a:r>
            <a:r>
              <a:rPr b="1" lang="en">
                <a:latin typeface="Courier New"/>
                <a:ea typeface="Courier New"/>
                <a:cs typeface="Courier New"/>
                <a:sym typeface="Courier New"/>
              </a:rPr>
              <a:t> == 2:</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      	</a:t>
            </a:r>
            <a:r>
              <a:rPr b="1" lang="en">
                <a:highlight>
                  <a:srgbClr val="D0E0E3"/>
                </a:highlight>
                <a:latin typeface="Courier New"/>
                <a:ea typeface="Courier New"/>
                <a:cs typeface="Courier New"/>
                <a:sym typeface="Courier New"/>
              </a:rPr>
              <a:t>show_menu = False</a:t>
            </a:r>
            <a:endParaRPr b="1">
              <a:highlight>
                <a:srgbClr val="D0E0E3"/>
              </a:highlight>
              <a:latin typeface="Courier New"/>
              <a:ea typeface="Courier New"/>
              <a:cs typeface="Courier New"/>
              <a:sym typeface="Courier New"/>
            </a:endParaRPr>
          </a:p>
          <a:p>
            <a:pPr indent="0" lvl="0" mar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nvSpPr>
        <p:spPr>
          <a:xfrm>
            <a:off x="235200" y="1030300"/>
            <a:ext cx="8579100" cy="3475800"/>
          </a:xfrm>
          <a:prstGeom prst="rect">
            <a:avLst/>
          </a:prstGeom>
          <a:solidFill>
            <a:schemeClr val="lt1"/>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import sys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import default</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menu_choice= input("Do you want to continue with default settings(y/n)")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if menu_choice.upper() == 'Y':</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spy_name = default.spy_name</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spy_salutation = default.spy_salutation</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spy_age = default.spy_age</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spy_rating = default.spy_rating</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elif menu_choice.upper() == 'N':</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spy_name = input("Enter your Name: ")</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spy_salutation = input("Enter your Salutation (Mr. or Mrs.): ")</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spy_age = input("Enter your age: ")</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spy_rating = input("Enter your rating: ")</a:t>
            </a:r>
            <a:endParaRPr b="1">
              <a:latin typeface="Courier New"/>
              <a:ea typeface="Courier New"/>
              <a:cs typeface="Courier New"/>
              <a:sym typeface="Courier New"/>
            </a:endParaRPr>
          </a:p>
          <a:p>
            <a:pPr indent="0" lvl="0" marL="0" rtl="0">
              <a:spcBef>
                <a:spcPts val="0"/>
              </a:spcBef>
              <a:spcAft>
                <a:spcPts val="0"/>
              </a:spcAft>
              <a:buNone/>
            </a:pPr>
            <a:r>
              <a:t/>
            </a:r>
            <a:endParaRPr b="1">
              <a:solidFill>
                <a:schemeClr val="lt2"/>
              </a:solidFill>
              <a:latin typeface="Courier New"/>
              <a:ea typeface="Courier New"/>
              <a:cs typeface="Courier New"/>
              <a:sym typeface="Courier New"/>
            </a:endParaRPr>
          </a:p>
          <a:p>
            <a:pPr indent="0" lvl="0" marL="0" rtl="0">
              <a:spcBef>
                <a:spcPts val="0"/>
              </a:spcBef>
              <a:spcAft>
                <a:spcPts val="0"/>
              </a:spcAft>
              <a:buNone/>
            </a:pPr>
            <a:r>
              <a:rPr b="1" lang="en">
                <a:highlight>
                  <a:srgbClr val="FFE599"/>
                </a:highlight>
                <a:latin typeface="Courier New"/>
                <a:ea typeface="Courier New"/>
                <a:cs typeface="Courier New"/>
                <a:sym typeface="Courier New"/>
              </a:rPr>
              <a:t>start_chat(spy_name, spy_age, spy_rating)</a:t>
            </a:r>
            <a:endParaRPr b="1">
              <a:highlight>
                <a:srgbClr val="FFE599"/>
              </a:highlight>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
        <p:nvSpPr>
          <p:cNvPr id="104" name="Shape 10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Now that we have defined the start_chat function let us call 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73650" y="2065350"/>
            <a:ext cx="8396700" cy="1012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3200"/>
              <a:t>Let’s Add Features in our SpyChat Application</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473400" y="16350"/>
            <a:ext cx="8451300" cy="602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L</a:t>
            </a:r>
            <a:r>
              <a:rPr lang="en" sz="2400"/>
              <a:t>et us add a feature to update the status.</a:t>
            </a:r>
            <a:endParaRPr sz="2400"/>
          </a:p>
        </p:txBody>
      </p:sp>
      <p:sp>
        <p:nvSpPr>
          <p:cNvPr id="115" name="Shape 115"/>
          <p:cNvSpPr txBox="1"/>
          <p:nvPr>
            <p:ph idx="4294967295" type="body"/>
          </p:nvPr>
        </p:nvSpPr>
        <p:spPr>
          <a:xfrm>
            <a:off x="346350" y="920825"/>
            <a:ext cx="8347500" cy="7797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We create a variable in the beginning of the show_menu function to store the current status. In the start, it is set to </a:t>
            </a:r>
            <a:r>
              <a:rPr b="1" lang="en"/>
              <a:t>None</a:t>
            </a:r>
            <a:r>
              <a:rPr lang="en"/>
              <a:t> to indicate no value.</a:t>
            </a:r>
            <a:endParaRPr/>
          </a:p>
        </p:txBody>
      </p:sp>
      <p:sp>
        <p:nvSpPr>
          <p:cNvPr id="116" name="Shape 116"/>
          <p:cNvSpPr txBox="1"/>
          <p:nvPr/>
        </p:nvSpPr>
        <p:spPr>
          <a:xfrm>
            <a:off x="346350" y="1939950"/>
            <a:ext cx="8451300" cy="25539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latin typeface="Courier New"/>
                <a:ea typeface="Courier New"/>
                <a:cs typeface="Courier New"/>
                <a:sym typeface="Courier New"/>
              </a:rPr>
              <a:t>def start_chat(spy_name, spy_salutation, spy_age, spy_rating):</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br>
              <a:rPr b="1" lang="en">
                <a:latin typeface="Courier New"/>
                <a:ea typeface="Courier New"/>
                <a:cs typeface="Courier New"/>
                <a:sym typeface="Courier New"/>
              </a:rPr>
            </a:br>
            <a:r>
              <a:rPr b="1" lang="en">
                <a:latin typeface="Courier New"/>
                <a:ea typeface="Courier New"/>
                <a:cs typeface="Courier New"/>
                <a:sym typeface="Courier New"/>
              </a:rPr>
              <a:t>	</a:t>
            </a:r>
            <a:r>
              <a:rPr b="1" lang="en">
                <a:highlight>
                  <a:srgbClr val="CFE2F3"/>
                </a:highlight>
                <a:latin typeface="Courier New"/>
                <a:ea typeface="Courier New"/>
                <a:cs typeface="Courier New"/>
                <a:sym typeface="Courier New"/>
              </a:rPr>
              <a:t>current_status_message = None</a:t>
            </a:r>
            <a:br>
              <a:rPr b="1" lang="en">
                <a:latin typeface="Courier New"/>
                <a:ea typeface="Courier New"/>
                <a:cs typeface="Courier New"/>
                <a:sym typeface="Courier New"/>
              </a:rPr>
            </a:br>
            <a:r>
              <a:rPr b="1" lang="en">
                <a:latin typeface="Courier New"/>
                <a:ea typeface="Courier New"/>
                <a:cs typeface="Courier New"/>
                <a:sym typeface="Courier New"/>
              </a:rPr>
              <a:t>	show_menu = True</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while (show_menu):</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a:t>
            </a:r>
            <a:r>
              <a:rPr b="1" lang="en">
                <a:latin typeface="Courier New"/>
                <a:ea typeface="Courier New"/>
                <a:cs typeface="Courier New"/>
                <a:sym typeface="Courier New"/>
              </a:rPr>
              <a:t>menu_choice </a:t>
            </a:r>
            <a:r>
              <a:rPr b="1" lang="en">
                <a:latin typeface="Courier New"/>
                <a:ea typeface="Courier New"/>
                <a:cs typeface="Courier New"/>
                <a:sym typeface="Courier New"/>
              </a:rPr>
              <a:t>= input("1. Add a status update \n2. Close Application")</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if </a:t>
            </a:r>
            <a:r>
              <a:rPr b="1" lang="en">
                <a:latin typeface="Courier New"/>
                <a:ea typeface="Courier New"/>
                <a:cs typeface="Courier New"/>
                <a:sym typeface="Courier New"/>
              </a:rPr>
              <a:t>menu_choice </a:t>
            </a:r>
            <a:r>
              <a:rPr b="1" lang="en">
                <a:latin typeface="Courier New"/>
                <a:ea typeface="Courier New"/>
                <a:cs typeface="Courier New"/>
                <a:sym typeface="Courier New"/>
              </a:rPr>
              <a:t>== 1:</a:t>
            </a:r>
            <a:endParaRPr b="1">
              <a:latin typeface="Courier New"/>
              <a:ea typeface="Courier New"/>
              <a:cs typeface="Courier New"/>
              <a:sym typeface="Courier New"/>
            </a:endParaRPr>
          </a:p>
          <a:p>
            <a:pPr indent="457200" lvl="0" marL="914400" rtl="0">
              <a:spcBef>
                <a:spcPts val="0"/>
              </a:spcBef>
              <a:spcAft>
                <a:spcPts val="0"/>
              </a:spcAft>
              <a:buNone/>
            </a:pPr>
            <a:r>
              <a:rPr b="1" lang="en">
                <a:latin typeface="Courier New"/>
                <a:ea typeface="Courier New"/>
                <a:cs typeface="Courier New"/>
                <a:sym typeface="Courier New"/>
              </a:rPr>
              <a:t>print('You chose to update the status')</a:t>
            </a:r>
            <a:endParaRPr b="1">
              <a:latin typeface="Courier New"/>
              <a:ea typeface="Courier New"/>
              <a:cs typeface="Courier New"/>
              <a:sym typeface="Courier New"/>
            </a:endParaRPr>
          </a:p>
          <a:p>
            <a:pPr indent="0" lvl="0" marL="0" rtl="0">
              <a:spcBef>
                <a:spcPts val="0"/>
              </a:spcBef>
              <a:spcAft>
                <a:spcPts val="0"/>
              </a:spcAft>
              <a:buNone/>
            </a:pPr>
            <a:r>
              <a:rPr b="1" lang="en">
                <a:latin typeface="Courier New"/>
                <a:ea typeface="Courier New"/>
                <a:cs typeface="Courier New"/>
                <a:sym typeface="Courier New"/>
              </a:rPr>
              <a:t>    		elif </a:t>
            </a:r>
            <a:r>
              <a:rPr b="1" lang="en">
                <a:latin typeface="Courier New"/>
                <a:ea typeface="Courier New"/>
                <a:cs typeface="Courier New"/>
                <a:sym typeface="Courier New"/>
              </a:rPr>
              <a:t>menu_choice </a:t>
            </a:r>
            <a:r>
              <a:rPr b="1" lang="en">
                <a:latin typeface="Courier New"/>
                <a:ea typeface="Courier New"/>
                <a:cs typeface="Courier New"/>
                <a:sym typeface="Courier New"/>
              </a:rPr>
              <a:t>== 2:</a:t>
            </a:r>
            <a:endParaRPr b="1">
              <a:latin typeface="Courier New"/>
              <a:ea typeface="Courier New"/>
              <a:cs typeface="Courier New"/>
              <a:sym typeface="Courier New"/>
            </a:endParaRPr>
          </a:p>
          <a:p>
            <a:pPr indent="457200" lvl="0" marL="0" rtl="0">
              <a:spcBef>
                <a:spcPts val="0"/>
              </a:spcBef>
              <a:spcAft>
                <a:spcPts val="0"/>
              </a:spcAft>
              <a:buNone/>
            </a:pPr>
            <a:r>
              <a:rPr b="1" lang="en">
                <a:latin typeface="Courier New"/>
                <a:ea typeface="Courier New"/>
                <a:cs typeface="Courier New"/>
                <a:sym typeface="Courier New"/>
              </a:rPr>
              <a:t>      	show_menu = False</a:t>
            </a:r>
            <a:endParaRPr b="1">
              <a:latin typeface="Courier New"/>
              <a:ea typeface="Courier New"/>
              <a:cs typeface="Courier New"/>
              <a:sym typeface="Courier New"/>
            </a:endParaRPr>
          </a:p>
          <a:p>
            <a:pPr indent="0" lvl="0" marL="0" rtl="0">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