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13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7: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in 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Refactoring</a:t>
            </a:r>
            <a:endParaRPr sz="3200"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Code refactoring</a:t>
            </a:r>
            <a:r>
              <a:rPr lang="en"/>
              <a:t> is the process of restructuring existing computer code—changing the factoring—without changing its external behavior.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Refactoring improves nonfunctional attributes of the software.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Advantages include improved code readability and reduced complexity.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These can improve source-code maintainability and create a more expressive internal architecture or object model to improve extensibility.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36075" y="16350"/>
            <a:ext cx="85887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Refactoring</a:t>
            </a:r>
            <a:endParaRPr/>
          </a:p>
        </p:txBody>
      </p:sp>
      <p:sp>
        <p:nvSpPr>
          <p:cNvPr id="172" name="Shape 172"/>
          <p:cNvSpPr txBox="1"/>
          <p:nvPr>
            <p:ph idx="4294967295" type="body"/>
          </p:nvPr>
        </p:nvSpPr>
        <p:spPr>
          <a:xfrm>
            <a:off x="336075" y="768825"/>
            <a:ext cx="84108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Right now, we are storing a spy's details in four distinct variables spy_name, spy_age, spy_rating and spy_is_online.</a:t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336075" y="1539525"/>
            <a:ext cx="8410800" cy="10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spy_name = 'bond'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spy_age = 24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spy_rating = 4.7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spy_is_online =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Shape 174"/>
          <p:cNvSpPr txBox="1"/>
          <p:nvPr>
            <p:ph idx="4294967295" type="body"/>
          </p:nvPr>
        </p:nvSpPr>
        <p:spPr>
          <a:xfrm>
            <a:off x="336075" y="2597625"/>
            <a:ext cx="84870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also makes it necessary for us to create four distinct lists friends_name, friends_age, friends_rating and friends_is_online for each of these variables to keep track of the spy's friends.</a:t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412275" y="3749325"/>
            <a:ext cx="8410800" cy="10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friends_name = []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friends_age = []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friends_rating = []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friends_is_online = []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03300" y="839250"/>
            <a:ext cx="8537400" cy="3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 this approach </a:t>
            </a:r>
            <a:endParaRPr sz="3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need to keep track of many variables and lists which makes even the simplest of operations unnecessarily complicated.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24300" y="885125"/>
            <a:ext cx="8222100" cy="8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To demonstrate this, let us try to run through the steps for seeing all the details of a friend named 'Jamie'.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6" name="Shape 186"/>
          <p:cNvSpPr txBox="1"/>
          <p:nvPr>
            <p:ph idx="4294967295" type="body"/>
          </p:nvPr>
        </p:nvSpPr>
        <p:spPr>
          <a:xfrm>
            <a:off x="324300" y="1834850"/>
            <a:ext cx="8222100" cy="21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through each element in the </a:t>
            </a:r>
            <a:r>
              <a:rPr b="1" lang="en">
                <a:solidFill>
                  <a:srgbClr val="1155CC"/>
                </a:solidFill>
              </a:rPr>
              <a:t>friends_name </a:t>
            </a:r>
            <a:r>
              <a:rPr lang="en"/>
              <a:t>list to find an element with the value 'Jamie'.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out the </a:t>
            </a:r>
            <a:r>
              <a:rPr b="1" lang="en">
                <a:solidFill>
                  <a:srgbClr val="1155CC"/>
                </a:solidFill>
              </a:rPr>
              <a:t>index </a:t>
            </a:r>
            <a:r>
              <a:rPr lang="en"/>
              <a:t>of this element.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 the value in the same index in </a:t>
            </a:r>
            <a:r>
              <a:rPr b="1" lang="en">
                <a:solidFill>
                  <a:srgbClr val="1155CC"/>
                </a:solidFill>
              </a:rPr>
              <a:t>friends_age </a:t>
            </a:r>
            <a:r>
              <a:rPr lang="en"/>
              <a:t>list.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 the value in the same index in </a:t>
            </a:r>
            <a:r>
              <a:rPr b="1" lang="en">
                <a:solidFill>
                  <a:srgbClr val="1155CC"/>
                </a:solidFill>
              </a:rPr>
              <a:t>friends_rating </a:t>
            </a:r>
            <a:r>
              <a:rPr lang="en"/>
              <a:t>list.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 the value in the same index in </a:t>
            </a:r>
            <a:r>
              <a:rPr b="1" lang="en">
                <a:solidFill>
                  <a:srgbClr val="1155CC"/>
                </a:solidFill>
              </a:rPr>
              <a:t>friends_is_online </a:t>
            </a:r>
            <a:r>
              <a:rPr lang="en"/>
              <a:t>list.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324300" y="16350"/>
            <a:ext cx="85245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Refactoring(Contd.)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84075" y="1082850"/>
            <a:ext cx="8738700" cy="27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 the example suggests,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using a single variable for each spy would mean that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can print all the details of a spy as soon as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find a spy with that name in the list </a:t>
            </a:r>
            <a:endParaRPr sz="24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making the previous operation much simpler.</a:t>
            </a:r>
            <a:endParaRPr sz="24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This can be implemented using a data type called </a:t>
            </a:r>
            <a:r>
              <a:rPr lang="en" sz="2400">
                <a:solidFill>
                  <a:srgbClr val="0000FF"/>
                </a:solidFill>
              </a:rPr>
              <a:t>Dictionary.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Refactoring(Contd.)</a:t>
            </a:r>
            <a:endParaRPr/>
          </a:p>
        </p:txBody>
      </p:sp>
      <p:sp>
        <p:nvSpPr>
          <p:cNvPr id="198" name="Shape 198"/>
          <p:cNvSpPr txBox="1"/>
          <p:nvPr>
            <p:ph idx="4294967295" type="body"/>
          </p:nvPr>
        </p:nvSpPr>
        <p:spPr>
          <a:xfrm>
            <a:off x="336075" y="921225"/>
            <a:ext cx="84870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 us modify the spy_details file to have a single variable of dictionary data type for storing all the details of the spy.</a:t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336075" y="1844325"/>
            <a:ext cx="8487000" cy="158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spy =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'name': 'bond',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'salutation': 'Mr.',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'age': 24,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'rating': 4.7,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'is_online':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Shape 200"/>
          <p:cNvSpPr txBox="1"/>
          <p:nvPr>
            <p:ph idx="4294967295" type="body"/>
          </p:nvPr>
        </p:nvSpPr>
        <p:spPr>
          <a:xfrm>
            <a:off x="328500" y="3588225"/>
            <a:ext cx="84870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variables storing a spy's details are now stored in key (variable name) value pairs inside a single dictionary element assigned to each spy.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Refactoring(Contd.)</a:t>
            </a:r>
            <a:endParaRPr/>
          </a:p>
        </p:txBody>
      </p:sp>
      <p:sp>
        <p:nvSpPr>
          <p:cNvPr id="206" name="Shape 206"/>
          <p:cNvSpPr txBox="1"/>
          <p:nvPr>
            <p:ph idx="4294967295" type="body"/>
          </p:nvPr>
        </p:nvSpPr>
        <p:spPr>
          <a:xfrm>
            <a:off x="336075" y="692625"/>
            <a:ext cx="84870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Since we modified the spy_details file, we'll have to modify the import statement in the main file.</a:t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412275" y="1463325"/>
            <a:ext cx="8487000" cy="39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from spy_details import spy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Shape 208"/>
          <p:cNvSpPr txBox="1"/>
          <p:nvPr>
            <p:ph idx="4294967295" type="body"/>
          </p:nvPr>
        </p:nvSpPr>
        <p:spPr>
          <a:xfrm>
            <a:off x="328500" y="1862325"/>
            <a:ext cx="8487000" cy="10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how we're only importing one variable for the spy details.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We'll also need to change every line of code which is making use of the four variables.</a:t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72675" y="2911125"/>
            <a:ext cx="9001500" cy="156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#For Example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question ="Do you want to continue as " + spy_salutation + " " + spy_name + "(Y/N)?"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#Is Changed To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question = "Do you want to continue as " + spy['salutation'] + " " + spy['name'] + "(Y/N)?"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#Syntax for reading an element of a dictionary is the same as for accessing #elements of lists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Refactoring(Contd.)</a:t>
            </a:r>
            <a:endParaRPr/>
          </a:p>
        </p:txBody>
      </p:sp>
      <p:sp>
        <p:nvSpPr>
          <p:cNvPr id="215" name="Shape 215"/>
          <p:cNvSpPr txBox="1"/>
          <p:nvPr>
            <p:ph idx="4294967295" type="body"/>
          </p:nvPr>
        </p:nvSpPr>
        <p:spPr>
          <a:xfrm>
            <a:off x="336075" y="692625"/>
            <a:ext cx="84870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should happen when we want to read the value of a key that doesn't exist in a dictionary?</a:t>
            </a:r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412275" y="1463325"/>
            <a:ext cx="8487000" cy="142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dict =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'Python':'A',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'Java':'B'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dict['JavaScript']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Shape 217"/>
          <p:cNvSpPr txBox="1"/>
          <p:nvPr>
            <p:ph idx="4294967295" type="body"/>
          </p:nvPr>
        </p:nvSpPr>
        <p:spPr>
          <a:xfrm>
            <a:off x="328500" y="2929125"/>
            <a:ext cx="8487000" cy="19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gives an error called KeyError.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KeyError: 'JavaScript'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KeyError is raised whenever we ask for information about some key the dictionary knows nothing about.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Whenever you see this you should immediately check the line of code it occurred on and what key and dictionary it contains.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Refactoring(Contd.)</a:t>
            </a:r>
            <a:endParaRPr/>
          </a:p>
        </p:txBody>
      </p:sp>
      <p:sp>
        <p:nvSpPr>
          <p:cNvPr id="223" name="Shape 223"/>
          <p:cNvSpPr txBox="1"/>
          <p:nvPr>
            <p:ph idx="4294967295" type="body"/>
          </p:nvPr>
        </p:nvSpPr>
        <p:spPr>
          <a:xfrm>
            <a:off x="336075" y="845025"/>
            <a:ext cx="84870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if we want to check if a key exists in the dictionary.</a:t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412275" y="1234725"/>
            <a:ext cx="8487000" cy="104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 'key_name' in dictionary_name: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print "Key present."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print "Key does not exist."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Shape 225"/>
          <p:cNvSpPr txBox="1"/>
          <p:nvPr>
            <p:ph idx="4294967295" type="body"/>
          </p:nvPr>
        </p:nvSpPr>
        <p:spPr>
          <a:xfrm>
            <a:off x="404700" y="2319525"/>
            <a:ext cx="84870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If Statement, we can tell Python to read the value of a key only if it exists in the dictionary, hence avoiding the KeyError.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idx="4294967295" type="body"/>
          </p:nvPr>
        </p:nvSpPr>
        <p:spPr>
          <a:xfrm>
            <a:off x="412275" y="3207225"/>
            <a:ext cx="8487000" cy="16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Similarly, we'll have to change the use of any of the four variables to a corresponding key in the dictionary element spy everywhere else in the main program and start_chat function.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That is, </a:t>
            </a:r>
            <a:r>
              <a:rPr lang="en">
                <a:solidFill>
                  <a:srgbClr val="1155CC"/>
                </a:solidFill>
              </a:rPr>
              <a:t>spy['name']</a:t>
            </a:r>
            <a:r>
              <a:rPr lang="en"/>
              <a:t> is used instead of </a:t>
            </a:r>
            <a:r>
              <a:rPr lang="en">
                <a:solidFill>
                  <a:srgbClr val="FF0000"/>
                </a:solidFill>
              </a:rPr>
              <a:t>spy_name.</a:t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Refactoring(Contd.)</a:t>
            </a:r>
            <a:endParaRPr/>
          </a:p>
        </p:txBody>
      </p:sp>
      <p:sp>
        <p:nvSpPr>
          <p:cNvPr id="232" name="Shape 232"/>
          <p:cNvSpPr txBox="1"/>
          <p:nvPr>
            <p:ph idx="4294967295" type="body"/>
          </p:nvPr>
        </p:nvSpPr>
        <p:spPr>
          <a:xfrm>
            <a:off x="336075" y="845025"/>
            <a:ext cx="8487000" cy="3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we are not using four independent variables for spy details, we don't need to use four separate lists for keeping the details of the spy's friends anymore.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just maintain a single list for all the friends of the spy where each element of the list represents a friend.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friends = []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Hence, each element of the list will be of dictionary data type. We'll need to change the add_friend function to append dictionary elements to the newly created list.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Objective from ACADVIEW website</a:t>
            </a:r>
            <a:endParaRPr sz="2400"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71450"/>
            <a:ext cx="8393234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Refactoring(Contd.)</a:t>
            </a:r>
            <a:endParaRPr/>
          </a:p>
        </p:txBody>
      </p:sp>
      <p:sp>
        <p:nvSpPr>
          <p:cNvPr id="238" name="Shape 238"/>
          <p:cNvSpPr txBox="1"/>
          <p:nvPr>
            <p:ph idx="4294967295" type="body"/>
          </p:nvPr>
        </p:nvSpPr>
        <p:spPr>
          <a:xfrm>
            <a:off x="412275" y="692625"/>
            <a:ext cx="84870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create a function to take input</a:t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412275" y="1234725"/>
            <a:ext cx="8487000" cy="30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add_friend():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	new_friend =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		'name': '',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		'salutation': '',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		'age': 0,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		'rating': 0.0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	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new_friend['name'] = input("Please add your friend's name: 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new_friend['salutation'] = input("Are they Mr. or Ms.?: 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new_friend['name'] = new_friend['salutation'] + " " + new_friend['name']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new_friend['age'] = input("Age?")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new_friend['rating'] = input("Spy rating?")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Refactoring(Contd.)</a:t>
            </a:r>
            <a:endParaRPr/>
          </a:p>
        </p:txBody>
      </p:sp>
      <p:sp>
        <p:nvSpPr>
          <p:cNvPr id="245" name="Shape 245"/>
          <p:cNvSpPr txBox="1"/>
          <p:nvPr>
            <p:ph idx="4294967295" type="body"/>
          </p:nvPr>
        </p:nvSpPr>
        <p:spPr>
          <a:xfrm>
            <a:off x="412275" y="692625"/>
            <a:ext cx="84870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Adding validation to name and age</a:t>
            </a: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412275" y="1234725"/>
            <a:ext cx="8487000" cy="23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add_friend():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	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if new_friend['name'].isalpha() == True and new_friend['age'] &gt; 12 and new_friend['rating'] &gt;= spy['rating']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friends.append(new_friend)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>
              <a:highlight>
                <a:srgbClr val="EAD1D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print('Sorry! Invalid entry.')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 len(friends)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Shape 247"/>
          <p:cNvSpPr txBox="1"/>
          <p:nvPr>
            <p:ph idx="4294967295" type="body"/>
          </p:nvPr>
        </p:nvSpPr>
        <p:spPr>
          <a:xfrm>
            <a:off x="412275" y="3656000"/>
            <a:ext cx="84870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end the function by returning the number of friends the user has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Diagram of our Code</a:t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4105050" y="1288350"/>
            <a:ext cx="660600" cy="433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6887250" y="746850"/>
            <a:ext cx="1656600" cy="19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#Dictionary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spy = {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'name': 'bond',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'salutation': 'Mr.',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'age': 24,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'rating': 4.7,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'is_online': True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4849125" y="2788350"/>
            <a:ext cx="1128300" cy="34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friends = [ ]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4670775" y="3846700"/>
            <a:ext cx="1485000" cy="3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def add_friend()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4829250" y="1413300"/>
            <a:ext cx="1994400" cy="14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 flipH="1" rot="10800000">
            <a:off x="4411438" y="1808150"/>
            <a:ext cx="389700" cy="1220100"/>
          </a:xfrm>
          <a:prstGeom prst="bentArrow">
            <a:avLst>
              <a:gd fmla="val 25000" name="adj1"/>
              <a:gd fmla="val 25000" name="adj2"/>
              <a:gd fmla="val 25000" name="adj3"/>
              <a:gd fmla="val 56888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5360325" y="3183575"/>
            <a:ext cx="130500" cy="541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089375" y="1331700"/>
            <a:ext cx="1485000" cy="3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def start_chat()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2013675" y="3237100"/>
            <a:ext cx="1941900" cy="3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def add_status()</a:t>
            </a:r>
            <a:b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2645300" y="1430100"/>
            <a:ext cx="1386300" cy="149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 flipH="1" rot="10800000">
            <a:off x="1706175" y="1808150"/>
            <a:ext cx="251400" cy="1722000"/>
          </a:xfrm>
          <a:prstGeom prst="bentArrow">
            <a:avLst>
              <a:gd fmla="val 25000" name="adj1"/>
              <a:gd fmla="val 50000" name="adj2"/>
              <a:gd fmla="val 25000" name="adj3"/>
              <a:gd fmla="val 40717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1828800" y="4075300"/>
            <a:ext cx="2358600" cy="34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STATUS_MESSAGES = []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2919375" y="3656200"/>
            <a:ext cx="130500" cy="34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dding a feature 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send a message to a friend.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39300" y="368150"/>
            <a:ext cx="8461800" cy="14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To send someone a message on Whatsapp, we need to make a selection in Contacts first.</a:t>
            </a:r>
            <a:endParaRPr sz="3200"/>
          </a:p>
        </p:txBody>
      </p:sp>
      <p:sp>
        <p:nvSpPr>
          <p:cNvPr id="276" name="Shape 276"/>
          <p:cNvSpPr txBox="1"/>
          <p:nvPr/>
        </p:nvSpPr>
        <p:spPr>
          <a:xfrm>
            <a:off x="598750" y="1927475"/>
            <a:ext cx="8142900" cy="23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Let us create a function </a:t>
            </a: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select_a_friend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to choose from the list of spy friends added by the user.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function will: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Print out all the friends of the user.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Ask the user to select from one of the friends.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Return the index of the selected friend in the friends list.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12275" y="16350"/>
            <a:ext cx="85125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message to a friend</a:t>
            </a:r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x="412275" y="1234725"/>
            <a:ext cx="8487000" cy="30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select_friend: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item_number = 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#Printing all the friends of a User</a:t>
            </a:r>
            <a:endParaRPr b="1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	for friend in friends: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		print('%d. %s' % (item_number + 1), friend['name'])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	item_number = item_number + 1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#Asking the user to select a friend</a:t>
            </a:r>
            <a:endParaRPr b="1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	friend_choice = input("Choose from your friends")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	friend_choice_position = friend_choice - 1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#Returning the index</a:t>
            </a:r>
            <a:endParaRPr b="1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	return friend_choice_position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continue in next class..</a:t>
            </a:r>
            <a:endParaRPr/>
          </a:p>
        </p:txBody>
      </p:sp>
      <p:sp>
        <p:nvSpPr>
          <p:cNvPr id="288" name="Shape 28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Well, what modules have we built</a:t>
            </a:r>
            <a:r>
              <a:rPr lang="en"/>
              <a:t> in our spychat project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205750" y="812125"/>
            <a:ext cx="6237300" cy="3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AutoNum type="arabicPeriod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Profile of a spy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AutoNum type="arabicPeriod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A menu of choices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AutoNum type="arabicPeriod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Status message for a spy 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Add a spy friend(today)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Send and read a secret message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Save chats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diagram of the code</a:t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3910500" y="866300"/>
            <a:ext cx="1202100" cy="30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2887350" y="1416850"/>
            <a:ext cx="3248400" cy="12144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Ask user if he wants to continue with the default settings or not?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98250" y="2631250"/>
            <a:ext cx="2382300" cy="60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import default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Initialize spy details with default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6671100" y="2631250"/>
            <a:ext cx="2382300" cy="60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Take Input from the user and initialize the spy details.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298650" y="3317050"/>
            <a:ext cx="2451300" cy="60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Validate name and age of the spy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3298650" y="4383850"/>
            <a:ext cx="2451300" cy="60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Print spy details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" name="Shape 91"/>
          <p:cNvCxnSpPr>
            <a:stCxn id="85" idx="4"/>
            <a:endCxn id="86" idx="0"/>
          </p:cNvCxnSpPr>
          <p:nvPr/>
        </p:nvCxnSpPr>
        <p:spPr>
          <a:xfrm flipH="1" rot="-5400000">
            <a:off x="4388250" y="1292900"/>
            <a:ext cx="247200" cy="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Shape 92"/>
          <p:cNvCxnSpPr>
            <a:stCxn id="86" idx="1"/>
            <a:endCxn id="87" idx="0"/>
          </p:cNvCxnSpPr>
          <p:nvPr/>
        </p:nvCxnSpPr>
        <p:spPr>
          <a:xfrm flipH="1">
            <a:off x="1289250" y="2024050"/>
            <a:ext cx="1598100" cy="60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Shape 93"/>
          <p:cNvCxnSpPr>
            <a:stCxn id="86" idx="3"/>
            <a:endCxn id="88" idx="0"/>
          </p:cNvCxnSpPr>
          <p:nvPr/>
        </p:nvCxnSpPr>
        <p:spPr>
          <a:xfrm>
            <a:off x="6135750" y="2024050"/>
            <a:ext cx="1726500" cy="60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Shape 94"/>
          <p:cNvCxnSpPr>
            <a:stCxn id="87" idx="2"/>
            <a:endCxn id="89" idx="1"/>
          </p:cNvCxnSpPr>
          <p:nvPr/>
        </p:nvCxnSpPr>
        <p:spPr>
          <a:xfrm flipH="1" rot="-5400000">
            <a:off x="2101800" y="2421550"/>
            <a:ext cx="384600" cy="2009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Shape 95"/>
          <p:cNvCxnSpPr>
            <a:stCxn id="88" idx="2"/>
            <a:endCxn id="89" idx="3"/>
          </p:cNvCxnSpPr>
          <p:nvPr/>
        </p:nvCxnSpPr>
        <p:spPr>
          <a:xfrm rot="5400000">
            <a:off x="6613800" y="2370100"/>
            <a:ext cx="384600" cy="211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Shape 96"/>
          <p:cNvCxnSpPr>
            <a:stCxn id="89" idx="2"/>
            <a:endCxn id="90" idx="0"/>
          </p:cNvCxnSpPr>
          <p:nvPr/>
        </p:nvCxnSpPr>
        <p:spPr>
          <a:xfrm flipH="1" rot="-5400000">
            <a:off x="4292550" y="4151500"/>
            <a:ext cx="464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5945250" y="629650"/>
            <a:ext cx="2949300" cy="1904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" name="Shape 102"/>
          <p:cNvCxnSpPr/>
          <p:nvPr/>
        </p:nvCxnSpPr>
        <p:spPr>
          <a:xfrm flipH="1" rot="-5400000">
            <a:off x="7106100" y="317400"/>
            <a:ext cx="602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Shape 103"/>
          <p:cNvSpPr/>
          <p:nvPr/>
        </p:nvSpPr>
        <p:spPr>
          <a:xfrm>
            <a:off x="6415200" y="690450"/>
            <a:ext cx="2009400" cy="2472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Add a Status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6415200" y="995250"/>
            <a:ext cx="2009400" cy="24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Add Friend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6415200" y="1300050"/>
            <a:ext cx="2009400" cy="24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Send a secret message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6415200" y="1604850"/>
            <a:ext cx="2009400" cy="24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4. Read a secret message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6415200" y="1909650"/>
            <a:ext cx="2009400" cy="24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5. Read chat of the user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415200" y="2214450"/>
            <a:ext cx="2009400" cy="24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6. Close Application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5929975" y="308050"/>
            <a:ext cx="1104600" cy="340800"/>
          </a:xfrm>
          <a:prstGeom prst="wedgeRectCallout">
            <a:avLst>
              <a:gd fmla="val -17651" name="adj1"/>
              <a:gd fmla="val 52367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start_chat()</a:t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2322650" y="553450"/>
            <a:ext cx="1104600" cy="340800"/>
          </a:xfrm>
          <a:prstGeom prst="wedgeRectCallout">
            <a:avLst>
              <a:gd fmla="val -17651" name="adj1"/>
              <a:gd fmla="val 52367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add_status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()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1949150" y="1090050"/>
            <a:ext cx="1851600" cy="24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Display current message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205850" y="1528650"/>
            <a:ext cx="5338200" cy="866400"/>
          </a:xfrm>
          <a:prstGeom prst="diamon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If current_status_messgae == None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146275" y="2690250"/>
            <a:ext cx="2301300" cy="24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Print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current_status_message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679675" y="3126450"/>
            <a:ext cx="3975000" cy="6963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Give option to update from older status message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" name="Shape 115"/>
          <p:cNvCxnSpPr>
            <a:endCxn id="111" idx="0"/>
          </p:cNvCxnSpPr>
          <p:nvPr/>
        </p:nvCxnSpPr>
        <p:spPr>
          <a:xfrm flipH="1" rot="-5400000">
            <a:off x="2776700" y="991800"/>
            <a:ext cx="195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Shape 116"/>
          <p:cNvCxnSpPr>
            <a:stCxn id="111" idx="2"/>
            <a:endCxn id="112" idx="0"/>
          </p:cNvCxnSpPr>
          <p:nvPr/>
        </p:nvCxnSpPr>
        <p:spPr>
          <a:xfrm flipH="1" rot="-5400000">
            <a:off x="2779550" y="1432650"/>
            <a:ext cx="191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Shape 117"/>
          <p:cNvSpPr txBox="1"/>
          <p:nvPr/>
        </p:nvSpPr>
        <p:spPr>
          <a:xfrm>
            <a:off x="161625" y="1532425"/>
            <a:ext cx="5178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70075" y="4061850"/>
            <a:ext cx="2081100" cy="24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input new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_status_message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70075" y="4393950"/>
            <a:ext cx="3420000" cy="34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Check if new_status_message is not empty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80275" y="4061850"/>
            <a:ext cx="2081100" cy="24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Print STATUS_MESSAGE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5250625" y="4442850"/>
            <a:ext cx="2371200" cy="24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Input the choice from the user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70075" y="4819650"/>
            <a:ext cx="3420000" cy="24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Set updated_message = new_status_message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4201825" y="4900050"/>
            <a:ext cx="3420000" cy="24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Set updated_message = new_status_message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2806500" y="2677050"/>
            <a:ext cx="3531000" cy="24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Print “You do not have current_status_message”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" name="Shape 125"/>
          <p:cNvCxnSpPr>
            <a:endCxn id="110" idx="0"/>
          </p:cNvCxnSpPr>
          <p:nvPr/>
        </p:nvCxnSpPr>
        <p:spPr>
          <a:xfrm rot="10800000">
            <a:off x="2874950" y="553450"/>
            <a:ext cx="3540300" cy="260700"/>
          </a:xfrm>
          <a:prstGeom prst="bentConnector4">
            <a:avLst>
              <a:gd fmla="val 42200" name="adj1"/>
              <a:gd fmla="val 19134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Shape 126"/>
          <p:cNvCxnSpPr>
            <a:stCxn id="112" idx="1"/>
            <a:endCxn id="113" idx="0"/>
          </p:cNvCxnSpPr>
          <p:nvPr/>
        </p:nvCxnSpPr>
        <p:spPr>
          <a:xfrm>
            <a:off x="205850" y="1961850"/>
            <a:ext cx="1091100" cy="728400"/>
          </a:xfrm>
          <a:prstGeom prst="bentConnector4">
            <a:avLst>
              <a:gd fmla="val -10927" name="adj1"/>
              <a:gd fmla="val 7973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Shape 127"/>
          <p:cNvCxnSpPr>
            <a:stCxn id="112" idx="3"/>
            <a:endCxn id="124" idx="0"/>
          </p:cNvCxnSpPr>
          <p:nvPr/>
        </p:nvCxnSpPr>
        <p:spPr>
          <a:xfrm flipH="1">
            <a:off x="4572050" y="1961850"/>
            <a:ext cx="972000" cy="715200"/>
          </a:xfrm>
          <a:prstGeom prst="bentConnector4">
            <a:avLst>
              <a:gd fmla="val -24498" name="adj1"/>
              <a:gd fmla="val 8028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Shape 128"/>
          <p:cNvCxnSpPr>
            <a:stCxn id="113" idx="2"/>
            <a:endCxn id="114" idx="0"/>
          </p:cNvCxnSpPr>
          <p:nvPr/>
        </p:nvCxnSpPr>
        <p:spPr>
          <a:xfrm flipH="1" rot="-5400000">
            <a:off x="1887625" y="2346750"/>
            <a:ext cx="189000" cy="137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Shape 129"/>
          <p:cNvCxnSpPr>
            <a:stCxn id="124" idx="2"/>
            <a:endCxn id="114" idx="0"/>
          </p:cNvCxnSpPr>
          <p:nvPr/>
        </p:nvCxnSpPr>
        <p:spPr>
          <a:xfrm rot="5400000">
            <a:off x="3518550" y="2073000"/>
            <a:ext cx="202200" cy="190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Shape 130"/>
          <p:cNvSpPr txBox="1"/>
          <p:nvPr/>
        </p:nvSpPr>
        <p:spPr>
          <a:xfrm>
            <a:off x="847425" y="3589825"/>
            <a:ext cx="5178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5349250" y="1532425"/>
            <a:ext cx="5880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4578313" y="3587850"/>
            <a:ext cx="5880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cxnSp>
        <p:nvCxnSpPr>
          <p:cNvPr id="133" name="Shape 133"/>
          <p:cNvCxnSpPr>
            <a:stCxn id="114" idx="2"/>
            <a:endCxn id="118" idx="0"/>
          </p:cNvCxnSpPr>
          <p:nvPr/>
        </p:nvCxnSpPr>
        <p:spPr>
          <a:xfrm rot="5400000">
            <a:off x="1769425" y="3164100"/>
            <a:ext cx="239100" cy="1556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Shape 134"/>
          <p:cNvCxnSpPr>
            <a:stCxn id="114" idx="2"/>
            <a:endCxn id="120" idx="0"/>
          </p:cNvCxnSpPr>
          <p:nvPr/>
        </p:nvCxnSpPr>
        <p:spPr>
          <a:xfrm flipH="1" rot="-5400000">
            <a:off x="4474525" y="2015400"/>
            <a:ext cx="239100" cy="3853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73650" y="2065350"/>
            <a:ext cx="83967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Let’s start working on our next module: 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Add New Friends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new friends</a:t>
            </a:r>
            <a:endParaRPr/>
          </a:p>
        </p:txBody>
      </p:sp>
      <p:sp>
        <p:nvSpPr>
          <p:cNvPr id="145" name="Shape 145"/>
          <p:cNvSpPr txBox="1"/>
          <p:nvPr>
            <p:ph idx="4294967295" type="body"/>
          </p:nvPr>
        </p:nvSpPr>
        <p:spPr>
          <a:xfrm>
            <a:off x="151600" y="770100"/>
            <a:ext cx="87732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will start by creating different lists to hold friend names, friend ages and friend ratings.</a:t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151600" y="1428550"/>
            <a:ext cx="8773200" cy="9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friends_name = []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friends_age = []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friends_rating = []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friends_is_online = []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Shape 147"/>
          <p:cNvSpPr txBox="1"/>
          <p:nvPr>
            <p:ph idx="4294967295" type="body"/>
          </p:nvPr>
        </p:nvSpPr>
        <p:spPr>
          <a:xfrm>
            <a:off x="151600" y="2424850"/>
            <a:ext cx="87732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declaration of these lists, let's proceed to create a function add_friend(). The function add_friend will ask the user for the name, age and rating of their spy friend.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227800" y="3475925"/>
            <a:ext cx="8773200" cy="146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add_friend():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new_name = input("Please add your friend's name:")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new_salutation = input("Are they Mr. or Ms.?: 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new_name = new_name + " " + new_salutation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new_age = input("Age?")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new_rating = input("Spy rating?")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4294967295" type="body"/>
          </p:nvPr>
        </p:nvSpPr>
        <p:spPr>
          <a:xfrm>
            <a:off x="151600" y="770100"/>
            <a:ext cx="8773200" cy="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function checks that name is not empty, age is greater than 12 and rating of the friend spy is greater than or equal to the user spy rating.</a:t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151600" y="1524850"/>
            <a:ext cx="8773200" cy="369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add_friend():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new_name = input("Please add your friend's name:")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new_salutation = input("Are they Mr. or Ms.?: 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new_name = new_name + " " + new_salutation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new_age = input("Age?")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new_rating = input("Spy rating?")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#Validate Name and Age</a:t>
            </a:r>
            <a:endParaRPr b="1">
              <a:highlight>
                <a:srgbClr val="FFE59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if new_name.isalpha() == True and new_age &gt; 12 and new_rating &gt;= spy_rating:</a:t>
            </a:r>
            <a:endParaRPr b="1">
              <a:highlight>
                <a:srgbClr val="FFE59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b="1" lang="en">
                <a:highlight>
                  <a:srgbClr val="D5A6BD"/>
                </a:highlight>
                <a:latin typeface="Courier New"/>
                <a:ea typeface="Courier New"/>
                <a:cs typeface="Courier New"/>
                <a:sym typeface="Courier New"/>
              </a:rPr>
              <a:t>friends_name.append(new_name)</a:t>
            </a:r>
            <a:endParaRPr b="1">
              <a:highlight>
                <a:srgbClr val="D5A6B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	</a:t>
            </a:r>
            <a:r>
              <a:rPr b="1" lang="en">
                <a:highlight>
                  <a:srgbClr val="D5A6BD"/>
                </a:highlight>
                <a:latin typeface="Courier New"/>
                <a:ea typeface="Courier New"/>
                <a:cs typeface="Courier New"/>
                <a:sym typeface="Courier New"/>
              </a:rPr>
              <a:t>friends_age.append(new_age)</a:t>
            </a:r>
            <a:endParaRPr b="1">
              <a:highlight>
                <a:srgbClr val="D5A6B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	</a:t>
            </a:r>
            <a:r>
              <a:rPr b="1" lang="en">
                <a:highlight>
                  <a:srgbClr val="D5A6BD"/>
                </a:highlight>
                <a:latin typeface="Courier New"/>
                <a:ea typeface="Courier New"/>
                <a:cs typeface="Courier New"/>
                <a:sym typeface="Courier New"/>
              </a:rPr>
              <a:t>friends_rating.append(new_rating)</a:t>
            </a:r>
            <a:endParaRPr b="1">
              <a:highlight>
                <a:srgbClr val="D5A6B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	</a:t>
            </a:r>
            <a:r>
              <a:rPr b="1" lang="en">
                <a:highlight>
                  <a:srgbClr val="D5A6BD"/>
                </a:highlight>
                <a:latin typeface="Courier New"/>
                <a:ea typeface="Courier New"/>
                <a:cs typeface="Courier New"/>
                <a:sym typeface="Courier New"/>
              </a:rPr>
              <a:t>friends_is_online.append(True)</a:t>
            </a:r>
            <a:endParaRPr b="1">
              <a:highlight>
                <a:srgbClr val="D5A6B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	else: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		print("Sorry! Invalid entry.")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new friends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Refactoring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