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a:t>
            </a:r>
            <a:r>
              <a:rPr lang="en"/>
              <a:t>9</a:t>
            </a:r>
            <a:r>
              <a:rPr lang="en"/>
              <a:t>:</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nvSpPr>
        <p:spPr>
          <a:xfrm>
            <a:off x="443950" y="747150"/>
            <a:ext cx="8370300" cy="401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latin typeface="Roboto"/>
                <a:ea typeface="Roboto"/>
                <a:cs typeface="Roboto"/>
                <a:sym typeface="Roboto"/>
              </a:rPr>
              <a:t>What is Cryptography?</a:t>
            </a:r>
            <a:endParaRPr sz="1600">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solidFill>
                  <a:schemeClr val="lt2"/>
                </a:solidFill>
                <a:latin typeface="Roboto"/>
                <a:ea typeface="Roboto"/>
                <a:cs typeface="Roboto"/>
                <a:sym typeface="Roboto"/>
              </a:rPr>
              <a:t>Cryptography is a method of storing and transmitting data in a particular form so that only the intended recipients can read and process it. </a:t>
            </a:r>
            <a:br>
              <a:rPr lang="en" sz="1600">
                <a:solidFill>
                  <a:schemeClr val="lt2"/>
                </a:solidFill>
                <a:latin typeface="Roboto"/>
                <a:ea typeface="Roboto"/>
                <a:cs typeface="Roboto"/>
                <a:sym typeface="Roboto"/>
              </a:rPr>
            </a:br>
            <a:r>
              <a:rPr lang="en" sz="1600">
                <a:solidFill>
                  <a:schemeClr val="lt2"/>
                </a:solidFill>
                <a:latin typeface="Roboto"/>
                <a:ea typeface="Roboto"/>
                <a:cs typeface="Roboto"/>
                <a:sym typeface="Roboto"/>
              </a:rPr>
              <a:t>In cryptography, the message or communication is obscured so that it cannot be understood by another party. </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latin typeface="Roboto"/>
                <a:ea typeface="Roboto"/>
                <a:cs typeface="Roboto"/>
                <a:sym typeface="Roboto"/>
              </a:rPr>
              <a:t>What is Steganography?</a:t>
            </a:r>
            <a:endParaRPr sz="1600">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solidFill>
                  <a:schemeClr val="lt2"/>
                </a:solidFill>
                <a:latin typeface="Roboto"/>
                <a:ea typeface="Roboto"/>
                <a:cs typeface="Roboto"/>
                <a:sym typeface="Roboto"/>
              </a:rPr>
              <a:t>Steganography is a method of concealing messages or information within a non-secret document or another medium.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solidFill>
                  <a:schemeClr val="lt2"/>
                </a:solidFill>
                <a:latin typeface="Roboto"/>
                <a:ea typeface="Roboto"/>
                <a:cs typeface="Roboto"/>
                <a:sym typeface="Roboto"/>
              </a:rPr>
              <a:t>In Steganography, since the message is hidden inside another message or communication, there is no way of knowing that a secret communication is taking place. It is accurate to say that it is a method of sending a secret message in such a way that no one except the sender and the intended recipient knows that communication is taking place.</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p:txBody>
      </p:sp>
      <p:sp>
        <p:nvSpPr>
          <p:cNvPr id="118" name="Shape 118"/>
          <p:cNvSpPr txBox="1"/>
          <p:nvPr/>
        </p:nvSpPr>
        <p:spPr>
          <a:xfrm>
            <a:off x="443950" y="86625"/>
            <a:ext cx="62373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latin typeface="Roboto"/>
                <a:ea typeface="Roboto"/>
                <a:cs typeface="Roboto"/>
                <a:sym typeface="Roboto"/>
              </a:rPr>
              <a:t>Cryptography vs Steganography</a:t>
            </a:r>
            <a:endParaRPr sz="24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60950" y="1337400"/>
            <a:ext cx="8222100" cy="246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To send the hidden message </a:t>
            </a:r>
            <a:br>
              <a:rPr lang="en" sz="3000"/>
            </a:br>
            <a:r>
              <a:rPr lang="en" sz="3000"/>
              <a:t>we would be using an external python library.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So let's understand python libraries.</a:t>
            </a:r>
            <a:endParaRPr sz="3000"/>
          </a:p>
          <a:p>
            <a:pPr indent="0" lvl="0" marL="0" rtl="0" algn="ctr">
              <a:spcBef>
                <a:spcPts val="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60950" y="1843225"/>
            <a:ext cx="8222100" cy="2845500"/>
          </a:xfrm>
          <a:prstGeom prst="rect">
            <a:avLst/>
          </a:prstGeom>
        </p:spPr>
        <p:txBody>
          <a:bodyPr anchorCtr="0" anchor="b" bIns="91425" lIns="91425" spcFirstLastPara="1" rIns="91425" wrap="square" tIns="91425">
            <a:noAutofit/>
          </a:bodyPr>
          <a:lstStyle/>
          <a:p>
            <a:pPr indent="-342900" lvl="0" marL="457200" rtl="0">
              <a:spcBef>
                <a:spcPts val="0"/>
              </a:spcBef>
              <a:spcAft>
                <a:spcPts val="0"/>
              </a:spcAft>
              <a:buClr>
                <a:schemeClr val="lt2"/>
              </a:buClr>
              <a:buSzPts val="1800"/>
              <a:buAutoNum type="arabicPeriod"/>
            </a:pPr>
            <a:r>
              <a:rPr lang="en" sz="1800">
                <a:solidFill>
                  <a:schemeClr val="lt2"/>
                </a:solidFill>
              </a:rPr>
              <a:t>A library in Python is basically a collection of code made by others which can be re-used in our program.</a:t>
            </a:r>
            <a:endParaRPr sz="1800">
              <a:solidFill>
                <a:schemeClr val="lt2"/>
              </a:solidFill>
            </a:endParaRPr>
          </a:p>
          <a:p>
            <a:pPr indent="-342900" lvl="0" marL="457200" rtl="0">
              <a:spcBef>
                <a:spcPts val="0"/>
              </a:spcBef>
              <a:spcAft>
                <a:spcPts val="0"/>
              </a:spcAft>
              <a:buClr>
                <a:schemeClr val="lt2"/>
              </a:buClr>
              <a:buSzPts val="1800"/>
              <a:buAutoNum type="arabicPeriod"/>
            </a:pPr>
            <a:r>
              <a:rPr lang="en" sz="1800">
                <a:solidFill>
                  <a:schemeClr val="lt2"/>
                </a:solidFill>
              </a:rPr>
              <a:t>These libraries help us to implement specific functionalities in our application using very few lines of code.</a:t>
            </a:r>
            <a:endParaRPr sz="1800">
              <a:solidFill>
                <a:schemeClr val="lt2"/>
              </a:solidFill>
            </a:endParaRPr>
          </a:p>
          <a:p>
            <a:pPr indent="-342900" lvl="0" marL="457200" rtl="0">
              <a:spcBef>
                <a:spcPts val="0"/>
              </a:spcBef>
              <a:spcAft>
                <a:spcPts val="0"/>
              </a:spcAft>
              <a:buClr>
                <a:schemeClr val="lt2"/>
              </a:buClr>
              <a:buSzPts val="1800"/>
              <a:buAutoNum type="arabicPeriod"/>
            </a:pPr>
            <a:r>
              <a:rPr lang="en" sz="1800">
                <a:solidFill>
                  <a:schemeClr val="lt2"/>
                </a:solidFill>
              </a:rPr>
              <a:t>The Python libraries are written by none other than our fellow developers and coding professionals who have extensive knowledge of the language.</a:t>
            </a:r>
            <a:endParaRPr sz="1800">
              <a:solidFill>
                <a:schemeClr val="lt2"/>
              </a:solidFill>
            </a:endParaRPr>
          </a:p>
          <a:p>
            <a:pPr indent="-342900" lvl="0" marL="457200" rtl="0">
              <a:spcBef>
                <a:spcPts val="0"/>
              </a:spcBef>
              <a:spcAft>
                <a:spcPts val="0"/>
              </a:spcAft>
              <a:buClr>
                <a:schemeClr val="lt2"/>
              </a:buClr>
              <a:buSzPts val="1800"/>
              <a:buAutoNum type="arabicPeriod"/>
            </a:pPr>
            <a:r>
              <a:rPr lang="en" sz="1800">
                <a:solidFill>
                  <a:schemeClr val="lt2"/>
                </a:solidFill>
              </a:rPr>
              <a:t>There are many libraries available in Python. Chances are, that whatever you need to do, there is a python library helping with that.</a:t>
            </a:r>
            <a:endParaRPr sz="1800">
              <a:solidFill>
                <a:schemeClr val="lt2"/>
              </a:solidFill>
            </a:endParaRPr>
          </a:p>
          <a:p>
            <a:pPr indent="0" lvl="0" marL="0" rtl="0">
              <a:spcBef>
                <a:spcPts val="0"/>
              </a:spcBef>
              <a:spcAft>
                <a:spcPts val="0"/>
              </a:spcAft>
              <a:buNone/>
            </a:pPr>
            <a:r>
              <a:t/>
            </a:r>
            <a:endParaRPr sz="1800">
              <a:solidFill>
                <a:schemeClr val="lt2"/>
              </a:solidFill>
            </a:endParaRPr>
          </a:p>
        </p:txBody>
      </p:sp>
      <p:sp>
        <p:nvSpPr>
          <p:cNvPr id="129" name="Shape 129"/>
          <p:cNvSpPr txBox="1"/>
          <p:nvPr/>
        </p:nvSpPr>
        <p:spPr>
          <a:xfrm>
            <a:off x="1453350" y="617200"/>
            <a:ext cx="6237300" cy="7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Roboto"/>
                <a:ea typeface="Roboto"/>
                <a:cs typeface="Roboto"/>
                <a:sym typeface="Roboto"/>
              </a:rPr>
              <a:t>Introduction to </a:t>
            </a:r>
            <a:r>
              <a:rPr lang="en" sz="3200">
                <a:solidFill>
                  <a:srgbClr val="0000FF"/>
                </a:solidFill>
                <a:latin typeface="Roboto"/>
                <a:ea typeface="Roboto"/>
                <a:cs typeface="Roboto"/>
                <a:sym typeface="Roboto"/>
              </a:rPr>
              <a:t>Python Libraries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49150" y="1873325"/>
            <a:ext cx="8645700" cy="2068200"/>
          </a:xfrm>
          <a:prstGeom prst="rect">
            <a:avLst/>
          </a:prstGeom>
        </p:spPr>
        <p:txBody>
          <a:bodyPr anchorCtr="0" anchor="b" bIns="91425" lIns="91425" spcFirstLastPara="1" rIns="91425" wrap="square" tIns="91425">
            <a:noAutofit/>
          </a:bodyPr>
          <a:lstStyle/>
          <a:p>
            <a:pPr indent="-342900" lvl="0" marL="457200" rtl="0">
              <a:spcBef>
                <a:spcPts val="0"/>
              </a:spcBef>
              <a:spcAft>
                <a:spcPts val="0"/>
              </a:spcAft>
              <a:buClr>
                <a:schemeClr val="lt2"/>
              </a:buClr>
              <a:buSzPts val="1800"/>
              <a:buAutoNum type="arabicPeriod"/>
            </a:pPr>
            <a:r>
              <a:rPr lang="en" sz="1800">
                <a:solidFill>
                  <a:schemeClr val="lt2"/>
                </a:solidFill>
              </a:rPr>
              <a:t>To install python libraries open up anaconda command prompt and type-in </a:t>
            </a:r>
            <a:endParaRPr sz="1800">
              <a:solidFill>
                <a:schemeClr val="lt2"/>
              </a:solidFill>
            </a:endParaRPr>
          </a:p>
          <a:p>
            <a:pPr indent="0" lvl="0" marL="0" rtl="0">
              <a:spcBef>
                <a:spcPts val="0"/>
              </a:spcBef>
              <a:spcAft>
                <a:spcPts val="0"/>
              </a:spcAft>
              <a:buNone/>
            </a:pPr>
            <a:r>
              <a:rPr b="1" lang="en" sz="1800">
                <a:solidFill>
                  <a:srgbClr val="000000"/>
                </a:solidFill>
                <a:latin typeface="Courier New"/>
                <a:ea typeface="Courier New"/>
                <a:cs typeface="Courier New"/>
                <a:sym typeface="Courier New"/>
              </a:rPr>
              <a:t>pip install &lt;name_of_the_module&gt;</a:t>
            </a:r>
            <a:endParaRPr b="1" sz="1800">
              <a:solidFill>
                <a:srgbClr val="000000"/>
              </a:solidFill>
              <a:latin typeface="Courier New"/>
              <a:ea typeface="Courier New"/>
              <a:cs typeface="Courier New"/>
              <a:sym typeface="Courier New"/>
            </a:endParaRPr>
          </a:p>
          <a:p>
            <a:pPr indent="0" lvl="0" marL="0" rtl="0">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spcBef>
                <a:spcPts val="0"/>
              </a:spcBef>
              <a:spcAft>
                <a:spcPts val="0"/>
              </a:spcAft>
              <a:buNone/>
            </a:pPr>
            <a:r>
              <a:rPr lang="en" sz="1800">
                <a:solidFill>
                  <a:schemeClr val="lt2"/>
                </a:solidFill>
              </a:rPr>
              <a:t>2.	We will now add the following line to our spychat python file  </a:t>
            </a:r>
            <a:br>
              <a:rPr lang="en" sz="1800">
                <a:solidFill>
                  <a:schemeClr val="lt2"/>
                </a:solidFill>
              </a:rPr>
            </a:br>
            <a:r>
              <a:rPr b="1" lang="en" sz="1800">
                <a:solidFill>
                  <a:srgbClr val="000000"/>
                </a:solidFill>
                <a:latin typeface="Courier New"/>
                <a:ea typeface="Courier New"/>
                <a:cs typeface="Courier New"/>
                <a:sym typeface="Courier New"/>
              </a:rPr>
              <a:t>from steganography.steganography import Steganography</a:t>
            </a:r>
            <a:endParaRPr b="1" sz="1800">
              <a:solidFill>
                <a:srgbClr val="000000"/>
              </a:solidFill>
              <a:latin typeface="Courier New"/>
              <a:ea typeface="Courier New"/>
              <a:cs typeface="Courier New"/>
              <a:sym typeface="Courier New"/>
            </a:endParaRPr>
          </a:p>
          <a:p>
            <a:pPr indent="0" lvl="0" marL="0" rtl="0">
              <a:spcBef>
                <a:spcPts val="0"/>
              </a:spcBef>
              <a:spcAft>
                <a:spcPts val="0"/>
              </a:spcAft>
              <a:buNone/>
            </a:pPr>
            <a:r>
              <a:t/>
            </a:r>
            <a:endParaRPr sz="1800">
              <a:solidFill>
                <a:schemeClr val="lt2"/>
              </a:solidFill>
            </a:endParaRPr>
          </a:p>
        </p:txBody>
      </p:sp>
      <p:sp>
        <p:nvSpPr>
          <p:cNvPr id="135" name="Shape 135"/>
          <p:cNvSpPr txBox="1"/>
          <p:nvPr/>
        </p:nvSpPr>
        <p:spPr>
          <a:xfrm>
            <a:off x="1453350" y="617200"/>
            <a:ext cx="6237300" cy="7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Roboto"/>
                <a:ea typeface="Roboto"/>
                <a:cs typeface="Roboto"/>
                <a:sym typeface="Roboto"/>
              </a:rPr>
              <a:t>Installing </a:t>
            </a:r>
            <a:r>
              <a:rPr lang="en" sz="3200">
                <a:solidFill>
                  <a:srgbClr val="0000FF"/>
                </a:solidFill>
                <a:latin typeface="Roboto"/>
                <a:ea typeface="Roboto"/>
                <a:cs typeface="Roboto"/>
                <a:sym typeface="Roboto"/>
              </a:rPr>
              <a:t>Python Libraries</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249150" y="1808350"/>
            <a:ext cx="8749200" cy="3205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sz="1800">
              <a:solidFill>
                <a:schemeClr val="lt2"/>
              </a:solidFill>
            </a:endParaRPr>
          </a:p>
          <a:p>
            <a:pPr indent="-342900" lvl="0" marL="457200">
              <a:spcBef>
                <a:spcPts val="0"/>
              </a:spcBef>
              <a:spcAft>
                <a:spcPts val="0"/>
              </a:spcAft>
              <a:buClr>
                <a:schemeClr val="lt2"/>
              </a:buClr>
              <a:buSzPts val="1800"/>
              <a:buAutoNum type="arabicPeriod"/>
            </a:pPr>
            <a:r>
              <a:rPr b="1" lang="en" sz="1800">
                <a:solidFill>
                  <a:schemeClr val="lt2"/>
                </a:solidFill>
              </a:rPr>
              <a:t>encode()</a:t>
            </a:r>
            <a:r>
              <a:rPr lang="en" sz="1800">
                <a:solidFill>
                  <a:schemeClr val="lt2"/>
                </a:solidFill>
              </a:rPr>
              <a:t> : The encode function takes the secret message, the image, and the output path as input and creates the image with the hidden secret message at the output path.</a:t>
            </a:r>
            <a:endParaRPr sz="1800">
              <a:solidFill>
                <a:schemeClr val="lt2"/>
              </a:solidFill>
            </a:endParaRPr>
          </a:p>
          <a:p>
            <a:pPr indent="0" lvl="0" marL="0">
              <a:spcBef>
                <a:spcPts val="0"/>
              </a:spcBef>
              <a:spcAft>
                <a:spcPts val="0"/>
              </a:spcAft>
              <a:buNone/>
            </a:pPr>
            <a:br>
              <a:rPr b="1" lang="en" sz="1800">
                <a:solidFill>
                  <a:srgbClr val="000000"/>
                </a:solidFill>
                <a:latin typeface="Courier New"/>
                <a:ea typeface="Courier New"/>
                <a:cs typeface="Courier New"/>
                <a:sym typeface="Courier New"/>
              </a:rPr>
            </a:br>
            <a:endParaRPr b="1" sz="1800">
              <a:solidFill>
                <a:srgbClr val="000000"/>
              </a:solidFill>
              <a:latin typeface="Courier New"/>
              <a:ea typeface="Courier New"/>
              <a:cs typeface="Courier New"/>
              <a:sym typeface="Courier New"/>
            </a:endParaRPr>
          </a:p>
          <a:p>
            <a:pPr indent="0" lvl="0" marL="0">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a:spcBef>
                <a:spcPts val="0"/>
              </a:spcBef>
              <a:spcAft>
                <a:spcPts val="0"/>
              </a:spcAft>
              <a:buNone/>
            </a:pPr>
            <a:r>
              <a:rPr lang="en" sz="1800">
                <a:solidFill>
                  <a:schemeClr val="lt2"/>
                </a:solidFill>
              </a:rPr>
              <a:t>2.	</a:t>
            </a:r>
            <a:r>
              <a:rPr b="1" lang="en" sz="1800">
                <a:solidFill>
                  <a:schemeClr val="lt2"/>
                </a:solidFill>
              </a:rPr>
              <a:t>decode():</a:t>
            </a:r>
            <a:r>
              <a:rPr lang="en" sz="1800">
                <a:solidFill>
                  <a:schemeClr val="lt2"/>
                </a:solidFill>
              </a:rPr>
              <a:t> The decode function takes the image with the hidden secret message as input and returns the secret text.</a:t>
            </a:r>
            <a:endParaRPr sz="1800">
              <a:solidFill>
                <a:schemeClr val="lt2"/>
              </a:solidFill>
            </a:endParaRPr>
          </a:p>
          <a:p>
            <a:pPr indent="0" lvl="0" marL="0">
              <a:spcBef>
                <a:spcPts val="0"/>
              </a:spcBef>
              <a:spcAft>
                <a:spcPts val="0"/>
              </a:spcAft>
              <a:buNone/>
            </a:pPr>
            <a:r>
              <a:t/>
            </a:r>
            <a:endParaRPr sz="1800">
              <a:solidFill>
                <a:schemeClr val="lt2"/>
              </a:solidFill>
            </a:endParaRPr>
          </a:p>
          <a:p>
            <a:pPr indent="0" lvl="0" marL="0">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spcBef>
                <a:spcPts val="0"/>
              </a:spcBef>
              <a:spcAft>
                <a:spcPts val="0"/>
              </a:spcAft>
              <a:buNone/>
            </a:pPr>
            <a:r>
              <a:t/>
            </a:r>
            <a:endParaRPr sz="1800">
              <a:solidFill>
                <a:schemeClr val="lt2"/>
              </a:solidFill>
            </a:endParaRPr>
          </a:p>
        </p:txBody>
      </p:sp>
      <p:sp>
        <p:nvSpPr>
          <p:cNvPr id="141" name="Shape 141"/>
          <p:cNvSpPr txBox="1"/>
          <p:nvPr/>
        </p:nvSpPr>
        <p:spPr>
          <a:xfrm>
            <a:off x="303175" y="617200"/>
            <a:ext cx="8392200" cy="7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Roboto"/>
                <a:ea typeface="Roboto"/>
                <a:cs typeface="Roboto"/>
                <a:sym typeface="Roboto"/>
              </a:rPr>
              <a:t>Functions in steganography module</a:t>
            </a:r>
            <a:endParaRPr sz="3200"/>
          </a:p>
        </p:txBody>
      </p:sp>
      <p:sp>
        <p:nvSpPr>
          <p:cNvPr id="142" name="Shape 142"/>
          <p:cNvSpPr/>
          <p:nvPr/>
        </p:nvSpPr>
        <p:spPr>
          <a:xfrm>
            <a:off x="519775" y="2869525"/>
            <a:ext cx="7959000" cy="33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latin typeface="Courier New"/>
                <a:ea typeface="Courier New"/>
                <a:cs typeface="Courier New"/>
                <a:sym typeface="Courier New"/>
              </a:rPr>
              <a:t>Steganography.encode(original_image, output_path, text)</a:t>
            </a:r>
            <a:endParaRPr/>
          </a:p>
        </p:txBody>
      </p:sp>
      <p:sp>
        <p:nvSpPr>
          <p:cNvPr id="143" name="Shape 143"/>
          <p:cNvSpPr/>
          <p:nvPr/>
        </p:nvSpPr>
        <p:spPr>
          <a:xfrm>
            <a:off x="519775" y="4477350"/>
            <a:ext cx="7959000" cy="33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latin typeface="Courier New"/>
                <a:ea typeface="Courier New"/>
                <a:cs typeface="Courier New"/>
                <a:sym typeface="Courier New"/>
              </a:rPr>
              <a:t>secret_text = Steganography.decode(output_path)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Sending a secret message.</a:t>
            </a:r>
            <a:endParaRPr sz="2400"/>
          </a:p>
        </p:txBody>
      </p:sp>
      <p:sp>
        <p:nvSpPr>
          <p:cNvPr id="149" name="Shape 149"/>
          <p:cNvSpPr txBox="1"/>
          <p:nvPr/>
        </p:nvSpPr>
        <p:spPr>
          <a:xfrm>
            <a:off x="216575" y="1017875"/>
            <a:ext cx="8576100" cy="3735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Let us create a function </a:t>
            </a:r>
            <a:r>
              <a:rPr b="1" lang="en" sz="1800">
                <a:solidFill>
                  <a:schemeClr val="lt2"/>
                </a:solidFill>
                <a:latin typeface="Roboto"/>
                <a:ea typeface="Roboto"/>
                <a:cs typeface="Roboto"/>
                <a:sym typeface="Roboto"/>
              </a:rPr>
              <a:t>send_message()</a:t>
            </a:r>
            <a:r>
              <a:rPr lang="en" sz="1800">
                <a:solidFill>
                  <a:schemeClr val="lt2"/>
                </a:solidFill>
                <a:latin typeface="Roboto"/>
                <a:ea typeface="Roboto"/>
                <a:cs typeface="Roboto"/>
                <a:sym typeface="Roboto"/>
              </a:rPr>
              <a:t> to send message.</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We call the function </a:t>
            </a:r>
            <a:r>
              <a:rPr b="1" lang="en" sz="1800">
                <a:solidFill>
                  <a:schemeClr val="lt2"/>
                </a:solidFill>
                <a:latin typeface="Roboto"/>
                <a:ea typeface="Roboto"/>
                <a:cs typeface="Roboto"/>
                <a:sym typeface="Roboto"/>
              </a:rPr>
              <a:t>select_a_friend()</a:t>
            </a:r>
            <a:r>
              <a:rPr lang="en" sz="1800">
                <a:solidFill>
                  <a:schemeClr val="lt2"/>
                </a:solidFill>
                <a:latin typeface="Roboto"/>
                <a:ea typeface="Roboto"/>
                <a:cs typeface="Roboto"/>
                <a:sym typeface="Roboto"/>
              </a:rPr>
              <a:t> which returns the position of the friend to whom we need to send the message and store it in a variable select_friend.</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we proceed to create the secret message that we need to send. The steps to be followed are:</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Input and store the original image upon which the message will be encoded in a variable original_image.</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Store the path of the output image which will carry our secret message in a variable output_path.</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Input and store the secret message in a variable text.</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Encode the secret message using the encode() function from Steganography module.</a:t>
            </a:r>
            <a:endParaRPr sz="18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Sending a secret message.</a:t>
            </a:r>
            <a:endParaRPr sz="2400"/>
          </a:p>
        </p:txBody>
      </p:sp>
      <p:sp>
        <p:nvSpPr>
          <p:cNvPr id="155" name="Shape 155"/>
          <p:cNvSpPr txBox="1"/>
          <p:nvPr/>
        </p:nvSpPr>
        <p:spPr>
          <a:xfrm>
            <a:off x="216575" y="1017875"/>
            <a:ext cx="8576100" cy="2274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def send_message():</a:t>
            </a:r>
            <a:endParaRPr b="1" sz="1800">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 sz="1800">
                <a:latin typeface="Courier New"/>
                <a:ea typeface="Courier New"/>
                <a:cs typeface="Courier New"/>
                <a:sym typeface="Courier New"/>
              </a:rPr>
              <a:t>friend_choice = select_a_friend()</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original_image = input("What is the name of the image?")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output_path = 'output.jpg'</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text = input("What do you want to say?")</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Steganography.encode(original_image, output_path, text)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Rea</a:t>
            </a:r>
            <a:r>
              <a:rPr lang="en" sz="2400"/>
              <a:t>ding a secret message.</a:t>
            </a:r>
            <a:endParaRPr sz="2400"/>
          </a:p>
        </p:txBody>
      </p:sp>
      <p:sp>
        <p:nvSpPr>
          <p:cNvPr id="161" name="Shape 161"/>
          <p:cNvSpPr txBox="1"/>
          <p:nvPr/>
        </p:nvSpPr>
        <p:spPr>
          <a:xfrm>
            <a:off x="216575" y="1017875"/>
            <a:ext cx="8576100" cy="2891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Let us create a function </a:t>
            </a:r>
            <a:r>
              <a:rPr b="1" lang="en" sz="1800">
                <a:solidFill>
                  <a:schemeClr val="lt2"/>
                </a:solidFill>
                <a:latin typeface="Roboto"/>
                <a:ea typeface="Roboto"/>
                <a:cs typeface="Roboto"/>
                <a:sym typeface="Roboto"/>
              </a:rPr>
              <a:t>read_message()</a:t>
            </a:r>
            <a:r>
              <a:rPr lang="en" sz="1800">
                <a:solidFill>
                  <a:schemeClr val="lt2"/>
                </a:solidFill>
                <a:latin typeface="Roboto"/>
                <a:ea typeface="Roboto"/>
                <a:cs typeface="Roboto"/>
                <a:sym typeface="Roboto"/>
              </a:rPr>
              <a:t> to send message.</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Again, we call the function </a:t>
            </a:r>
            <a:r>
              <a:rPr b="1" lang="en" sz="1800">
                <a:solidFill>
                  <a:schemeClr val="lt2"/>
                </a:solidFill>
                <a:latin typeface="Roboto"/>
                <a:ea typeface="Roboto"/>
                <a:cs typeface="Roboto"/>
                <a:sym typeface="Roboto"/>
              </a:rPr>
              <a:t>select_a_friend()</a:t>
            </a:r>
            <a:r>
              <a:rPr lang="en" sz="1800">
                <a:solidFill>
                  <a:schemeClr val="lt2"/>
                </a:solidFill>
                <a:latin typeface="Roboto"/>
                <a:ea typeface="Roboto"/>
                <a:cs typeface="Roboto"/>
                <a:sym typeface="Roboto"/>
              </a:rPr>
              <a:t> to gain the index of the friend whose message is to be read.</a:t>
            </a:r>
            <a:endParaRPr sz="1800">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a:t>
            </a:r>
            <a:r>
              <a:rPr lang="en" sz="1800">
                <a:solidFill>
                  <a:schemeClr val="lt2"/>
                </a:solidFill>
                <a:latin typeface="Roboto"/>
                <a:ea typeface="Roboto"/>
                <a:cs typeface="Roboto"/>
                <a:sym typeface="Roboto"/>
              </a:rPr>
              <a:t>ow, we proceed to decode the secret message that we need to read. The steps to be followed are:</a:t>
            </a:r>
            <a:endParaRPr sz="1800">
              <a:solidFill>
                <a:schemeClr val="lt2"/>
              </a:solidFill>
              <a:latin typeface="Roboto"/>
              <a:ea typeface="Roboto"/>
              <a:cs typeface="Roboto"/>
              <a:sym typeface="Roboto"/>
            </a:endParaRPr>
          </a:p>
          <a:p>
            <a:pPr indent="-342900" lvl="1" marL="914400" marR="0" rtl="0" algn="l">
              <a:lnSpc>
                <a:spcPct val="100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Input and store the image that needs to be decoded in a variable output_path.</a:t>
            </a:r>
            <a:endParaRPr sz="1800">
              <a:solidFill>
                <a:schemeClr val="lt2"/>
              </a:solidFill>
              <a:latin typeface="Roboto"/>
              <a:ea typeface="Roboto"/>
              <a:cs typeface="Roboto"/>
              <a:sym typeface="Roboto"/>
            </a:endParaRPr>
          </a:p>
          <a:p>
            <a:pPr indent="-342900" lvl="1" marL="914400" marR="0" rtl="0" algn="l">
              <a:lnSpc>
                <a:spcPct val="100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Decode and save the secret message in a variable secret_text using the decode() function from Steganography module.</a:t>
            </a:r>
            <a:endParaRPr sz="18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Reading </a:t>
            </a:r>
            <a:r>
              <a:rPr lang="en" sz="2400"/>
              <a:t>a secret message.</a:t>
            </a:r>
            <a:endParaRPr sz="2400"/>
          </a:p>
        </p:txBody>
      </p:sp>
      <p:sp>
        <p:nvSpPr>
          <p:cNvPr id="167" name="Shape 167"/>
          <p:cNvSpPr txBox="1"/>
          <p:nvPr/>
        </p:nvSpPr>
        <p:spPr>
          <a:xfrm>
            <a:off x="216575" y="1017875"/>
            <a:ext cx="8576100" cy="2274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def read_message():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sender = select_a_friend()</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output_path = input("What is the name of the file?")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secret_text = Steganography.decode(output_path)</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ctrTitle"/>
          </p:nvPr>
        </p:nvSpPr>
        <p:spPr>
          <a:xfrm>
            <a:off x="390525" y="942075"/>
            <a:ext cx="8222100" cy="2923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3200"/>
          </a:p>
          <a:p>
            <a:pPr indent="0" lvl="0" marL="0">
              <a:spcBef>
                <a:spcPts val="0"/>
              </a:spcBef>
              <a:spcAft>
                <a:spcPts val="0"/>
              </a:spcAft>
              <a:buNone/>
            </a:pPr>
            <a:r>
              <a:t/>
            </a:r>
            <a:endParaRPr sz="3200"/>
          </a:p>
          <a:p>
            <a:pPr indent="0" lvl="0" marL="0">
              <a:spcBef>
                <a:spcPts val="0"/>
              </a:spcBef>
              <a:spcAft>
                <a:spcPts val="0"/>
              </a:spcAft>
              <a:buNone/>
            </a:pPr>
            <a:r>
              <a:rPr lang="en" sz="3200"/>
              <a:t>Now there is always a date and time related to each and every message/email that you send or receive on the internet.</a:t>
            </a:r>
            <a:endParaRPr sz="3200"/>
          </a:p>
          <a:p>
            <a:pPr indent="0" lvl="0" marL="0" rtl="0">
              <a:spcBef>
                <a:spcPts val="0"/>
              </a:spcBef>
              <a:spcAft>
                <a:spcPts val="0"/>
              </a:spcAft>
              <a:buNone/>
            </a:pPr>
            <a:r>
              <a:rPr lang="en" sz="3200"/>
              <a:t>This is called a </a:t>
            </a:r>
            <a:r>
              <a:rPr lang="en" sz="3200">
                <a:solidFill>
                  <a:srgbClr val="0000FF"/>
                </a:solidFill>
              </a:rPr>
              <a:t>Time</a:t>
            </a:r>
            <a:r>
              <a:rPr lang="en" sz="3200">
                <a:solidFill>
                  <a:srgbClr val="0000FF"/>
                </a:solidFill>
              </a:rPr>
              <a:t>s</a:t>
            </a:r>
            <a:r>
              <a:rPr lang="en" sz="3200">
                <a:solidFill>
                  <a:srgbClr val="0000FF"/>
                </a:solidFill>
              </a:rPr>
              <a:t>tamp</a:t>
            </a:r>
            <a:endParaRPr sz="3200">
              <a:solidFill>
                <a:srgbClr val="0000FF"/>
              </a:solidFill>
            </a:endParaRPr>
          </a:p>
          <a:p>
            <a:pPr indent="0" lvl="0" marL="0">
              <a:spcBef>
                <a:spcPts val="0"/>
              </a:spcBef>
              <a:spcAft>
                <a:spcPts val="0"/>
              </a:spcAft>
              <a:buNone/>
            </a:pPr>
            <a:r>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224400" y="2012700"/>
            <a:ext cx="8586900" cy="11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get back to our 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443950" y="1890150"/>
            <a:ext cx="8370300" cy="309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lt2"/>
                </a:solidFill>
                <a:latin typeface="Roboto"/>
                <a:ea typeface="Roboto"/>
                <a:cs typeface="Roboto"/>
                <a:sym typeface="Roboto"/>
              </a:rPr>
              <a:t>We introduce another module to handle date and time related operations called </a:t>
            </a:r>
            <a:r>
              <a:rPr b="1" lang="en" sz="1600">
                <a:solidFill>
                  <a:schemeClr val="lt2"/>
                </a:solidFill>
                <a:latin typeface="Roboto"/>
                <a:ea typeface="Roboto"/>
                <a:cs typeface="Roboto"/>
                <a:sym typeface="Roboto"/>
              </a:rPr>
              <a:t>datetime</a:t>
            </a:r>
            <a:r>
              <a:rPr lang="en" sz="1600">
                <a:solidFill>
                  <a:schemeClr val="lt2"/>
                </a:solidFill>
                <a:latin typeface="Roboto"/>
                <a:ea typeface="Roboto"/>
                <a:cs typeface="Roboto"/>
                <a:sym typeface="Roboto"/>
              </a:rPr>
              <a:t> module available in Python. The datetime module provides classes for manipulating dates and times. </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solidFill>
                  <a:schemeClr val="lt2"/>
                </a:solidFill>
                <a:latin typeface="Roboto"/>
                <a:ea typeface="Roboto"/>
                <a:cs typeface="Roboto"/>
                <a:sym typeface="Roboto"/>
              </a:rPr>
              <a:t>Let's start by importing the module.</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a:spcBef>
                <a:spcPts val="0"/>
              </a:spcBef>
              <a:spcAft>
                <a:spcPts val="0"/>
              </a:spcAft>
              <a:buNone/>
            </a:pPr>
            <a:r>
              <a:rPr lang="en" sz="1600">
                <a:solidFill>
                  <a:schemeClr val="lt2"/>
                </a:solidFill>
                <a:latin typeface="Roboto"/>
                <a:ea typeface="Roboto"/>
                <a:cs typeface="Roboto"/>
                <a:sym typeface="Roboto"/>
              </a:rPr>
              <a:t>The most important functions included in datetime module is </a:t>
            </a:r>
            <a:r>
              <a:rPr b="1" lang="en" sz="1600">
                <a:solidFill>
                  <a:schemeClr val="lt2"/>
                </a:solidFill>
                <a:latin typeface="Roboto"/>
                <a:ea typeface="Roboto"/>
                <a:cs typeface="Roboto"/>
                <a:sym typeface="Roboto"/>
              </a:rPr>
              <a:t>now()</a:t>
            </a:r>
            <a:r>
              <a:rPr lang="en" sz="1600">
                <a:solidFill>
                  <a:schemeClr val="lt2"/>
                </a:solidFill>
                <a:latin typeface="Roboto"/>
                <a:ea typeface="Roboto"/>
                <a:cs typeface="Roboto"/>
                <a:sym typeface="Roboto"/>
              </a:rPr>
              <a:t>. This function returns the current local date and time.</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a:p>
            <a:pPr indent="0" lvl="0" marL="0" rtl="0">
              <a:spcBef>
                <a:spcPts val="0"/>
              </a:spcBef>
              <a:spcAft>
                <a:spcPts val="0"/>
              </a:spcAft>
              <a:buNone/>
            </a:pPr>
            <a:r>
              <a:rPr lang="en" sz="1600">
                <a:solidFill>
                  <a:schemeClr val="lt2"/>
                </a:solidFill>
                <a:latin typeface="Roboto"/>
                <a:ea typeface="Roboto"/>
                <a:cs typeface="Roboto"/>
                <a:sym typeface="Roboto"/>
              </a:rPr>
              <a:t> </a:t>
            </a:r>
            <a:endParaRPr sz="1600">
              <a:solidFill>
                <a:schemeClr val="lt2"/>
              </a:solidFill>
              <a:latin typeface="Roboto"/>
              <a:ea typeface="Roboto"/>
              <a:cs typeface="Roboto"/>
              <a:sym typeface="Roboto"/>
            </a:endParaRPr>
          </a:p>
        </p:txBody>
      </p:sp>
      <p:sp>
        <p:nvSpPr>
          <p:cNvPr id="178" name="Shape 178"/>
          <p:cNvSpPr txBox="1"/>
          <p:nvPr/>
        </p:nvSpPr>
        <p:spPr>
          <a:xfrm>
            <a:off x="443950" y="1001025"/>
            <a:ext cx="6237300" cy="49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Roboto"/>
                <a:ea typeface="Roboto"/>
                <a:cs typeface="Roboto"/>
                <a:sym typeface="Roboto"/>
              </a:rPr>
              <a:t>Time Stamp</a:t>
            </a:r>
            <a:endParaRPr sz="2400">
              <a:solidFill>
                <a:srgbClr val="FFFFFF"/>
              </a:solidFill>
              <a:latin typeface="Roboto"/>
              <a:ea typeface="Roboto"/>
              <a:cs typeface="Roboto"/>
              <a:sym typeface="Roboto"/>
            </a:endParaRPr>
          </a:p>
        </p:txBody>
      </p:sp>
      <p:sp>
        <p:nvSpPr>
          <p:cNvPr id="179" name="Shape 179"/>
          <p:cNvSpPr/>
          <p:nvPr/>
        </p:nvSpPr>
        <p:spPr>
          <a:xfrm>
            <a:off x="532950" y="3276200"/>
            <a:ext cx="8078100" cy="34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from datetime import datetime</a:t>
            </a:r>
            <a:endParaRPr b="1">
              <a:latin typeface="Courier New"/>
              <a:ea typeface="Courier New"/>
              <a:cs typeface="Courier New"/>
              <a:sym typeface="Courier New"/>
            </a:endParaRPr>
          </a:p>
        </p:txBody>
      </p:sp>
      <p:sp>
        <p:nvSpPr>
          <p:cNvPr id="180" name="Shape 180"/>
          <p:cNvSpPr/>
          <p:nvPr/>
        </p:nvSpPr>
        <p:spPr>
          <a:xfrm>
            <a:off x="532950" y="4343000"/>
            <a:ext cx="8078100" cy="34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current_time = datetime.now()</a:t>
            </a:r>
            <a:endParaRPr b="1">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Encoding </a:t>
            </a:r>
            <a:r>
              <a:rPr lang="en" sz="2400"/>
              <a:t>a secret message with timestamp</a:t>
            </a:r>
            <a:endParaRPr sz="2400"/>
          </a:p>
        </p:txBody>
      </p:sp>
      <p:sp>
        <p:nvSpPr>
          <p:cNvPr id="186" name="Shape 186"/>
          <p:cNvSpPr txBox="1"/>
          <p:nvPr/>
        </p:nvSpPr>
        <p:spPr>
          <a:xfrm>
            <a:off x="216575" y="1856075"/>
            <a:ext cx="8576100" cy="3042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def send_message()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new_chat =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"message": text,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"time": datetime.now(),</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"sent_by_me": True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friend[friend_choice]['chats'].append(new_chat)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print("Your secret message is ready!")</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p:txBody>
      </p:sp>
      <p:sp>
        <p:nvSpPr>
          <p:cNvPr id="187" name="Shape 187"/>
          <p:cNvSpPr txBox="1"/>
          <p:nvPr/>
        </p:nvSpPr>
        <p:spPr>
          <a:xfrm>
            <a:off x="99600" y="907375"/>
            <a:ext cx="8944800" cy="79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Now we proceed to save the secret message that we created in the send_message() function along with the current timestamp.</a:t>
            </a:r>
            <a:endParaRPr sz="18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De</a:t>
            </a:r>
            <a:r>
              <a:rPr lang="en" sz="2400"/>
              <a:t>coding a secret message with timestamp</a:t>
            </a:r>
            <a:endParaRPr sz="2400"/>
          </a:p>
        </p:txBody>
      </p:sp>
      <p:sp>
        <p:nvSpPr>
          <p:cNvPr id="193" name="Shape 193"/>
          <p:cNvSpPr txBox="1"/>
          <p:nvPr/>
        </p:nvSpPr>
        <p:spPr>
          <a:xfrm>
            <a:off x="216575" y="1703675"/>
            <a:ext cx="8576100" cy="3222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def read_message()</a:t>
            </a:r>
            <a:endParaRPr b="1" sz="1800">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new_chat =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"message": secret_text,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"time": datetime.now(),</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"sent_by_me": False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friend[sender]['chats'].append(new_chat)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print("Your secret message has been saved!</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p:txBody>
      </p:sp>
      <p:sp>
        <p:nvSpPr>
          <p:cNvPr id="194" name="Shape 194"/>
          <p:cNvSpPr txBox="1"/>
          <p:nvPr/>
        </p:nvSpPr>
        <p:spPr>
          <a:xfrm>
            <a:off x="99600" y="907375"/>
            <a:ext cx="8944800" cy="79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To save the secret message that we decoded in the read_message() function along with the current timestamp.</a:t>
            </a:r>
            <a:endParaRPr sz="1800">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81550" y="2065350"/>
            <a:ext cx="8586900" cy="11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project is nearly done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Well, what modules have we built in our spychat project</a:t>
            </a:r>
            <a:endParaRPr/>
          </a:p>
        </p:txBody>
      </p:sp>
      <p:sp>
        <p:nvSpPr>
          <p:cNvPr id="205" name="Shape 205"/>
          <p:cNvSpPr txBox="1"/>
          <p:nvPr/>
        </p:nvSpPr>
        <p:spPr>
          <a:xfrm>
            <a:off x="1729750" y="812125"/>
            <a:ext cx="6367200" cy="37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Profile of a spy</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A menu of choices</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Status message for a spy </a:t>
            </a:r>
            <a:endParaRPr b="1" sz="2400">
              <a:latin typeface="Roboto"/>
              <a:ea typeface="Roboto"/>
              <a:cs typeface="Roboto"/>
              <a:sym typeface="Roboto"/>
            </a:endParaRPr>
          </a:p>
          <a:p>
            <a:pPr indent="-381000" lvl="0" marL="457200" rtl="0">
              <a:spcBef>
                <a:spcPts val="0"/>
              </a:spcBef>
              <a:spcAft>
                <a:spcPts val="0"/>
              </a:spcAft>
              <a:buClr>
                <a:srgbClr val="000000"/>
              </a:buClr>
              <a:buSzPts val="2400"/>
              <a:buFont typeface="Roboto"/>
              <a:buAutoNum type="arabicPeriod"/>
            </a:pPr>
            <a:r>
              <a:rPr b="1" lang="en" sz="2400">
                <a:latin typeface="Roboto"/>
                <a:ea typeface="Roboto"/>
                <a:cs typeface="Roboto"/>
                <a:sym typeface="Roboto"/>
              </a:rPr>
              <a:t>Add a spy friend</a:t>
            </a:r>
            <a:endParaRPr b="1" sz="2400">
              <a:latin typeface="Roboto"/>
              <a:ea typeface="Roboto"/>
              <a:cs typeface="Roboto"/>
              <a:sym typeface="Roboto"/>
            </a:endParaRPr>
          </a:p>
          <a:p>
            <a:pPr indent="-381000" lvl="0" marL="457200" rtl="0">
              <a:spcBef>
                <a:spcPts val="0"/>
              </a:spcBef>
              <a:spcAft>
                <a:spcPts val="0"/>
              </a:spcAft>
              <a:buClr>
                <a:srgbClr val="000000"/>
              </a:buClr>
              <a:buSzPts val="2400"/>
              <a:buFont typeface="Roboto"/>
              <a:buAutoNum type="arabicPeriod"/>
            </a:pPr>
            <a:r>
              <a:rPr b="1" lang="en" sz="2400">
                <a:latin typeface="Roboto"/>
                <a:ea typeface="Roboto"/>
                <a:cs typeface="Roboto"/>
                <a:sym typeface="Roboto"/>
              </a:rPr>
              <a:t>Send and read a secret message</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lang="en" sz="2400">
                <a:solidFill>
                  <a:schemeClr val="lt2"/>
                </a:solidFill>
                <a:latin typeface="Roboto"/>
                <a:ea typeface="Roboto"/>
                <a:cs typeface="Roboto"/>
                <a:sym typeface="Roboto"/>
              </a:rPr>
              <a:t>Save chats</a:t>
            </a:r>
            <a:endParaRPr sz="2400">
              <a:solidFill>
                <a:schemeClr val="lt2"/>
              </a:solidFill>
              <a:latin typeface="Roboto"/>
              <a:ea typeface="Roboto"/>
              <a:cs typeface="Roboto"/>
              <a:sym typeface="Roboto"/>
            </a:endParaRPr>
          </a:p>
          <a:p>
            <a:pPr indent="0" lvl="0" marL="0" rtl="0">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287100" y="292375"/>
            <a:ext cx="8569800" cy="122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 us briefly discuss some new ideas that you can implement in your project by yourself</a:t>
            </a:r>
            <a:endParaRPr sz="3200"/>
          </a:p>
        </p:txBody>
      </p:sp>
      <p:sp>
        <p:nvSpPr>
          <p:cNvPr id="211" name="Shape 211"/>
          <p:cNvSpPr txBox="1"/>
          <p:nvPr/>
        </p:nvSpPr>
        <p:spPr>
          <a:xfrm>
            <a:off x="511500" y="1927475"/>
            <a:ext cx="8142900" cy="3010200"/>
          </a:xfrm>
          <a:prstGeom prst="rect">
            <a:avLst/>
          </a:prstGeom>
          <a:noFill/>
          <a:ln>
            <a:noFill/>
          </a:ln>
        </p:spPr>
        <p:txBody>
          <a:bodyPr anchorCtr="0" anchor="t" bIns="91425" lIns="91425" spcFirstLastPara="1" rIns="91425" wrap="square" tIns="91425">
            <a:noAutofit/>
          </a:bodyPr>
          <a:lstStyle/>
          <a:p>
            <a:pPr indent="-342900" lvl="0" marL="9144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Implement a login system</a:t>
            </a:r>
            <a:endParaRPr sz="1800">
              <a:solidFill>
                <a:schemeClr val="lt2"/>
              </a:solidFill>
              <a:latin typeface="Roboto"/>
              <a:ea typeface="Roboto"/>
              <a:cs typeface="Roboto"/>
              <a:sym typeface="Roboto"/>
            </a:endParaRPr>
          </a:p>
          <a:p>
            <a:pPr indent="-342900" lvl="0" marL="914400" rtl="0">
              <a:spcBef>
                <a:spcPts val="0"/>
              </a:spcBef>
              <a:spcAft>
                <a:spcPts val="0"/>
              </a:spcAft>
              <a:buClr>
                <a:schemeClr val="lt2"/>
              </a:buClr>
              <a:buSzPts val="1800"/>
              <a:buFont typeface="Roboto"/>
              <a:buAutoNum type="arabicPeriod"/>
            </a:pPr>
            <a:r>
              <a:t/>
            </a:r>
            <a:endParaRPr sz="1800">
              <a:solidFill>
                <a:schemeClr val="lt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110700" y="254400"/>
            <a:ext cx="8922600" cy="463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600"/>
              <a:t>In the past few classes we used simple python variables and then dictionaries to store various properties about a spy user (such as name, age, rating)</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In the last class we even refactored our code to wrap up the different variables into a dictionary. </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But now we are going to discuss wrapping the same variables into a class instead.</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But the big question is why?</a:t>
            </a:r>
            <a:endParaRPr sz="1600"/>
          </a:p>
          <a:p>
            <a:pPr indent="0" lvl="0" marL="0" rtl="0">
              <a:spcBef>
                <a:spcPts val="0"/>
              </a:spcBef>
              <a:spcAft>
                <a:spcPts val="0"/>
              </a:spcAft>
              <a:buNone/>
            </a:pPr>
            <a:r>
              <a:rPr lang="en" sz="1600"/>
              <a:t>We created the spy variable twice, once when we were defining our own user and second time when adding a friend spy. Both times we had to define the dictionary again. </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t>Even though both dictionaries had the same keys we had to repeat our code. Repetition can lead to errors. This is exactly why we define classes, to reuse our code without writing it again and again. To define what a concept/object should be for once and once alone.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4294967295" type="body"/>
          </p:nvPr>
        </p:nvSpPr>
        <p:spPr>
          <a:xfrm>
            <a:off x="167100" y="318875"/>
            <a:ext cx="8632500" cy="12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Till now, we were using dictionaries to store and implement data. Things were going smooth, so why is there a sudden need to move to classes. </a:t>
            </a:r>
            <a:br>
              <a:rPr lang="en"/>
            </a:br>
            <a:r>
              <a:rPr lang="en"/>
              <a:t>Look at this code snippet:</a:t>
            </a:r>
            <a:endParaRPr/>
          </a:p>
          <a:p>
            <a:pPr indent="0" lvl="0" marL="0">
              <a:spcBef>
                <a:spcPts val="1600"/>
              </a:spcBef>
              <a:spcAft>
                <a:spcPts val="1600"/>
              </a:spcAft>
              <a:buNone/>
            </a:pPr>
            <a:r>
              <a:t/>
            </a:r>
            <a:endParaRPr/>
          </a:p>
        </p:txBody>
      </p:sp>
      <p:sp>
        <p:nvSpPr>
          <p:cNvPr id="222" name="Shape 222"/>
          <p:cNvSpPr txBox="1"/>
          <p:nvPr/>
        </p:nvSpPr>
        <p:spPr>
          <a:xfrm>
            <a:off x="216575" y="1604975"/>
            <a:ext cx="8554800" cy="20742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new_friend =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'name':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'salutation':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'age': 0,</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'rating': 0.0,</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  'chats':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800">
              <a:latin typeface="Courier New"/>
              <a:ea typeface="Courier New"/>
              <a:cs typeface="Courier New"/>
              <a:sym typeface="Courier New"/>
            </a:endParaRPr>
          </a:p>
        </p:txBody>
      </p:sp>
      <p:sp>
        <p:nvSpPr>
          <p:cNvPr id="223" name="Shape 223"/>
          <p:cNvSpPr txBox="1"/>
          <p:nvPr>
            <p:ph idx="4294967295" type="body"/>
          </p:nvPr>
        </p:nvSpPr>
        <p:spPr>
          <a:xfrm>
            <a:off x="167100" y="3747875"/>
            <a:ext cx="8604300" cy="548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By now you are very much familiar with what this code does.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229" name="Shape 229"/>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Objective for this week	</a:t>
            </a:r>
            <a:endParaRPr sz="2400"/>
          </a:p>
        </p:txBody>
      </p:sp>
      <p:pic>
        <p:nvPicPr>
          <p:cNvPr id="78" name="Shape 78"/>
          <p:cNvPicPr preferRelativeResize="0"/>
          <p:nvPr/>
        </p:nvPicPr>
        <p:blipFill>
          <a:blip r:embed="rId3">
            <a:alphaModFix/>
          </a:blip>
          <a:stretch>
            <a:fillRect/>
          </a:stretch>
        </p:blipFill>
        <p:spPr>
          <a:xfrm>
            <a:off x="838200" y="771450"/>
            <a:ext cx="7258429" cy="421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Objective for this week	</a:t>
            </a:r>
            <a:endParaRPr sz="2400"/>
          </a:p>
        </p:txBody>
      </p:sp>
      <p:pic>
        <p:nvPicPr>
          <p:cNvPr id="84" name="Shape 84"/>
          <p:cNvPicPr preferRelativeResize="0"/>
          <p:nvPr/>
        </p:nvPicPr>
        <p:blipFill>
          <a:blip r:embed="rId3">
            <a:alphaModFix/>
          </a:blip>
          <a:stretch>
            <a:fillRect/>
          </a:stretch>
        </p:blipFill>
        <p:spPr>
          <a:xfrm>
            <a:off x="228600" y="1000050"/>
            <a:ext cx="8724900"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Well, what modules have we built</a:t>
            </a:r>
            <a:r>
              <a:rPr lang="en"/>
              <a:t> in our spychat project</a:t>
            </a:r>
            <a:endParaRPr/>
          </a:p>
        </p:txBody>
      </p:sp>
      <p:sp>
        <p:nvSpPr>
          <p:cNvPr id="90" name="Shape 90"/>
          <p:cNvSpPr txBox="1"/>
          <p:nvPr/>
        </p:nvSpPr>
        <p:spPr>
          <a:xfrm>
            <a:off x="1729750" y="812125"/>
            <a:ext cx="6367200" cy="37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Profile of a spy</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A menu of choices</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b="1" lang="en" sz="2400">
                <a:latin typeface="Roboto"/>
                <a:ea typeface="Roboto"/>
                <a:cs typeface="Roboto"/>
                <a:sym typeface="Roboto"/>
              </a:rPr>
              <a:t>Status message for a spy </a:t>
            </a:r>
            <a:endParaRPr b="1" sz="2400">
              <a:latin typeface="Roboto"/>
              <a:ea typeface="Roboto"/>
              <a:cs typeface="Roboto"/>
              <a:sym typeface="Roboto"/>
            </a:endParaRPr>
          </a:p>
          <a:p>
            <a:pPr indent="-381000" lvl="0" marL="457200" rtl="0">
              <a:spcBef>
                <a:spcPts val="0"/>
              </a:spcBef>
              <a:spcAft>
                <a:spcPts val="0"/>
              </a:spcAft>
              <a:buClr>
                <a:srgbClr val="000000"/>
              </a:buClr>
              <a:buSzPts val="2400"/>
              <a:buFont typeface="Roboto"/>
              <a:buAutoNum type="arabicPeriod"/>
            </a:pPr>
            <a:r>
              <a:rPr b="1" lang="en" sz="2400">
                <a:latin typeface="Roboto"/>
                <a:ea typeface="Roboto"/>
                <a:cs typeface="Roboto"/>
                <a:sym typeface="Roboto"/>
              </a:rPr>
              <a:t>Add a spy friend</a:t>
            </a:r>
            <a:endParaRPr b="1" sz="2400">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lang="en" sz="2400">
                <a:solidFill>
                  <a:schemeClr val="lt2"/>
                </a:solidFill>
                <a:latin typeface="Roboto"/>
                <a:ea typeface="Roboto"/>
                <a:cs typeface="Roboto"/>
                <a:sym typeface="Roboto"/>
              </a:rPr>
              <a:t>Send and read a secret message</a:t>
            </a:r>
            <a:r>
              <a:rPr lang="en" sz="2400">
                <a:solidFill>
                  <a:schemeClr val="lt2"/>
                </a:solidFill>
                <a:latin typeface="Roboto"/>
                <a:ea typeface="Roboto"/>
                <a:cs typeface="Roboto"/>
                <a:sym typeface="Roboto"/>
              </a:rPr>
              <a:t>(today)</a:t>
            </a:r>
            <a:endParaRPr sz="2400">
              <a:solidFill>
                <a:schemeClr val="lt2"/>
              </a:solidFill>
              <a:latin typeface="Roboto"/>
              <a:ea typeface="Roboto"/>
              <a:cs typeface="Roboto"/>
              <a:sym typeface="Roboto"/>
            </a:endParaRPr>
          </a:p>
          <a:p>
            <a:pPr indent="-381000" lvl="0" marL="457200" rtl="0">
              <a:spcBef>
                <a:spcPts val="0"/>
              </a:spcBef>
              <a:spcAft>
                <a:spcPts val="0"/>
              </a:spcAft>
              <a:buClr>
                <a:schemeClr val="dk2"/>
              </a:buClr>
              <a:buSzPts val="2400"/>
              <a:buFont typeface="Roboto"/>
              <a:buAutoNum type="arabicPeriod"/>
            </a:pPr>
            <a:r>
              <a:rPr lang="en" sz="2400">
                <a:solidFill>
                  <a:schemeClr val="lt2"/>
                </a:solidFill>
                <a:latin typeface="Roboto"/>
                <a:ea typeface="Roboto"/>
                <a:cs typeface="Roboto"/>
                <a:sym typeface="Roboto"/>
              </a:rPr>
              <a:t>Save chats</a:t>
            </a:r>
            <a:endParaRPr sz="2400">
              <a:solidFill>
                <a:schemeClr val="lt2"/>
              </a:solidFill>
              <a:latin typeface="Roboto"/>
              <a:ea typeface="Roboto"/>
              <a:cs typeface="Roboto"/>
              <a:sym typeface="Roboto"/>
            </a:endParaRPr>
          </a:p>
          <a:p>
            <a:pPr indent="0" lvl="0" marL="0">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24400" y="1936900"/>
            <a:ext cx="8586900" cy="11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a:t>
            </a:r>
            <a:endParaRPr/>
          </a:p>
          <a:p>
            <a:pPr indent="0" lvl="0" marL="0" rtl="0" algn="ctr">
              <a:spcBef>
                <a:spcPts val="0"/>
              </a:spcBef>
              <a:spcAft>
                <a:spcPts val="0"/>
              </a:spcAft>
              <a:buNone/>
            </a:pPr>
            <a:r>
              <a:rPr lang="en"/>
              <a:t>Send secret message to the friend.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287100" y="942075"/>
            <a:ext cx="8569800" cy="57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Send secret message to the friend</a:t>
            </a:r>
            <a:endParaRPr sz="3200"/>
          </a:p>
        </p:txBody>
      </p:sp>
      <p:sp>
        <p:nvSpPr>
          <p:cNvPr id="101" name="Shape 101"/>
          <p:cNvSpPr txBox="1"/>
          <p:nvPr/>
        </p:nvSpPr>
        <p:spPr>
          <a:xfrm>
            <a:off x="511500" y="1927475"/>
            <a:ext cx="8142900" cy="3010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To send someone a message on any social media platform( Facebook / Whatsapp), we need to make a selection in contacts first.</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Let us create a function </a:t>
            </a:r>
            <a:r>
              <a:rPr lang="en" sz="1800">
                <a:solidFill>
                  <a:srgbClr val="0000FF"/>
                </a:solidFill>
                <a:latin typeface="Roboto"/>
                <a:ea typeface="Roboto"/>
                <a:cs typeface="Roboto"/>
                <a:sym typeface="Roboto"/>
              </a:rPr>
              <a:t>select_a_friend</a:t>
            </a:r>
            <a:r>
              <a:rPr lang="en" sz="1800">
                <a:solidFill>
                  <a:schemeClr val="lt2"/>
                </a:solidFill>
                <a:latin typeface="Roboto"/>
                <a:ea typeface="Roboto"/>
                <a:cs typeface="Roboto"/>
                <a:sym typeface="Roboto"/>
              </a:rPr>
              <a:t> to choose from the list of spy friends added by the user.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function will:</a:t>
            </a:r>
            <a:endParaRPr sz="1800">
              <a:solidFill>
                <a:schemeClr val="lt2"/>
              </a:solidFill>
              <a:latin typeface="Roboto"/>
              <a:ea typeface="Roboto"/>
              <a:cs typeface="Roboto"/>
              <a:sym typeface="Roboto"/>
            </a:endParaRPr>
          </a:p>
          <a:p>
            <a:pPr indent="-342900" lvl="0" marL="9144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Print out all the friends of the user.</a:t>
            </a:r>
            <a:endParaRPr sz="1800">
              <a:solidFill>
                <a:schemeClr val="lt2"/>
              </a:solidFill>
              <a:latin typeface="Roboto"/>
              <a:ea typeface="Roboto"/>
              <a:cs typeface="Roboto"/>
              <a:sym typeface="Roboto"/>
            </a:endParaRPr>
          </a:p>
          <a:p>
            <a:pPr indent="-342900" lvl="0" marL="9144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Ask the user to select from one of the friends.</a:t>
            </a:r>
            <a:endParaRPr sz="1800">
              <a:solidFill>
                <a:schemeClr val="lt2"/>
              </a:solidFill>
              <a:latin typeface="Roboto"/>
              <a:ea typeface="Roboto"/>
              <a:cs typeface="Roboto"/>
              <a:sym typeface="Roboto"/>
            </a:endParaRPr>
          </a:p>
          <a:p>
            <a:pPr indent="-342900" lvl="0" marL="9144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Return the index of the selected friend in the friends list.</a:t>
            </a:r>
            <a:endParaRPr sz="18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259875" y="16350"/>
            <a:ext cx="86649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Sending message to a friend</a:t>
            </a:r>
            <a:endParaRPr/>
          </a:p>
        </p:txBody>
      </p:sp>
      <p:sp>
        <p:nvSpPr>
          <p:cNvPr id="107" name="Shape 107"/>
          <p:cNvSpPr txBox="1"/>
          <p:nvPr/>
        </p:nvSpPr>
        <p:spPr>
          <a:xfrm>
            <a:off x="206100" y="866275"/>
            <a:ext cx="8731800" cy="3963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latin typeface="Courier New"/>
                <a:ea typeface="Courier New"/>
                <a:cs typeface="Courier New"/>
                <a:sym typeface="Courier New"/>
              </a:rPr>
              <a:t>def select_friend():</a:t>
            </a:r>
            <a:endParaRPr b="1" sz="1800">
              <a:latin typeface="Courier New"/>
              <a:ea typeface="Courier New"/>
              <a:cs typeface="Courier New"/>
              <a:sym typeface="Courier New"/>
            </a:endParaRPr>
          </a:p>
          <a:p>
            <a:pPr indent="457200" lvl="0" marL="0" rtl="0">
              <a:spcBef>
                <a:spcPts val="0"/>
              </a:spcBef>
              <a:spcAft>
                <a:spcPts val="0"/>
              </a:spcAft>
              <a:buNone/>
            </a:pPr>
            <a:r>
              <a:rPr b="1" lang="en" sz="1800">
                <a:latin typeface="Courier New"/>
                <a:ea typeface="Courier New"/>
                <a:cs typeface="Courier New"/>
                <a:sym typeface="Courier New"/>
              </a:rPr>
              <a:t>item_number = 0</a:t>
            </a:r>
            <a:endParaRPr b="1" sz="1800">
              <a:latin typeface="Courier New"/>
              <a:ea typeface="Courier New"/>
              <a:cs typeface="Courier New"/>
              <a:sym typeface="Courier New"/>
            </a:endParaRPr>
          </a:p>
          <a:p>
            <a:pPr indent="457200" lvl="0" marL="0" rtl="0">
              <a:spcBef>
                <a:spcPts val="0"/>
              </a:spcBef>
              <a:spcAft>
                <a:spcPts val="0"/>
              </a:spcAft>
              <a:buNone/>
            </a:pPr>
            <a:r>
              <a:t/>
            </a:r>
            <a:endParaRPr b="1" sz="1800">
              <a:solidFill>
                <a:schemeClr val="lt2"/>
              </a:solidFill>
              <a:latin typeface="Courier New"/>
              <a:ea typeface="Courier New"/>
              <a:cs typeface="Courier New"/>
              <a:sym typeface="Courier New"/>
            </a:endParaRPr>
          </a:p>
          <a:p>
            <a:pPr indent="457200" lvl="0" marL="0" rtl="0">
              <a:spcBef>
                <a:spcPts val="0"/>
              </a:spcBef>
              <a:spcAft>
                <a:spcPts val="0"/>
              </a:spcAft>
              <a:buNone/>
            </a:pPr>
            <a:r>
              <a:rPr b="1" lang="en" sz="1800">
                <a:solidFill>
                  <a:schemeClr val="lt2"/>
                </a:solidFill>
                <a:latin typeface="Courier New"/>
                <a:ea typeface="Courier New"/>
                <a:cs typeface="Courier New"/>
                <a:sym typeface="Courier New"/>
              </a:rPr>
              <a:t>#Printing all the friends of a User</a:t>
            </a:r>
            <a:endParaRPr b="1" sz="1800">
              <a:solidFill>
                <a:schemeClr val="lt2"/>
              </a:solidFill>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for friend in friends:</a:t>
            </a:r>
            <a:endParaRPr b="1" sz="1800">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print('%d. %s' % (item_number + 1), friend['name'])</a:t>
            </a:r>
            <a:endParaRPr b="1" sz="1800">
              <a:latin typeface="Courier New"/>
              <a:ea typeface="Courier New"/>
              <a:cs typeface="Courier New"/>
              <a:sym typeface="Courier New"/>
            </a:endParaRPr>
          </a:p>
          <a:p>
            <a:pPr indent="0" lvl="0" marL="0">
              <a:spcBef>
                <a:spcPts val="0"/>
              </a:spcBef>
              <a:spcAft>
                <a:spcPts val="0"/>
              </a:spcAft>
              <a:buNone/>
            </a:pPr>
            <a:r>
              <a:rPr b="1" lang="en" sz="1800">
                <a:latin typeface="Courier New"/>
                <a:ea typeface="Courier New"/>
                <a:cs typeface="Courier New"/>
                <a:sym typeface="Courier New"/>
              </a:rPr>
              <a:t>    	item_number = item_number + 1</a:t>
            </a:r>
            <a:endParaRPr b="1" sz="1800">
              <a:latin typeface="Courier New"/>
              <a:ea typeface="Courier New"/>
              <a:cs typeface="Courier New"/>
              <a:sym typeface="Courier New"/>
            </a:endParaRPr>
          </a:p>
          <a:p>
            <a:pPr indent="0" lvl="0" marL="0" rtl="0">
              <a:spcBef>
                <a:spcPts val="0"/>
              </a:spcBef>
              <a:spcAft>
                <a:spcPts val="0"/>
              </a:spcAft>
              <a:buNone/>
            </a:pPr>
            <a:r>
              <a:t/>
            </a:r>
            <a:endParaRPr b="1" sz="1800">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a:t>
            </a:r>
            <a:r>
              <a:rPr b="1" lang="en" sz="1800">
                <a:solidFill>
                  <a:schemeClr val="lt2"/>
                </a:solidFill>
                <a:latin typeface="Courier New"/>
                <a:ea typeface="Courier New"/>
                <a:cs typeface="Courier New"/>
                <a:sym typeface="Courier New"/>
              </a:rPr>
              <a:t>#Asking the user to select a friend</a:t>
            </a:r>
            <a:endParaRPr b="1" sz="1800">
              <a:solidFill>
                <a:schemeClr val="lt2"/>
              </a:solidFill>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friend_choice = input("Choose from your friends")</a:t>
            </a:r>
            <a:endParaRPr b="1" sz="1800">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friend_choice_position = friend_choice - 1</a:t>
            </a:r>
            <a:endParaRPr b="1" sz="1800">
              <a:latin typeface="Courier New"/>
              <a:ea typeface="Courier New"/>
              <a:cs typeface="Courier New"/>
              <a:sym typeface="Courier New"/>
            </a:endParaRPr>
          </a:p>
          <a:p>
            <a:pPr indent="0" lvl="0" marL="0">
              <a:spcBef>
                <a:spcPts val="0"/>
              </a:spcBef>
              <a:spcAft>
                <a:spcPts val="0"/>
              </a:spcAft>
              <a:buNone/>
            </a:pP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457200" lvl="0" marL="0" rtl="0">
              <a:spcBef>
                <a:spcPts val="0"/>
              </a:spcBef>
              <a:spcAft>
                <a:spcPts val="0"/>
              </a:spcAft>
              <a:buNone/>
            </a:pPr>
            <a:r>
              <a:rPr b="1" lang="en" sz="1800">
                <a:solidFill>
                  <a:schemeClr val="lt2"/>
                </a:solidFill>
                <a:latin typeface="Courier New"/>
                <a:ea typeface="Courier New"/>
                <a:cs typeface="Courier New"/>
                <a:sym typeface="Courier New"/>
              </a:rPr>
              <a:t>#Returning the index</a:t>
            </a:r>
            <a:endParaRPr b="1" sz="1800">
              <a:solidFill>
                <a:schemeClr val="lt2"/>
              </a:solidFill>
              <a:latin typeface="Courier New"/>
              <a:ea typeface="Courier New"/>
              <a:cs typeface="Courier New"/>
              <a:sym typeface="Courier New"/>
            </a:endParaRPr>
          </a:p>
          <a:p>
            <a:pPr indent="0" lvl="0" marL="0" rtl="0">
              <a:spcBef>
                <a:spcPts val="0"/>
              </a:spcBef>
              <a:spcAft>
                <a:spcPts val="0"/>
              </a:spcAft>
              <a:buNone/>
            </a:pPr>
            <a:r>
              <a:rPr b="1" lang="en" sz="1800">
                <a:latin typeface="Courier New"/>
                <a:ea typeface="Courier New"/>
                <a:cs typeface="Courier New"/>
                <a:sym typeface="Courier New"/>
              </a:rPr>
              <a:t>  	return friend_choice_position</a:t>
            </a:r>
            <a:endParaRPr b="1" sz="1800">
              <a:latin typeface="Courier New"/>
              <a:ea typeface="Courier New"/>
              <a:cs typeface="Courier New"/>
              <a:sym typeface="Courier New"/>
            </a:endParaRPr>
          </a:p>
          <a:p>
            <a:pPr indent="0" lvl="0" marL="0" rtl="0">
              <a:spcBef>
                <a:spcPts val="0"/>
              </a:spcBef>
              <a:spcAft>
                <a:spcPts val="0"/>
              </a:spcAft>
              <a:buNone/>
            </a:pPr>
            <a:r>
              <a:t/>
            </a:r>
            <a:endParaRPr b="1" sz="18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60950" y="1494325"/>
            <a:ext cx="8222100" cy="1970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000"/>
              <a:t>Today's class is about </a:t>
            </a:r>
            <a:br>
              <a:rPr lang="en" sz="3000"/>
            </a:br>
            <a:r>
              <a:rPr lang="en" sz="3000"/>
              <a:t>sending and receiving a secret message. </a:t>
            </a:r>
            <a:endParaRPr sz="3000"/>
          </a:p>
          <a:p>
            <a:pPr indent="0" lvl="0" marL="0" rtl="0" algn="ctr">
              <a:spcBef>
                <a:spcPts val="0"/>
              </a:spcBef>
              <a:spcAft>
                <a:spcPts val="0"/>
              </a:spcAft>
              <a:buNone/>
            </a:pPr>
            <a:r>
              <a:t/>
            </a:r>
            <a:endParaRPr sz="3000"/>
          </a:p>
          <a:p>
            <a:pPr indent="0" lvl="0" marL="0" algn="ctr">
              <a:spcBef>
                <a:spcPts val="0"/>
              </a:spcBef>
              <a:spcAft>
                <a:spcPts val="0"/>
              </a:spcAft>
              <a:buNone/>
            </a:pPr>
            <a:r>
              <a:rPr lang="en" sz="3000"/>
              <a:t>Let’s figure out how would that work?</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