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7EE-E69A-49AC-B26F-F3D2D9F98BBC}" type="datetimeFigureOut">
              <a:rPr lang="en-PH" smtClean="0"/>
              <a:t>1/12/24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1A0C-30BD-4116-A3F1-C37600C35B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588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7EE-E69A-49AC-B26F-F3D2D9F98BBC}" type="datetimeFigureOut">
              <a:rPr lang="en-PH" smtClean="0"/>
              <a:t>1/12/24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1A0C-30BD-4116-A3F1-C37600C35B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717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7EE-E69A-49AC-B26F-F3D2D9F98BBC}" type="datetimeFigureOut">
              <a:rPr lang="en-PH" smtClean="0"/>
              <a:t>1/12/24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1A0C-30BD-4116-A3F1-C37600C35B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284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7EE-E69A-49AC-B26F-F3D2D9F98BBC}" type="datetimeFigureOut">
              <a:rPr lang="en-PH" smtClean="0"/>
              <a:t>1/12/24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1A0C-30BD-4116-A3F1-C37600C35B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232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7EE-E69A-49AC-B26F-F3D2D9F98BBC}" type="datetimeFigureOut">
              <a:rPr lang="en-PH" smtClean="0"/>
              <a:t>1/12/24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1A0C-30BD-4116-A3F1-C37600C35B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524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7EE-E69A-49AC-B26F-F3D2D9F98BBC}" type="datetimeFigureOut">
              <a:rPr lang="en-PH" smtClean="0"/>
              <a:t>1/12/24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1A0C-30BD-4116-A3F1-C37600C35B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809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7EE-E69A-49AC-B26F-F3D2D9F98BBC}" type="datetimeFigureOut">
              <a:rPr lang="en-PH" smtClean="0"/>
              <a:t>1/12/24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1A0C-30BD-4116-A3F1-C37600C35B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715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7EE-E69A-49AC-B26F-F3D2D9F98BBC}" type="datetimeFigureOut">
              <a:rPr lang="en-PH" smtClean="0"/>
              <a:t>1/12/24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1A0C-30BD-4116-A3F1-C37600C35B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692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7EE-E69A-49AC-B26F-F3D2D9F98BBC}" type="datetimeFigureOut">
              <a:rPr lang="en-PH" smtClean="0"/>
              <a:t>1/12/24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1A0C-30BD-4116-A3F1-C37600C35B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104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7EE-E69A-49AC-B26F-F3D2D9F98BBC}" type="datetimeFigureOut">
              <a:rPr lang="en-PH" smtClean="0"/>
              <a:t>1/12/24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1A0C-30BD-4116-A3F1-C37600C35B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3705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7EE-E69A-49AC-B26F-F3D2D9F98BBC}" type="datetimeFigureOut">
              <a:rPr lang="en-PH" smtClean="0"/>
              <a:t>1/12/24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1A0C-30BD-4116-A3F1-C37600C35B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555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357EE-E69A-49AC-B26F-F3D2D9F98BBC}" type="datetimeFigureOut">
              <a:rPr lang="en-PH" smtClean="0"/>
              <a:t>1/12/24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91A0C-30BD-4116-A3F1-C37600C35B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2027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F2A9-D6B9-1E6D-F7A9-72703D59C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Autofit/>
          </a:bodyPr>
          <a:lstStyle/>
          <a:p>
            <a:r>
              <a:rPr lang="en-US" sz="9600" dirty="0">
                <a:latin typeface="Berlin Sans FB Demi" panose="020E0802020502020306" pitchFamily="34" charset="0"/>
              </a:rPr>
              <a:t>Welcome to </a:t>
            </a:r>
            <a:r>
              <a:rPr lang="en-US" sz="9600" dirty="0" err="1">
                <a:solidFill>
                  <a:srgbClr val="FF0000"/>
                </a:solidFill>
                <a:latin typeface="Berlin Sans FB Demi" panose="020E0802020502020306" pitchFamily="34" charset="0"/>
              </a:rPr>
              <a:t>N</a:t>
            </a:r>
            <a:r>
              <a:rPr lang="en-US" sz="9600" dirty="0" err="1">
                <a:solidFill>
                  <a:srgbClr val="FFC000"/>
                </a:solidFill>
                <a:latin typeface="Berlin Sans FB Demi" panose="020E0802020502020306" pitchFamily="34" charset="0"/>
              </a:rPr>
              <a:t>U</a:t>
            </a:r>
            <a:r>
              <a:rPr lang="en-US" sz="9600" dirty="0" err="1">
                <a:solidFill>
                  <a:srgbClr val="92D050"/>
                </a:solidFill>
                <a:latin typeface="Berlin Sans FB Demi" panose="020E0802020502020306" pitchFamily="34" charset="0"/>
              </a:rPr>
              <a:t>R</a:t>
            </a:r>
            <a:r>
              <a:rPr lang="en-US" sz="9600" dirty="0" err="1">
                <a:solidFill>
                  <a:srgbClr val="00B0F0"/>
                </a:solidFill>
                <a:latin typeface="Berlin Sans FB Demi" panose="020E0802020502020306" pitchFamily="34" charset="0"/>
              </a:rPr>
              <a:t>S</a:t>
            </a:r>
            <a:r>
              <a:rPr lang="en-US" sz="9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</a:rPr>
              <a:t>i</a:t>
            </a:r>
            <a:r>
              <a:rPr lang="en-US" sz="9600" dirty="0" err="1">
                <a:solidFill>
                  <a:srgbClr val="7030A0"/>
                </a:solidFill>
                <a:latin typeface="Berlin Sans FB Demi" panose="020E0802020502020306" pitchFamily="34" charset="0"/>
              </a:rPr>
              <a:t>F</a:t>
            </a:r>
            <a:r>
              <a:rPr lang="en-US" sz="9600" dirty="0" err="1">
                <a:solidFill>
                  <a:srgbClr val="996633"/>
                </a:solidFill>
                <a:latin typeface="Berlin Sans FB Demi" panose="020E0802020502020306" pitchFamily="34" charset="0"/>
              </a:rPr>
              <a:t>Y</a:t>
            </a:r>
            <a:endParaRPr lang="en-PH" sz="9600" dirty="0">
              <a:solidFill>
                <a:srgbClr val="996633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300ECA-DA89-9D32-1E93-C558756737D5}"/>
              </a:ext>
            </a:extLst>
          </p:cNvPr>
          <p:cNvGrpSpPr/>
          <p:nvPr/>
        </p:nvGrpSpPr>
        <p:grpSpPr>
          <a:xfrm>
            <a:off x="9269506" y="5600079"/>
            <a:ext cx="2487706" cy="1060697"/>
            <a:chOff x="7046259" y="5402855"/>
            <a:chExt cx="2487706" cy="1060697"/>
          </a:xfrm>
        </p:grpSpPr>
        <p:sp>
          <p:nvSpPr>
            <p:cNvPr id="6" name="Arrow: Right 5">
              <a:hlinkClick r:id="rId2" action="ppaction://hlinksldjump"/>
              <a:extLst>
                <a:ext uri="{FF2B5EF4-FFF2-40B4-BE49-F238E27FC236}">
                  <a16:creationId xmlns:a16="http://schemas.microsoft.com/office/drawing/2014/main" id="{25C5C0C8-EC32-BBB0-58D2-8F09D2E096F7}"/>
                </a:ext>
              </a:extLst>
            </p:cNvPr>
            <p:cNvSpPr/>
            <p:nvPr/>
          </p:nvSpPr>
          <p:spPr>
            <a:xfrm>
              <a:off x="7046259" y="5402855"/>
              <a:ext cx="2402541" cy="1060697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662D9F-BB33-228C-1DA4-0140DD6EAFCD}"/>
                </a:ext>
              </a:extLst>
            </p:cNvPr>
            <p:cNvSpPr txBox="1"/>
            <p:nvPr/>
          </p:nvSpPr>
          <p:spPr>
            <a:xfrm>
              <a:off x="7131424" y="5702371"/>
              <a:ext cx="24025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 the game</a:t>
              </a:r>
              <a:endParaRPr lang="en-PH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6414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C35C71-9B3E-5550-3403-BCBBEA1D272E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>
                <a:solidFill>
                  <a:srgbClr val="C00000"/>
                </a:solidFill>
                <a:latin typeface="Berlin Sans FB Demi" panose="020E0802020502020306" pitchFamily="34" charset="0"/>
              </a:rPr>
              <a:t>Try Again! </a:t>
            </a:r>
            <a:endParaRPr lang="en-PH" sz="8800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08F2B5-D43B-18EB-F6D9-F32189906123}"/>
              </a:ext>
            </a:extLst>
          </p:cNvPr>
          <p:cNvGrpSpPr/>
          <p:nvPr/>
        </p:nvGrpSpPr>
        <p:grpSpPr>
          <a:xfrm>
            <a:off x="9269506" y="5600079"/>
            <a:ext cx="2487706" cy="1060697"/>
            <a:chOff x="7046259" y="5402855"/>
            <a:chExt cx="2487706" cy="1060697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602BDCD-2656-BC12-B95A-53ACDE67B7A6}"/>
                </a:ext>
              </a:extLst>
            </p:cNvPr>
            <p:cNvSpPr/>
            <p:nvPr/>
          </p:nvSpPr>
          <p:spPr>
            <a:xfrm>
              <a:off x="7046259" y="5402855"/>
              <a:ext cx="2402541" cy="1060697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791228-6071-2083-B06A-2956A176D979}"/>
                </a:ext>
              </a:extLst>
            </p:cNvPr>
            <p:cNvSpPr txBox="1"/>
            <p:nvPr/>
          </p:nvSpPr>
          <p:spPr>
            <a:xfrm>
              <a:off x="7131424" y="5702371"/>
              <a:ext cx="24025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 to ER</a:t>
              </a:r>
              <a:endParaRPr lang="en-PH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166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65BAEB-16D4-43C6-FB85-7ADA1381FBA1}"/>
              </a:ext>
            </a:extLst>
          </p:cNvPr>
          <p:cNvSpPr txBox="1"/>
          <p:nvPr/>
        </p:nvSpPr>
        <p:spPr>
          <a:xfrm>
            <a:off x="1084729" y="878541"/>
            <a:ext cx="98611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assigned to the Emergency Department, there are patients waiting for you.</a:t>
            </a:r>
            <a:endParaRPr lang="en-PH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71C35F-CE5E-B4B1-1049-670F79A7F7F0}"/>
              </a:ext>
            </a:extLst>
          </p:cNvPr>
          <p:cNvGrpSpPr/>
          <p:nvPr/>
        </p:nvGrpSpPr>
        <p:grpSpPr>
          <a:xfrm>
            <a:off x="9269506" y="5600079"/>
            <a:ext cx="2487706" cy="1060697"/>
            <a:chOff x="7046259" y="5402855"/>
            <a:chExt cx="2487706" cy="1060697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F3046DB3-3A61-9D51-99BA-980C5FE92825}"/>
                </a:ext>
              </a:extLst>
            </p:cNvPr>
            <p:cNvSpPr/>
            <p:nvPr/>
          </p:nvSpPr>
          <p:spPr>
            <a:xfrm>
              <a:off x="7046259" y="5402855"/>
              <a:ext cx="2402541" cy="1060697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" name="TextBox 4">
              <a:hlinkClick r:id="rId2" action="ppaction://hlinksldjump"/>
              <a:extLst>
                <a:ext uri="{FF2B5EF4-FFF2-40B4-BE49-F238E27FC236}">
                  <a16:creationId xmlns:a16="http://schemas.microsoft.com/office/drawing/2014/main" id="{39341CB3-23FF-31B9-4DD3-5940985E752D}"/>
                </a:ext>
              </a:extLst>
            </p:cNvPr>
            <p:cNvSpPr txBox="1"/>
            <p:nvPr/>
          </p:nvSpPr>
          <p:spPr>
            <a:xfrm>
              <a:off x="7131424" y="5702371"/>
              <a:ext cx="24025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 to ER</a:t>
              </a:r>
              <a:endParaRPr lang="en-PH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987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7724B-85AA-B2DF-CD76-3695766BD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 patient.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cartoon of a child's face&#10;&#10;Description automatically generated">
            <a:extLst>
              <a:ext uri="{FF2B5EF4-FFF2-40B4-BE49-F238E27FC236}">
                <a16:creationId xmlns:a16="http://schemas.microsoft.com/office/drawing/2014/main" id="{58B42D0F-ACC9-DE88-CB1A-78E917217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33" y="2896650"/>
            <a:ext cx="2832069" cy="3037070"/>
          </a:xfrm>
          <a:prstGeom prst="rect">
            <a:avLst/>
          </a:prstGeom>
        </p:spPr>
      </p:pic>
      <p:pic>
        <p:nvPicPr>
          <p:cNvPr id="17" name="Picture 16" descr="A cartoon of a child with blue eyes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0F3B87DE-AFE9-6242-0FA1-F9ACF33B6B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938" y="2871825"/>
            <a:ext cx="2832069" cy="3086721"/>
          </a:xfrm>
          <a:prstGeom prst="rect">
            <a:avLst/>
          </a:prstGeom>
        </p:spPr>
      </p:pic>
      <p:pic>
        <p:nvPicPr>
          <p:cNvPr id="21" name="Picture 20" descr="A cartoon of a person with a beard&#10;&#10;Description automatically generated">
            <a:extLst>
              <a:ext uri="{FF2B5EF4-FFF2-40B4-BE49-F238E27FC236}">
                <a16:creationId xmlns:a16="http://schemas.microsoft.com/office/drawing/2014/main" id="{8145AA5A-C8CE-7662-9121-8561AB2C8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803" y="2610546"/>
            <a:ext cx="2351519" cy="3383481"/>
          </a:xfrm>
          <a:prstGeom prst="rect">
            <a:avLst/>
          </a:prstGeom>
        </p:spPr>
      </p:pic>
      <p:pic>
        <p:nvPicPr>
          <p:cNvPr id="15" name="Picture 14" descr="A cartoon of a child&#10;&#10;Description automatically generated">
            <a:extLst>
              <a:ext uri="{FF2B5EF4-FFF2-40B4-BE49-F238E27FC236}">
                <a16:creationId xmlns:a16="http://schemas.microsoft.com/office/drawing/2014/main" id="{41351E6B-89EE-4AD0-D783-9477B2E7F0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797" y="2622739"/>
            <a:ext cx="2615677" cy="33109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7EBF43-89D8-5BD8-0D14-3B2A7BD6ACA7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A7BB3-B752-17C1-4C9B-BF4D06497C32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P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258A25-ADAE-24CC-A74D-C585D09FDD50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PH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44E2B5-D602-B988-5046-AF68E6484CEA}"/>
              </a:ext>
            </a:extLst>
          </p:cNvPr>
          <p:cNvSpPr txBox="1"/>
          <p:nvPr/>
        </p:nvSpPr>
        <p:spPr>
          <a:xfrm>
            <a:off x="921599" y="5896659"/>
            <a:ext cx="1335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Ana</a:t>
            </a:r>
            <a:endParaRPr lang="en-PH" sz="3600" dirty="0"/>
          </a:p>
        </p:txBody>
      </p:sp>
      <p:sp>
        <p:nvSpPr>
          <p:cNvPr id="25" name="TextBox 24">
            <a:hlinkClick r:id="rId3" action="ppaction://hlinksldjump"/>
            <a:extLst>
              <a:ext uri="{FF2B5EF4-FFF2-40B4-BE49-F238E27FC236}">
                <a16:creationId xmlns:a16="http://schemas.microsoft.com/office/drawing/2014/main" id="{482A2A4E-226E-2C48-C86D-B911F295DB4B}"/>
              </a:ext>
            </a:extLst>
          </p:cNvPr>
          <p:cNvSpPr txBox="1"/>
          <p:nvPr/>
        </p:nvSpPr>
        <p:spPr>
          <a:xfrm>
            <a:off x="3810000" y="5896659"/>
            <a:ext cx="1335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May</a:t>
            </a:r>
            <a:endParaRPr lang="en-PH" sz="3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2D275E-93DD-27C1-8ACE-9D8A6EE2942E}"/>
              </a:ext>
            </a:extLst>
          </p:cNvPr>
          <p:cNvSpPr txBox="1"/>
          <p:nvPr/>
        </p:nvSpPr>
        <p:spPr>
          <a:xfrm>
            <a:off x="6850691" y="5958546"/>
            <a:ext cx="1335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Mark</a:t>
            </a:r>
            <a:endParaRPr lang="en-PH" sz="3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F86038-79D0-80C6-AFA8-9B55140CA81E}"/>
              </a:ext>
            </a:extLst>
          </p:cNvPr>
          <p:cNvSpPr txBox="1"/>
          <p:nvPr/>
        </p:nvSpPr>
        <p:spPr>
          <a:xfrm>
            <a:off x="9801764" y="5917234"/>
            <a:ext cx="1335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John</a:t>
            </a:r>
            <a:endParaRPr lang="en-PH" sz="3600" dirty="0"/>
          </a:p>
        </p:txBody>
      </p:sp>
    </p:spTree>
    <p:extLst>
      <p:ext uri="{BB962C8B-B14F-4D97-AF65-F5344CB8AC3E}">
        <p14:creationId xmlns:p14="http://schemas.microsoft.com/office/powerpoint/2010/main" val="296314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ipboard with a plus sign&#10;&#10;Description automatically generated">
            <a:extLst>
              <a:ext uri="{FF2B5EF4-FFF2-40B4-BE49-F238E27FC236}">
                <a16:creationId xmlns:a16="http://schemas.microsoft.com/office/drawing/2014/main" id="{8E7C3FB8-88EE-5995-B253-84E809723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1053" r="22162" b="9635"/>
          <a:stretch/>
        </p:blipFill>
        <p:spPr>
          <a:xfrm>
            <a:off x="973230" y="0"/>
            <a:ext cx="4705351" cy="67987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CB9F93-EBF9-F271-EA37-2A36E991EDDD}"/>
              </a:ext>
            </a:extLst>
          </p:cNvPr>
          <p:cNvSpPr txBox="1"/>
          <p:nvPr/>
        </p:nvSpPr>
        <p:spPr>
          <a:xfrm>
            <a:off x="1601881" y="1236152"/>
            <a:ext cx="3400425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Patient’s Name: May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Age: 19 years old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Sex: Female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Chief Complaint: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BA161BA9-D8F5-C36B-9C0F-CB98EBAC9CDC}"/>
              </a:ext>
            </a:extLst>
          </p:cNvPr>
          <p:cNvSpPr txBox="1"/>
          <p:nvPr/>
        </p:nvSpPr>
        <p:spPr>
          <a:xfrm>
            <a:off x="1601881" y="2805812"/>
            <a:ext cx="3400425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“it hurts when I put weight on my leg.”</a:t>
            </a:r>
            <a:endParaRPr lang="en-US" sz="2400" b="0" dirty="0">
              <a:effectLst/>
            </a:endParaRPr>
          </a:p>
        </p:txBody>
      </p:sp>
      <p:sp>
        <p:nvSpPr>
          <p:cNvPr id="8" name="TextBox 7">
            <a:hlinkClick r:id="rId4" action="ppaction://hlinksldjump"/>
            <a:extLst>
              <a:ext uri="{FF2B5EF4-FFF2-40B4-BE49-F238E27FC236}">
                <a16:creationId xmlns:a16="http://schemas.microsoft.com/office/drawing/2014/main" id="{A9682D78-EBD6-55AD-5658-C50D2568EBD3}"/>
              </a:ext>
            </a:extLst>
          </p:cNvPr>
          <p:cNvSpPr txBox="1"/>
          <p:nvPr/>
        </p:nvSpPr>
        <p:spPr>
          <a:xfrm>
            <a:off x="1601880" y="3452143"/>
            <a:ext cx="3400425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abdomen soft and nontender to palpation</a:t>
            </a:r>
          </a:p>
        </p:txBody>
      </p:sp>
      <p:sp>
        <p:nvSpPr>
          <p:cNvPr id="9" name="TextBox 8">
            <a:hlinkClick r:id="rId4" action="ppaction://hlinksldjump"/>
            <a:extLst>
              <a:ext uri="{FF2B5EF4-FFF2-40B4-BE49-F238E27FC236}">
                <a16:creationId xmlns:a16="http://schemas.microsoft.com/office/drawing/2014/main" id="{10CABC26-DE4B-BC8D-B1A2-7841D8DAECF9}"/>
              </a:ext>
            </a:extLst>
          </p:cNvPr>
          <p:cNvSpPr txBox="1"/>
          <p:nvPr/>
        </p:nvSpPr>
        <p:spPr>
          <a:xfrm>
            <a:off x="1601879" y="4098474"/>
            <a:ext cx="340042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P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blood pressure 110/68</a:t>
            </a:r>
            <a:endParaRPr lang="en-PH" b="0" dirty="0">
              <a:effectLst/>
            </a:endParaRPr>
          </a:p>
        </p:txBody>
      </p:sp>
      <p:sp>
        <p:nvSpPr>
          <p:cNvPr id="10" name="TextBox 9">
            <a:hlinkClick r:id="rId4" action="ppaction://hlinksldjump"/>
            <a:extLst>
              <a:ext uri="{FF2B5EF4-FFF2-40B4-BE49-F238E27FC236}">
                <a16:creationId xmlns:a16="http://schemas.microsoft.com/office/drawing/2014/main" id="{B808F782-9250-366C-6106-A1513C23EB0D}"/>
              </a:ext>
            </a:extLst>
          </p:cNvPr>
          <p:cNvSpPr txBox="1"/>
          <p:nvPr/>
        </p:nvSpPr>
        <p:spPr>
          <a:xfrm>
            <a:off x="1601879" y="4467806"/>
            <a:ext cx="3400425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pulses present in lower extremities</a:t>
            </a:r>
            <a:endParaRPr lang="en-PH" b="0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E7F950-C058-BE78-C235-3B80F12F510C}"/>
              </a:ext>
            </a:extLst>
          </p:cNvPr>
          <p:cNvSpPr txBox="1"/>
          <p:nvPr/>
        </p:nvSpPr>
        <p:spPr>
          <a:xfrm>
            <a:off x="6006353" y="1559316"/>
            <a:ext cx="55939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Select the subjective data on May’s chart</a:t>
            </a:r>
            <a:endParaRPr lang="en-PH" sz="6600" dirty="0"/>
          </a:p>
        </p:txBody>
      </p:sp>
    </p:spTree>
    <p:extLst>
      <p:ext uri="{BB962C8B-B14F-4D97-AF65-F5344CB8AC3E}">
        <p14:creationId xmlns:p14="http://schemas.microsoft.com/office/powerpoint/2010/main" val="376945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326A-6E46-A835-0729-00F0BD520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>
                <a:solidFill>
                  <a:srgbClr val="00B050"/>
                </a:solidFill>
                <a:latin typeface="Berlin Sans FB Demi" panose="020E0802020502020306" pitchFamily="34" charset="0"/>
              </a:rPr>
              <a:t>Correct! </a:t>
            </a:r>
            <a:br>
              <a:rPr lang="en-US" sz="8800" dirty="0">
                <a:solidFill>
                  <a:srgbClr val="00B050"/>
                </a:solidFill>
                <a:latin typeface="Berlin Sans FB Demi" panose="020E0802020502020306" pitchFamily="34" charset="0"/>
              </a:rPr>
            </a:br>
            <a:br>
              <a:rPr lang="en-US" sz="8800" dirty="0">
                <a:solidFill>
                  <a:srgbClr val="00B050"/>
                </a:solidFill>
                <a:latin typeface="Berlin Sans FB Demi" panose="020E0802020502020306" pitchFamily="34" charset="0"/>
              </a:rPr>
            </a:br>
            <a:r>
              <a:rPr lang="en-US" sz="8800" dirty="0">
                <a:solidFill>
                  <a:srgbClr val="00B050"/>
                </a:solidFill>
                <a:latin typeface="Berlin Sans FB Demi" panose="020E0802020502020306" pitchFamily="34" charset="0"/>
              </a:rPr>
              <a:t>+ 1 point</a:t>
            </a:r>
            <a:endParaRPr lang="en-PH" sz="8800" dirty="0">
              <a:solidFill>
                <a:srgbClr val="00B050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DE56B7-BBAB-92BF-6054-4E73B714D15A}"/>
              </a:ext>
            </a:extLst>
          </p:cNvPr>
          <p:cNvGrpSpPr/>
          <p:nvPr/>
        </p:nvGrpSpPr>
        <p:grpSpPr>
          <a:xfrm>
            <a:off x="9269506" y="5600079"/>
            <a:ext cx="2487706" cy="1060697"/>
            <a:chOff x="7046259" y="5402855"/>
            <a:chExt cx="2487706" cy="1060697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3D2846C5-5673-8568-2E4D-15787D78110F}"/>
                </a:ext>
              </a:extLst>
            </p:cNvPr>
            <p:cNvSpPr/>
            <p:nvPr/>
          </p:nvSpPr>
          <p:spPr>
            <a:xfrm>
              <a:off x="7046259" y="5402855"/>
              <a:ext cx="2402541" cy="1060697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TextBox 5">
              <a:hlinkClick r:id="rId2" action="ppaction://hlinksldjump"/>
              <a:extLst>
                <a:ext uri="{FF2B5EF4-FFF2-40B4-BE49-F238E27FC236}">
                  <a16:creationId xmlns:a16="http://schemas.microsoft.com/office/drawing/2014/main" id="{9ECAB7D3-E54A-229F-D4D9-8DC355E5748F}"/>
                </a:ext>
              </a:extLst>
            </p:cNvPr>
            <p:cNvSpPr txBox="1"/>
            <p:nvPr/>
          </p:nvSpPr>
          <p:spPr>
            <a:xfrm>
              <a:off x="7131424" y="5702371"/>
              <a:ext cx="24025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 to ER</a:t>
              </a:r>
              <a:endParaRPr lang="en-PH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46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C35C71-9B3E-5550-3403-BCBBEA1D272E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>
                <a:solidFill>
                  <a:srgbClr val="C00000"/>
                </a:solidFill>
                <a:latin typeface="Berlin Sans FB Demi" panose="020E0802020502020306" pitchFamily="34" charset="0"/>
              </a:rPr>
              <a:t>Try Again! </a:t>
            </a:r>
            <a:endParaRPr lang="en-PH" sz="8800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08F2B5-D43B-18EB-F6D9-F32189906123}"/>
              </a:ext>
            </a:extLst>
          </p:cNvPr>
          <p:cNvGrpSpPr/>
          <p:nvPr/>
        </p:nvGrpSpPr>
        <p:grpSpPr>
          <a:xfrm>
            <a:off x="9269506" y="5600079"/>
            <a:ext cx="2487706" cy="1060697"/>
            <a:chOff x="7046259" y="5402855"/>
            <a:chExt cx="2487706" cy="1060697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602BDCD-2656-BC12-B95A-53ACDE67B7A6}"/>
                </a:ext>
              </a:extLst>
            </p:cNvPr>
            <p:cNvSpPr/>
            <p:nvPr/>
          </p:nvSpPr>
          <p:spPr>
            <a:xfrm>
              <a:off x="7046259" y="5402855"/>
              <a:ext cx="2402541" cy="1060697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791228-6071-2083-B06A-2956A176D979}"/>
                </a:ext>
              </a:extLst>
            </p:cNvPr>
            <p:cNvSpPr txBox="1"/>
            <p:nvPr/>
          </p:nvSpPr>
          <p:spPr>
            <a:xfrm>
              <a:off x="7131424" y="5702371"/>
              <a:ext cx="24025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 to </a:t>
              </a: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2" action="ppaction://hlinksldjump"/>
                </a:rPr>
                <a:t>ER</a:t>
              </a:r>
              <a:endParaRPr lang="en-PH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91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724B-85AA-B2DF-CD76-3695766BD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 patient.</a:t>
            </a:r>
          </a:p>
        </p:txBody>
      </p:sp>
      <p:pic>
        <p:nvPicPr>
          <p:cNvPr id="23" name="Picture 22" descr="A cartoon of a child's face&#10;&#10;Description automatically generated">
            <a:extLst>
              <a:ext uri="{FF2B5EF4-FFF2-40B4-BE49-F238E27FC236}">
                <a16:creationId xmlns:a16="http://schemas.microsoft.com/office/drawing/2014/main" id="{58B42D0F-ACC9-DE88-CB1A-78E917217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33" y="2896650"/>
            <a:ext cx="2832069" cy="3037070"/>
          </a:xfrm>
          <a:prstGeom prst="rect">
            <a:avLst/>
          </a:prstGeom>
        </p:spPr>
      </p:pic>
      <p:pic>
        <p:nvPicPr>
          <p:cNvPr id="21" name="Picture 20" descr="A cartoon of a person with a beard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8145AA5A-C8CE-7662-9121-8561AB2C8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803" y="2610546"/>
            <a:ext cx="2351519" cy="3383481"/>
          </a:xfrm>
          <a:prstGeom prst="rect">
            <a:avLst/>
          </a:prstGeom>
        </p:spPr>
      </p:pic>
      <p:pic>
        <p:nvPicPr>
          <p:cNvPr id="15" name="Picture 14" descr="A cartoon of a child&#10;&#10;Description automatically generated">
            <a:extLst>
              <a:ext uri="{FF2B5EF4-FFF2-40B4-BE49-F238E27FC236}">
                <a16:creationId xmlns:a16="http://schemas.microsoft.com/office/drawing/2014/main" id="{41351E6B-89EE-4AD0-D783-9477B2E7F0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797" y="2622739"/>
            <a:ext cx="2615677" cy="33109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7EBF43-89D8-5BD8-0D14-3B2A7BD6ACA7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A7BB3-B752-17C1-4C9B-BF4D06497C32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P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258A25-ADAE-24CC-A74D-C585D09FDD50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PH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44E2B5-D602-B988-5046-AF68E6484CEA}"/>
              </a:ext>
            </a:extLst>
          </p:cNvPr>
          <p:cNvSpPr txBox="1"/>
          <p:nvPr/>
        </p:nvSpPr>
        <p:spPr>
          <a:xfrm>
            <a:off x="921599" y="5896659"/>
            <a:ext cx="1335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Ana</a:t>
            </a:r>
            <a:endParaRPr lang="en-PH" sz="3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2A2A4E-226E-2C48-C86D-B911F295DB4B}"/>
              </a:ext>
            </a:extLst>
          </p:cNvPr>
          <p:cNvSpPr txBox="1"/>
          <p:nvPr/>
        </p:nvSpPr>
        <p:spPr>
          <a:xfrm>
            <a:off x="3810000" y="5896659"/>
            <a:ext cx="1335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Joe</a:t>
            </a:r>
            <a:endParaRPr lang="en-PH" sz="3600" dirty="0"/>
          </a:p>
        </p:txBody>
      </p:sp>
      <p:sp>
        <p:nvSpPr>
          <p:cNvPr id="26" name="TextBox 25">
            <a:hlinkClick r:id="rId3" action="ppaction://hlinksldjump"/>
            <a:extLst>
              <a:ext uri="{FF2B5EF4-FFF2-40B4-BE49-F238E27FC236}">
                <a16:creationId xmlns:a16="http://schemas.microsoft.com/office/drawing/2014/main" id="{E92D275E-93DD-27C1-8ACE-9D8A6EE2942E}"/>
              </a:ext>
            </a:extLst>
          </p:cNvPr>
          <p:cNvSpPr txBox="1"/>
          <p:nvPr/>
        </p:nvSpPr>
        <p:spPr>
          <a:xfrm>
            <a:off x="6850691" y="5958546"/>
            <a:ext cx="1335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Mark</a:t>
            </a:r>
            <a:endParaRPr lang="en-PH" sz="3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F86038-79D0-80C6-AFA8-9B55140CA81E}"/>
              </a:ext>
            </a:extLst>
          </p:cNvPr>
          <p:cNvSpPr txBox="1"/>
          <p:nvPr/>
        </p:nvSpPr>
        <p:spPr>
          <a:xfrm>
            <a:off x="9801764" y="5917234"/>
            <a:ext cx="1335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John</a:t>
            </a:r>
            <a:endParaRPr lang="en-PH" sz="3600" dirty="0"/>
          </a:p>
        </p:txBody>
      </p:sp>
      <p:pic>
        <p:nvPicPr>
          <p:cNvPr id="4" name="Picture 3" descr="A cartoon of a child with glasses&#10;&#10;Description automatically generated">
            <a:extLst>
              <a:ext uri="{FF2B5EF4-FFF2-40B4-BE49-F238E27FC236}">
                <a16:creationId xmlns:a16="http://schemas.microsoft.com/office/drawing/2014/main" id="{7AD8E784-AB15-52D0-9E52-7490B79D62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871" y="2725898"/>
            <a:ext cx="2664254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4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artoon of a person with a beard&#10;&#10;Description automatically generated">
            <a:extLst>
              <a:ext uri="{FF2B5EF4-FFF2-40B4-BE49-F238E27FC236}">
                <a16:creationId xmlns:a16="http://schemas.microsoft.com/office/drawing/2014/main" id="{29D18C21-DAD7-3969-5515-6CE0153DA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728" y="2162871"/>
            <a:ext cx="2351519" cy="3383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7B61F5-8A20-5945-268F-11B89638FC07}"/>
              </a:ext>
            </a:extLst>
          </p:cNvPr>
          <p:cNvSpPr txBox="1"/>
          <p:nvPr/>
        </p:nvSpPr>
        <p:spPr>
          <a:xfrm>
            <a:off x="171450" y="390525"/>
            <a:ext cx="11849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one out: Which of the following is an example of OBJECTIVE DATA?</a:t>
            </a:r>
            <a:endParaRPr lang="en-PH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23AD688-9BD7-C245-2262-57AFDB7D421A}"/>
              </a:ext>
            </a:extLst>
          </p:cNvPr>
          <p:cNvSpPr/>
          <p:nvPr/>
        </p:nvSpPr>
        <p:spPr>
          <a:xfrm rot="19709400">
            <a:off x="4482354" y="2232210"/>
            <a:ext cx="1299882" cy="42134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TextBox 8">
            <a:hlinkClick r:id="rId3" action="ppaction://hlinksldjump"/>
            <a:extLst>
              <a:ext uri="{FF2B5EF4-FFF2-40B4-BE49-F238E27FC236}">
                <a16:creationId xmlns:a16="http://schemas.microsoft.com/office/drawing/2014/main" id="{61B1D786-161E-3847-CADC-26E36ED2BBD3}"/>
              </a:ext>
            </a:extLst>
          </p:cNvPr>
          <p:cNvSpPr txBox="1"/>
          <p:nvPr/>
        </p:nvSpPr>
        <p:spPr>
          <a:xfrm>
            <a:off x="5796508" y="1901883"/>
            <a:ext cx="308751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A complaint of left knee pain</a:t>
            </a:r>
            <a:endParaRPr lang="en-US" b="0" dirty="0">
              <a:effectLst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4B2D843-598C-C6C2-C220-3F5FBA33B4CF}"/>
              </a:ext>
            </a:extLst>
          </p:cNvPr>
          <p:cNvSpPr/>
          <p:nvPr/>
        </p:nvSpPr>
        <p:spPr>
          <a:xfrm rot="21272571">
            <a:off x="4665144" y="3168479"/>
            <a:ext cx="1299882" cy="42134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TextBox 10">
            <a:hlinkClick r:id="rId4" action="ppaction://hlinksldjump"/>
            <a:extLst>
              <a:ext uri="{FF2B5EF4-FFF2-40B4-BE49-F238E27FC236}">
                <a16:creationId xmlns:a16="http://schemas.microsoft.com/office/drawing/2014/main" id="{4A1640EF-9F3D-342D-7FAA-F00721DDC3D8}"/>
              </a:ext>
            </a:extLst>
          </p:cNvPr>
          <p:cNvSpPr txBox="1"/>
          <p:nvPr/>
        </p:nvSpPr>
        <p:spPr>
          <a:xfrm>
            <a:off x="6060140" y="2993554"/>
            <a:ext cx="377414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reputation or crackling sound in the left knee joint</a:t>
            </a:r>
            <a:endParaRPr lang="en-US" b="0" dirty="0">
              <a:effectLst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767A9B5-C792-DCA7-2290-EB05855E487B}"/>
              </a:ext>
            </a:extLst>
          </p:cNvPr>
          <p:cNvSpPr/>
          <p:nvPr/>
        </p:nvSpPr>
        <p:spPr>
          <a:xfrm rot="518362">
            <a:off x="4672324" y="4157602"/>
            <a:ext cx="1299882" cy="42134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hlinkClick r:id="rId3" action="ppaction://hlinksldjump"/>
            <a:extLst>
              <a:ext uri="{FF2B5EF4-FFF2-40B4-BE49-F238E27FC236}">
                <a16:creationId xmlns:a16="http://schemas.microsoft.com/office/drawing/2014/main" id="{6E01E162-D85D-B5D6-63A7-BF2C2A729603}"/>
              </a:ext>
            </a:extLst>
          </p:cNvPr>
          <p:cNvSpPr txBox="1"/>
          <p:nvPr/>
        </p:nvSpPr>
        <p:spPr>
          <a:xfrm>
            <a:off x="6060140" y="4115595"/>
            <a:ext cx="43030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report of left knee has been swollen and hot for the past 3</a:t>
            </a:r>
            <a:endParaRPr lang="en-US" b="0" dirty="0">
              <a:effectLst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5FF7D31-DA22-0A16-5C93-73EF2D756FE4}"/>
              </a:ext>
            </a:extLst>
          </p:cNvPr>
          <p:cNvSpPr/>
          <p:nvPr/>
        </p:nvSpPr>
        <p:spPr>
          <a:xfrm rot="1472764">
            <a:off x="4467847" y="5296286"/>
            <a:ext cx="1299882" cy="42134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TextBox 14">
            <a:hlinkClick r:id="rId3" action="ppaction://hlinksldjump"/>
            <a:extLst>
              <a:ext uri="{FF2B5EF4-FFF2-40B4-BE49-F238E27FC236}">
                <a16:creationId xmlns:a16="http://schemas.microsoft.com/office/drawing/2014/main" id="{C47E442E-030D-8C99-C51A-563D39C8B870}"/>
              </a:ext>
            </a:extLst>
          </p:cNvPr>
          <p:cNvSpPr txBox="1"/>
          <p:nvPr/>
        </p:nvSpPr>
        <p:spPr>
          <a:xfrm>
            <a:off x="5796508" y="5312702"/>
            <a:ext cx="536372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report of impaired mobility from left knee pain as evidenced by inability to walk, swelling, and pain on passive range of motion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784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326A-6E46-A835-0729-00F0BD520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>
                <a:solidFill>
                  <a:srgbClr val="00B050"/>
                </a:solidFill>
                <a:latin typeface="Berlin Sans FB Demi" panose="020E0802020502020306" pitchFamily="34" charset="0"/>
              </a:rPr>
              <a:t>Correct! </a:t>
            </a:r>
            <a:br>
              <a:rPr lang="en-US" sz="8800" dirty="0">
                <a:solidFill>
                  <a:srgbClr val="00B050"/>
                </a:solidFill>
                <a:latin typeface="Berlin Sans FB Demi" panose="020E0802020502020306" pitchFamily="34" charset="0"/>
              </a:rPr>
            </a:br>
            <a:br>
              <a:rPr lang="en-US" sz="8800" dirty="0">
                <a:solidFill>
                  <a:srgbClr val="00B050"/>
                </a:solidFill>
                <a:latin typeface="Berlin Sans FB Demi" panose="020E0802020502020306" pitchFamily="34" charset="0"/>
              </a:rPr>
            </a:br>
            <a:r>
              <a:rPr lang="en-US" sz="8800" dirty="0">
                <a:solidFill>
                  <a:srgbClr val="00B050"/>
                </a:solidFill>
                <a:latin typeface="Berlin Sans FB Demi" panose="020E0802020502020306" pitchFamily="34" charset="0"/>
              </a:rPr>
              <a:t>+ 1 point</a:t>
            </a:r>
            <a:endParaRPr lang="en-PH" sz="8800" dirty="0">
              <a:solidFill>
                <a:srgbClr val="00B050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DE56B7-BBAB-92BF-6054-4E73B714D15A}"/>
              </a:ext>
            </a:extLst>
          </p:cNvPr>
          <p:cNvGrpSpPr/>
          <p:nvPr/>
        </p:nvGrpSpPr>
        <p:grpSpPr>
          <a:xfrm>
            <a:off x="9269506" y="5600079"/>
            <a:ext cx="2487706" cy="1060697"/>
            <a:chOff x="7046259" y="5402855"/>
            <a:chExt cx="2487706" cy="1060697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3D2846C5-5673-8568-2E4D-15787D78110F}"/>
                </a:ext>
              </a:extLst>
            </p:cNvPr>
            <p:cNvSpPr/>
            <p:nvPr/>
          </p:nvSpPr>
          <p:spPr>
            <a:xfrm>
              <a:off x="7046259" y="5402855"/>
              <a:ext cx="2402541" cy="1060697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ECAB7D3-E54A-229F-D4D9-8DC355E5748F}"/>
                </a:ext>
              </a:extLst>
            </p:cNvPr>
            <p:cNvSpPr txBox="1"/>
            <p:nvPr/>
          </p:nvSpPr>
          <p:spPr>
            <a:xfrm>
              <a:off x="7131424" y="5702371"/>
              <a:ext cx="24025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 to ER</a:t>
              </a:r>
              <a:endParaRPr lang="en-PH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51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56</TotalTime>
  <Words>186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Welcome to NURSiFY</vt:lpstr>
      <vt:lpstr>PowerPoint Presentation</vt:lpstr>
      <vt:lpstr>Select a patient.</vt:lpstr>
      <vt:lpstr>PowerPoint Presentation</vt:lpstr>
      <vt:lpstr>Correct!   + 1 point</vt:lpstr>
      <vt:lpstr>PowerPoint Presentation</vt:lpstr>
      <vt:lpstr>Select a patient.</vt:lpstr>
      <vt:lpstr>PowerPoint Presentation</vt:lpstr>
      <vt:lpstr>Correct!   + 1 point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NURSiFY</dc:title>
  <dc:creator>FERNANDEZ, RONN FRITZGERALD</dc:creator>
  <cp:lastModifiedBy>jeraldinemaclang03@gmail.com</cp:lastModifiedBy>
  <cp:revision>2</cp:revision>
  <dcterms:created xsi:type="dcterms:W3CDTF">2024-01-10T12:09:54Z</dcterms:created>
  <dcterms:modified xsi:type="dcterms:W3CDTF">2024-01-12T01:13:30Z</dcterms:modified>
</cp:coreProperties>
</file>