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61" r:id="rId5"/>
    <p:sldId id="264" r:id="rId6"/>
    <p:sldId id="262" r:id="rId7"/>
    <p:sldId id="263" r:id="rId8"/>
    <p:sldId id="265"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C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28655-980E-CBC3-3444-BD369051204C}" v="41" dt="2023-03-17T00:58:35.821"/>
    <p1510:client id="{8B0BB409-5C73-4931-B11B-6676C72D81EC}" v="223" dt="2023-03-17T00:49:07.965"/>
    <p1510:client id="{CE643E6E-952B-A270-730E-6F14F3C84F10}" v="694" dt="2023-03-17T01:45:45.016"/>
    <p1510:client id="{EA084E46-B965-A417-C6B6-098736EF72D2}" v="808" dt="2023-03-17T01:44:17.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1440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8615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2672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344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908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5270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761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4512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03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917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5330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150269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s.neit.edu/~rburns/Capstone/login.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nimedia-doc.netlify.app/documents/Animedia+ERD.pdf" TargetMode="External"/><Relationship Id="rId2" Type="http://schemas.openxmlformats.org/officeDocument/2006/relationships/hyperlink" Target="https://github.com/burns115/Capsto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noFill/>
          </a:ln>
        </p:spPr>
        <p:txBody>
          <a:bodyPr>
            <a:normAutofit/>
          </a:bodyPr>
          <a:lstStyle/>
          <a:p>
            <a:r>
              <a:rPr lang="en-US" sz="8800" dirty="0">
                <a:solidFill>
                  <a:srgbClr val="3DC5FF"/>
                </a:solidFill>
                <a:latin typeface="Calibri Light"/>
                <a:ea typeface="Dotum"/>
                <a:cs typeface="Calibri Light"/>
              </a:rPr>
              <a:t>ANIMEDIA</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Ryan Burns &amp; Ethan Carrera</a:t>
            </a:r>
          </a:p>
        </p:txBody>
      </p:sp>
      <p:sp>
        <p:nvSpPr>
          <p:cNvPr id="5" name="Rectangle 4">
            <a:extLst>
              <a:ext uri="{FF2B5EF4-FFF2-40B4-BE49-F238E27FC236}">
                <a16:creationId xmlns:a16="http://schemas.microsoft.com/office/drawing/2014/main" id="{F2AE91C6-5C8D-0DD9-96FD-5BE0694DAA86}"/>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F1659A9-C685-B0E9-8822-BDB4B5970850}"/>
              </a:ext>
            </a:extLst>
          </p:cNvPr>
          <p:cNvSpPr/>
          <p:nvPr/>
        </p:nvSpPr>
        <p:spPr>
          <a:xfrm>
            <a:off x="-1" y="5932024"/>
            <a:ext cx="12192000"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5BAAB-D313-64F5-29B3-5E93E78529EA}"/>
              </a:ext>
            </a:extLst>
          </p:cNvPr>
          <p:cNvSpPr/>
          <p:nvPr/>
        </p:nvSpPr>
        <p:spPr>
          <a:xfrm>
            <a:off x="4107481" y="3589796"/>
            <a:ext cx="3559214" cy="19966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1CF0BD2-BEA8-1C1D-95C7-31AAA9FAC9B8}"/>
              </a:ext>
            </a:extLst>
          </p:cNvPr>
          <p:cNvSpPr/>
          <p:nvPr/>
        </p:nvSpPr>
        <p:spPr>
          <a:xfrm>
            <a:off x="7791619" y="2653707"/>
            <a:ext cx="3559214" cy="19966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06A15-78BE-3C33-0051-75EF90B65C7B}"/>
              </a:ext>
            </a:extLst>
          </p:cNvPr>
          <p:cNvSpPr>
            <a:spLocks noGrp="1"/>
          </p:cNvSpPr>
          <p:nvPr>
            <p:ph type="title"/>
          </p:nvPr>
        </p:nvSpPr>
        <p:spPr>
          <a:xfrm>
            <a:off x="986765" y="1057018"/>
            <a:ext cx="2394031" cy="1325563"/>
          </a:xfrm>
        </p:spPr>
        <p:txBody>
          <a:bodyPr/>
          <a:lstStyle/>
          <a:p>
            <a:pPr algn="ctr"/>
            <a:r>
              <a:rPr lang="en-US">
                <a:cs typeface="Calibri Light"/>
              </a:rPr>
              <a:t>Software Used:</a:t>
            </a:r>
          </a:p>
        </p:txBody>
      </p:sp>
      <p:pic>
        <p:nvPicPr>
          <p:cNvPr id="4" name="Picture 4" descr="Icon&#10;&#10;Description automatically generated">
            <a:extLst>
              <a:ext uri="{FF2B5EF4-FFF2-40B4-BE49-F238E27FC236}">
                <a16:creationId xmlns:a16="http://schemas.microsoft.com/office/drawing/2014/main" id="{34EB0FFD-19F8-6FFE-2DAE-832E28B9B2EE}"/>
              </a:ext>
            </a:extLst>
          </p:cNvPr>
          <p:cNvPicPr>
            <a:picLocks noGrp="1" noChangeAspect="1"/>
          </p:cNvPicPr>
          <p:nvPr>
            <p:ph idx="1"/>
          </p:nvPr>
        </p:nvPicPr>
        <p:blipFill>
          <a:blip r:embed="rId2"/>
          <a:stretch>
            <a:fillRect/>
          </a:stretch>
        </p:blipFill>
        <p:spPr>
          <a:xfrm>
            <a:off x="4106298" y="1537551"/>
            <a:ext cx="3561588" cy="1775972"/>
          </a:xfrm>
        </p:spPr>
      </p:pic>
      <p:sp>
        <p:nvSpPr>
          <p:cNvPr id="6" name="Rectangle 5">
            <a:extLst>
              <a:ext uri="{FF2B5EF4-FFF2-40B4-BE49-F238E27FC236}">
                <a16:creationId xmlns:a16="http://schemas.microsoft.com/office/drawing/2014/main" id="{E590FFD9-CB31-4616-4826-0E07A60D7F1F}"/>
              </a:ext>
            </a:extLst>
          </p:cNvPr>
          <p:cNvSpPr/>
          <p:nvPr/>
        </p:nvSpPr>
        <p:spPr>
          <a:xfrm>
            <a:off x="438048" y="2653707"/>
            <a:ext cx="3559214" cy="19966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B894CCF3-C01E-42B1-3686-0AD692A045C6}"/>
              </a:ext>
            </a:extLst>
          </p:cNvPr>
          <p:cNvPicPr>
            <a:picLocks noChangeAspect="1"/>
          </p:cNvPicPr>
          <p:nvPr/>
        </p:nvPicPr>
        <p:blipFill>
          <a:blip r:embed="rId3"/>
          <a:stretch>
            <a:fillRect/>
          </a:stretch>
        </p:blipFill>
        <p:spPr>
          <a:xfrm>
            <a:off x="648322" y="2774399"/>
            <a:ext cx="3138668" cy="1764898"/>
          </a:xfrm>
          <a:prstGeom prst="rect">
            <a:avLst/>
          </a:prstGeom>
        </p:spPr>
      </p:pic>
      <p:pic>
        <p:nvPicPr>
          <p:cNvPr id="7" name="Picture 7" descr="Icon&#10;&#10;Description automatically generated">
            <a:extLst>
              <a:ext uri="{FF2B5EF4-FFF2-40B4-BE49-F238E27FC236}">
                <a16:creationId xmlns:a16="http://schemas.microsoft.com/office/drawing/2014/main" id="{B7912989-44ED-872A-5339-CDC89169D20F}"/>
              </a:ext>
            </a:extLst>
          </p:cNvPr>
          <p:cNvPicPr>
            <a:picLocks noChangeAspect="1"/>
          </p:cNvPicPr>
          <p:nvPr/>
        </p:nvPicPr>
        <p:blipFill>
          <a:blip r:embed="rId4"/>
          <a:stretch>
            <a:fillRect/>
          </a:stretch>
        </p:blipFill>
        <p:spPr>
          <a:xfrm>
            <a:off x="8819838" y="2905104"/>
            <a:ext cx="1502780" cy="1502780"/>
          </a:xfrm>
          <a:prstGeom prst="rect">
            <a:avLst/>
          </a:prstGeom>
        </p:spPr>
      </p:pic>
      <p:pic>
        <p:nvPicPr>
          <p:cNvPr id="9" name="Picture 9" descr="Icon&#10;&#10;Description automatically generated">
            <a:extLst>
              <a:ext uri="{FF2B5EF4-FFF2-40B4-BE49-F238E27FC236}">
                <a16:creationId xmlns:a16="http://schemas.microsoft.com/office/drawing/2014/main" id="{8CFBBB3C-9AE5-5B5A-435E-AC7087687E1B}"/>
              </a:ext>
            </a:extLst>
          </p:cNvPr>
          <p:cNvPicPr>
            <a:picLocks noChangeAspect="1"/>
          </p:cNvPicPr>
          <p:nvPr/>
        </p:nvPicPr>
        <p:blipFill>
          <a:blip r:embed="rId5"/>
          <a:stretch>
            <a:fillRect/>
          </a:stretch>
        </p:blipFill>
        <p:spPr>
          <a:xfrm>
            <a:off x="4886846" y="3826394"/>
            <a:ext cx="2000492" cy="1523439"/>
          </a:xfrm>
          <a:prstGeom prst="rect">
            <a:avLst/>
          </a:prstGeom>
        </p:spPr>
      </p:pic>
      <p:sp>
        <p:nvSpPr>
          <p:cNvPr id="22" name="Rectangle 21">
            <a:extLst>
              <a:ext uri="{FF2B5EF4-FFF2-40B4-BE49-F238E27FC236}">
                <a16:creationId xmlns:a16="http://schemas.microsoft.com/office/drawing/2014/main" id="{527C63E9-FA37-2546-7BFD-EDBCCDE6879E}"/>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3AE30C-A665-2793-91BA-909C99278CF3}"/>
              </a:ext>
            </a:extLst>
          </p:cNvPr>
          <p:cNvSpPr/>
          <p:nvPr/>
        </p:nvSpPr>
        <p:spPr>
          <a:xfrm>
            <a:off x="-3458" y="5932449"/>
            <a:ext cx="12199174"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6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strVal val="#ppt_w*0.70"/>
                                          </p:val>
                                        </p:tav>
                                        <p:tav tm="100000">
                                          <p:val>
                                            <p:strVal val="#ppt_w"/>
                                          </p:val>
                                        </p:tav>
                                      </p:tavLst>
                                    </p:anim>
                                    <p:anim calcmode="lin" valueType="num">
                                      <p:cBhvr>
                                        <p:cTn id="19" dur="1000" fill="hold"/>
                                        <p:tgtEl>
                                          <p:spTgt spid="10"/>
                                        </p:tgtEl>
                                        <p:attrNameLst>
                                          <p:attrName>ppt_h</p:attrName>
                                        </p:attrNameLst>
                                      </p:cBhvr>
                                      <p:tavLst>
                                        <p:tav tm="0">
                                          <p:val>
                                            <p:strVal val="#ppt_h"/>
                                          </p:val>
                                        </p:tav>
                                        <p:tav tm="100000">
                                          <p:val>
                                            <p:strVal val="#ppt_h"/>
                                          </p:val>
                                        </p:tav>
                                      </p:tavLst>
                                    </p:anim>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strVal val="#ppt_w*0.70"/>
                                          </p:val>
                                        </p:tav>
                                        <p:tav tm="100000">
                                          <p:val>
                                            <p:strVal val="#ppt_w"/>
                                          </p:val>
                                        </p:tav>
                                      </p:tavLst>
                                    </p:anim>
                                    <p:anim calcmode="lin" valueType="num">
                                      <p:cBhvr>
                                        <p:cTn id="31" dur="1000" fill="hold"/>
                                        <p:tgtEl>
                                          <p:spTgt spid="6"/>
                                        </p:tgtEl>
                                        <p:attrNameLst>
                                          <p:attrName>ppt_h</p:attrName>
                                        </p:attrNameLst>
                                      </p:cBhvr>
                                      <p:tavLst>
                                        <p:tav tm="0">
                                          <p:val>
                                            <p:strVal val="#ppt_h"/>
                                          </p:val>
                                        </p:tav>
                                        <p:tav tm="100000">
                                          <p:val>
                                            <p:strVal val="#ppt_h"/>
                                          </p:val>
                                        </p:tav>
                                      </p:tavLst>
                                    </p:anim>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FA0F-D56B-D880-881A-A933F926B147}"/>
              </a:ext>
            </a:extLst>
          </p:cNvPr>
          <p:cNvSpPr>
            <a:spLocks noGrp="1"/>
          </p:cNvSpPr>
          <p:nvPr>
            <p:ph type="title"/>
          </p:nvPr>
        </p:nvSpPr>
        <p:spPr>
          <a:xfrm>
            <a:off x="4982736" y="866930"/>
            <a:ext cx="2207942" cy="1344148"/>
          </a:xfrm>
        </p:spPr>
        <p:txBody>
          <a:bodyPr/>
          <a:lstStyle/>
          <a:p>
            <a:r>
              <a:rPr lang="en-US" dirty="0">
                <a:solidFill>
                  <a:srgbClr val="3DC5FF"/>
                </a:solidFill>
                <a:latin typeface="Calibri Light"/>
                <a:cs typeface="Calibri Light"/>
              </a:rPr>
              <a:t>Concept</a:t>
            </a:r>
          </a:p>
        </p:txBody>
      </p:sp>
      <p:sp>
        <p:nvSpPr>
          <p:cNvPr id="3" name="Content Placeholder 2">
            <a:extLst>
              <a:ext uri="{FF2B5EF4-FFF2-40B4-BE49-F238E27FC236}">
                <a16:creationId xmlns:a16="http://schemas.microsoft.com/office/drawing/2014/main" id="{5F36D6FB-7098-CB1A-9A38-83F80330F81C}"/>
              </a:ext>
            </a:extLst>
          </p:cNvPr>
          <p:cNvSpPr>
            <a:spLocks noGrp="1"/>
          </p:cNvSpPr>
          <p:nvPr>
            <p:ph idx="1"/>
          </p:nvPr>
        </p:nvSpPr>
        <p:spPr>
          <a:xfrm>
            <a:off x="1739590" y="1965015"/>
            <a:ext cx="8703527" cy="2929558"/>
          </a:xfrm>
        </p:spPr>
        <p:txBody>
          <a:bodyPr vert="horz" lIns="91440" tIns="45720" rIns="91440" bIns="45720" rtlCol="0" anchor="t">
            <a:normAutofit fontScale="55000" lnSpcReduction="20000"/>
          </a:bodyPr>
          <a:lstStyle/>
          <a:p>
            <a:pPr marL="0" indent="0" algn="ctr">
              <a:buNone/>
            </a:pPr>
            <a:r>
              <a:rPr lang="en-US">
                <a:ea typeface="+mn-lt"/>
                <a:cs typeface="+mn-lt"/>
              </a:rPr>
              <a:t>What is this? </a:t>
            </a:r>
            <a:endParaRPr lang="en-US">
              <a:cs typeface="Calibri" panose="020F0502020204030204"/>
            </a:endParaRPr>
          </a:p>
          <a:p>
            <a:r>
              <a:rPr lang="en-US">
                <a:ea typeface="+mn-lt"/>
                <a:cs typeface="+mn-lt"/>
              </a:rPr>
              <a:t>A website that will be used to list anime </a:t>
            </a:r>
          </a:p>
          <a:p>
            <a:r>
              <a:rPr lang="en-US">
                <a:ea typeface="+mn-lt"/>
                <a:cs typeface="+mn-lt"/>
              </a:rPr>
              <a:t>Accessible to anyone for completely free </a:t>
            </a:r>
          </a:p>
          <a:p>
            <a:r>
              <a:rPr lang="en-US">
                <a:ea typeface="+mn-lt"/>
                <a:cs typeface="+mn-lt"/>
              </a:rPr>
              <a:t>Will give people brief information about a specific anime so that they can consider watching it. </a:t>
            </a:r>
            <a:endParaRPr lang="en-US">
              <a:cs typeface="Calibri"/>
            </a:endParaRPr>
          </a:p>
          <a:p>
            <a:endParaRPr lang="en-US">
              <a:ea typeface="+mn-lt"/>
              <a:cs typeface="+mn-lt"/>
            </a:endParaRPr>
          </a:p>
          <a:p>
            <a:pPr marL="0" indent="0" algn="ctr">
              <a:buNone/>
            </a:pPr>
            <a:r>
              <a:rPr lang="en-US">
                <a:ea typeface="+mn-lt"/>
                <a:cs typeface="+mn-lt"/>
              </a:rPr>
              <a:t>Why are we making it? </a:t>
            </a:r>
          </a:p>
          <a:p>
            <a:pPr marL="0" indent="0">
              <a:buNone/>
            </a:pPr>
            <a:endParaRPr lang="en-US">
              <a:ea typeface="+mn-lt"/>
              <a:cs typeface="+mn-lt"/>
            </a:endParaRPr>
          </a:p>
          <a:p>
            <a:pPr marL="0" indent="0">
              <a:buNone/>
            </a:pPr>
            <a:r>
              <a:rPr lang="en-US">
                <a:ea typeface="+mn-lt"/>
                <a:cs typeface="+mn-lt"/>
              </a:rPr>
              <a:t>The Original idea as to why we made this was because Ethan was using </a:t>
            </a:r>
            <a:r>
              <a:rPr lang="en-US" err="1">
                <a:ea typeface="+mn-lt"/>
                <a:cs typeface="+mn-lt"/>
              </a:rPr>
              <a:t>Letterboxd</a:t>
            </a:r>
            <a:r>
              <a:rPr lang="en-US">
                <a:ea typeface="+mn-lt"/>
                <a:cs typeface="+mn-lt"/>
              </a:rPr>
              <a:t> which is an app that allows users to Rate Movies. And when searching up something similar for Anime's the websites weren't the most welcoming so we chose upon making it ourselves.</a:t>
            </a:r>
          </a:p>
          <a:p>
            <a:pPr marL="0" indent="0">
              <a:buNone/>
            </a:pPr>
            <a:endParaRPr lang="en-US">
              <a:cs typeface="Calibri"/>
            </a:endParaRPr>
          </a:p>
        </p:txBody>
      </p:sp>
      <p:sp>
        <p:nvSpPr>
          <p:cNvPr id="5" name="Rectangle 4">
            <a:extLst>
              <a:ext uri="{FF2B5EF4-FFF2-40B4-BE49-F238E27FC236}">
                <a16:creationId xmlns:a16="http://schemas.microsoft.com/office/drawing/2014/main" id="{8AD0B857-7701-26F4-2E44-75DA4716AFAC}"/>
              </a:ext>
            </a:extLst>
          </p:cNvPr>
          <p:cNvSpPr/>
          <p:nvPr/>
        </p:nvSpPr>
        <p:spPr>
          <a:xfrm>
            <a:off x="-7176"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53B4F8-5CFF-99B0-0F3C-E17C57612058}"/>
              </a:ext>
            </a:extLst>
          </p:cNvPr>
          <p:cNvSpPr/>
          <p:nvPr/>
        </p:nvSpPr>
        <p:spPr>
          <a:xfrm>
            <a:off x="5834" y="5932449"/>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74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9A7D-9AC4-FBB1-6D1C-9E04539122D7}"/>
              </a:ext>
            </a:extLst>
          </p:cNvPr>
          <p:cNvSpPr>
            <a:spLocks noGrp="1"/>
          </p:cNvSpPr>
          <p:nvPr>
            <p:ph type="title"/>
          </p:nvPr>
        </p:nvSpPr>
        <p:spPr>
          <a:xfrm>
            <a:off x="782444" y="1805456"/>
            <a:ext cx="10515600" cy="1325563"/>
          </a:xfrm>
        </p:spPr>
        <p:txBody>
          <a:bodyPr/>
          <a:lstStyle/>
          <a:p>
            <a:pPr algn="ctr"/>
            <a:r>
              <a:rPr lang="en-US">
                <a:cs typeface="Calibri Light"/>
              </a:rPr>
              <a:t>Show Project</a:t>
            </a:r>
          </a:p>
        </p:txBody>
      </p:sp>
      <p:sp>
        <p:nvSpPr>
          <p:cNvPr id="3" name="Content Placeholder 2">
            <a:extLst>
              <a:ext uri="{FF2B5EF4-FFF2-40B4-BE49-F238E27FC236}">
                <a16:creationId xmlns:a16="http://schemas.microsoft.com/office/drawing/2014/main" id="{E08442A6-6397-2365-1298-D0CEEDC4BC12}"/>
              </a:ext>
            </a:extLst>
          </p:cNvPr>
          <p:cNvSpPr>
            <a:spLocks noGrp="1"/>
          </p:cNvSpPr>
          <p:nvPr>
            <p:ph idx="1"/>
          </p:nvPr>
        </p:nvSpPr>
        <p:spPr>
          <a:xfrm>
            <a:off x="3886200" y="3430336"/>
            <a:ext cx="4419601" cy="608857"/>
          </a:xfrm>
        </p:spPr>
        <p:txBody>
          <a:bodyPr vert="horz" lIns="91440" tIns="45720" rIns="91440" bIns="45720" rtlCol="0" anchor="t">
            <a:normAutofit/>
          </a:bodyPr>
          <a:lstStyle/>
          <a:p>
            <a:pPr marL="0" indent="0" algn="ctr">
              <a:buNone/>
            </a:pPr>
            <a:r>
              <a:rPr lang="en-US">
                <a:ea typeface="+mn-lt"/>
                <a:cs typeface="+mn-lt"/>
                <a:hlinkClick r:id="rId2"/>
              </a:rPr>
              <a:t>Animedia - Capstone Project</a:t>
            </a:r>
            <a:endParaRPr lang="en-US"/>
          </a:p>
        </p:txBody>
      </p:sp>
      <p:sp>
        <p:nvSpPr>
          <p:cNvPr id="5" name="Rectangle 4">
            <a:extLst>
              <a:ext uri="{FF2B5EF4-FFF2-40B4-BE49-F238E27FC236}">
                <a16:creationId xmlns:a16="http://schemas.microsoft.com/office/drawing/2014/main" id="{4F39C777-2A92-4DB3-01C8-AAFD0AB9A419}"/>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624B2F-FF26-48DE-3C61-B051FE3650C1}"/>
              </a:ext>
            </a:extLst>
          </p:cNvPr>
          <p:cNvSpPr/>
          <p:nvPr/>
        </p:nvSpPr>
        <p:spPr>
          <a:xfrm>
            <a:off x="-3459" y="5932449"/>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3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8F31-482B-C311-F979-E93BC2E6CC9B}"/>
              </a:ext>
            </a:extLst>
          </p:cNvPr>
          <p:cNvSpPr>
            <a:spLocks noGrp="1"/>
          </p:cNvSpPr>
          <p:nvPr>
            <p:ph type="title"/>
          </p:nvPr>
        </p:nvSpPr>
        <p:spPr>
          <a:xfrm>
            <a:off x="838200" y="1051143"/>
            <a:ext cx="10515600" cy="1325563"/>
          </a:xfrm>
        </p:spPr>
        <p:txBody>
          <a:bodyPr/>
          <a:lstStyle/>
          <a:p>
            <a:pPr algn="ctr"/>
            <a:r>
              <a:rPr lang="en-US" dirty="0">
                <a:solidFill>
                  <a:schemeClr val="tx1">
                    <a:lumMod val="75000"/>
                  </a:schemeClr>
                </a:solidFill>
                <a:cs typeface="Calibri Light"/>
              </a:rPr>
              <a:t>Introduce Code and Database Tables</a:t>
            </a:r>
          </a:p>
        </p:txBody>
      </p:sp>
      <p:sp>
        <p:nvSpPr>
          <p:cNvPr id="3" name="Content Placeholder 2">
            <a:extLst>
              <a:ext uri="{FF2B5EF4-FFF2-40B4-BE49-F238E27FC236}">
                <a16:creationId xmlns:a16="http://schemas.microsoft.com/office/drawing/2014/main" id="{57DEAA9A-5144-FB0D-D376-B5A20F88CEE4}"/>
              </a:ext>
            </a:extLst>
          </p:cNvPr>
          <p:cNvSpPr>
            <a:spLocks noGrp="1"/>
          </p:cNvSpPr>
          <p:nvPr>
            <p:ph idx="1"/>
          </p:nvPr>
        </p:nvSpPr>
        <p:spPr>
          <a:xfrm>
            <a:off x="289112" y="2587625"/>
            <a:ext cx="11624982" cy="3903103"/>
          </a:xfrm>
        </p:spPr>
        <p:txBody>
          <a:bodyPr vert="horz" lIns="91440" tIns="45720" rIns="91440" bIns="45720" rtlCol="0" anchor="t">
            <a:normAutofit/>
          </a:bodyPr>
          <a:lstStyle/>
          <a:p>
            <a:pPr marL="0" indent="0">
              <a:buNone/>
            </a:pPr>
            <a:endParaRPr lang="en-US" dirty="0">
              <a:ea typeface="+mn-lt"/>
              <a:cs typeface="+mn-lt"/>
            </a:endParaRPr>
          </a:p>
          <a:p>
            <a:pPr marL="0" indent="0" algn="ctr">
              <a:buNone/>
            </a:pPr>
            <a:r>
              <a:rPr lang="en-US" sz="2400" dirty="0">
                <a:ea typeface="+mn-lt"/>
                <a:cs typeface="+mn-lt"/>
              </a:rPr>
              <a:t>GitHub Code - </a:t>
            </a:r>
            <a:r>
              <a:rPr lang="en-US" sz="2400" dirty="0">
                <a:ea typeface="+mn-lt"/>
                <a:cs typeface="+mn-lt"/>
                <a:hlinkClick r:id="rId2"/>
              </a:rPr>
              <a:t>https://github.com/burns115/Capstone</a:t>
            </a:r>
            <a:endParaRPr lang="en-US" sz="2400" dirty="0">
              <a:ea typeface="+mn-lt"/>
              <a:cs typeface="+mn-lt"/>
            </a:endParaRPr>
          </a:p>
          <a:p>
            <a:pPr marL="0" indent="0" algn="ctr">
              <a:buNone/>
            </a:pPr>
            <a:endParaRPr lang="en-US" sz="2400" dirty="0">
              <a:cs typeface="Calibri"/>
            </a:endParaRPr>
          </a:p>
          <a:p>
            <a:pPr marL="0" indent="0" algn="ctr">
              <a:buNone/>
            </a:pPr>
            <a:r>
              <a:rPr lang="en-US" sz="2400" dirty="0">
                <a:cs typeface="Calibri"/>
              </a:rPr>
              <a:t>Database Tables - </a:t>
            </a:r>
            <a:r>
              <a:rPr lang="en-US" sz="2400" dirty="0">
                <a:ea typeface="+mn-lt"/>
                <a:cs typeface="+mn-lt"/>
                <a:hlinkClick r:id="rId3"/>
              </a:rPr>
              <a:t>https://animedia-doc.netlify.app/documents/Animedia+ERD.pdf</a:t>
            </a:r>
            <a:endParaRPr lang="en-US" sz="2400" dirty="0">
              <a:ea typeface="+mn-lt"/>
              <a:cs typeface="+mn-lt"/>
            </a:endParaRPr>
          </a:p>
          <a:p>
            <a:pPr marL="0" indent="0">
              <a:buNone/>
            </a:pPr>
            <a:endParaRPr lang="en-US" dirty="0">
              <a:cs typeface="Calibri"/>
            </a:endParaRPr>
          </a:p>
        </p:txBody>
      </p:sp>
      <p:sp>
        <p:nvSpPr>
          <p:cNvPr id="5" name="Rectangle 4">
            <a:extLst>
              <a:ext uri="{FF2B5EF4-FFF2-40B4-BE49-F238E27FC236}">
                <a16:creationId xmlns:a16="http://schemas.microsoft.com/office/drawing/2014/main" id="{0121803D-C7E7-6A55-6400-60E4E0C4CCF0}"/>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2FA129-A571-7E2B-AB25-ECD58517DF10}"/>
              </a:ext>
            </a:extLst>
          </p:cNvPr>
          <p:cNvSpPr/>
          <p:nvPr/>
        </p:nvSpPr>
        <p:spPr>
          <a:xfrm>
            <a:off x="52297" y="5932449"/>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42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60E57-F76E-6E82-3309-7D0BB0113FED}"/>
              </a:ext>
            </a:extLst>
          </p:cNvPr>
          <p:cNvSpPr>
            <a:spLocks noGrp="1"/>
          </p:cNvSpPr>
          <p:nvPr>
            <p:ph idx="1"/>
          </p:nvPr>
        </p:nvSpPr>
        <p:spPr>
          <a:xfrm>
            <a:off x="838200" y="1254125"/>
            <a:ext cx="10515600" cy="4351338"/>
          </a:xfrm>
        </p:spPr>
        <p:txBody>
          <a:bodyPr vert="horz" lIns="91440" tIns="45720" rIns="91440" bIns="45720" rtlCol="0" anchor="t">
            <a:normAutofit fontScale="92500" lnSpcReduction="20000"/>
          </a:bodyPr>
          <a:lstStyle/>
          <a:p>
            <a:pPr marL="0" indent="0" algn="ctr">
              <a:buNone/>
            </a:pPr>
            <a:r>
              <a:rPr lang="en-US" u="sng" dirty="0">
                <a:solidFill>
                  <a:srgbClr val="3DC5FF"/>
                </a:solidFill>
                <a:cs typeface="Calibri" panose="020F0502020204030204"/>
              </a:rPr>
              <a:t>Successes</a:t>
            </a:r>
          </a:p>
          <a:p>
            <a:pPr marL="0" indent="0" algn="ctr">
              <a:buNone/>
            </a:pPr>
            <a:r>
              <a:rPr lang="en-US" dirty="0">
                <a:cs typeface="Calibri" panose="020F0502020204030204"/>
              </a:rPr>
              <a:t>Ability to code both front end and back end without too many errors. The errors that did occur were resolved quickly.</a:t>
            </a:r>
            <a:endParaRPr lang="en-US">
              <a:cs typeface="Calibri" panose="020F0502020204030204"/>
            </a:endParaRPr>
          </a:p>
          <a:p>
            <a:pPr marL="0" indent="0" algn="ctr">
              <a:buNone/>
            </a:pPr>
            <a:endParaRPr lang="en-US" u="sng" dirty="0">
              <a:cs typeface="Calibri" panose="020F0502020204030204"/>
            </a:endParaRPr>
          </a:p>
          <a:p>
            <a:pPr marL="0" indent="0" algn="ctr">
              <a:buNone/>
            </a:pPr>
            <a:r>
              <a:rPr lang="en-US" u="sng" dirty="0">
                <a:solidFill>
                  <a:srgbClr val="3DC5FF"/>
                </a:solidFill>
                <a:cs typeface="Calibri" panose="020F0502020204030204"/>
              </a:rPr>
              <a:t>Failures</a:t>
            </a:r>
          </a:p>
          <a:p>
            <a:pPr marL="0" indent="0" algn="ctr">
              <a:buNone/>
            </a:pPr>
            <a:r>
              <a:rPr lang="en-US" dirty="0">
                <a:cs typeface="Calibri" panose="020F0502020204030204"/>
              </a:rPr>
              <a:t>The biggest failure we had was how we managed our time with this project. Due to this failure we had to drop several functions we planned on having in our website.</a:t>
            </a:r>
            <a:endParaRPr lang="en-US">
              <a:cs typeface="Calibri" panose="020F0502020204030204"/>
            </a:endParaRPr>
          </a:p>
          <a:p>
            <a:pPr marL="0" indent="0" algn="ctr">
              <a:buNone/>
            </a:pPr>
            <a:endParaRPr lang="en-US" dirty="0">
              <a:cs typeface="Calibri" panose="020F0502020204030204"/>
            </a:endParaRPr>
          </a:p>
          <a:p>
            <a:pPr marL="0" indent="0" algn="ctr">
              <a:buNone/>
            </a:pPr>
            <a:r>
              <a:rPr lang="en-US" u="sng" dirty="0">
                <a:solidFill>
                  <a:srgbClr val="3DC5FF"/>
                </a:solidFill>
                <a:cs typeface="Calibri" panose="020F0502020204030204"/>
              </a:rPr>
              <a:t>Impediments</a:t>
            </a:r>
          </a:p>
          <a:p>
            <a:pPr marL="0" indent="0" algn="ctr">
              <a:buNone/>
            </a:pPr>
            <a:r>
              <a:rPr lang="en-US" dirty="0">
                <a:cs typeface="Calibri" panose="020F0502020204030204"/>
              </a:rPr>
              <a:t>Our roadblocks for a while was just scheduling issues with work, family matters, and other personal matters. This made us fall behind.</a:t>
            </a:r>
            <a:endParaRPr lang="en-US">
              <a:cs typeface="Calibri" panose="020F0502020204030204"/>
            </a:endParaRPr>
          </a:p>
        </p:txBody>
      </p:sp>
      <p:sp>
        <p:nvSpPr>
          <p:cNvPr id="6" name="Rectangle 5">
            <a:extLst>
              <a:ext uri="{FF2B5EF4-FFF2-40B4-BE49-F238E27FC236}">
                <a16:creationId xmlns:a16="http://schemas.microsoft.com/office/drawing/2014/main" id="{E79E6031-BF6D-83BB-E24B-8E0CA5CE066A}"/>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03A23A-9D7C-CFBD-A475-439AD088EB47}"/>
              </a:ext>
            </a:extLst>
          </p:cNvPr>
          <p:cNvSpPr/>
          <p:nvPr/>
        </p:nvSpPr>
        <p:spPr>
          <a:xfrm>
            <a:off x="5834" y="5932449"/>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95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900F-17AC-B1F6-4603-56BB4FE95FC0}"/>
              </a:ext>
            </a:extLst>
          </p:cNvPr>
          <p:cNvSpPr>
            <a:spLocks noGrp="1"/>
          </p:cNvSpPr>
          <p:nvPr>
            <p:ph type="title"/>
          </p:nvPr>
        </p:nvSpPr>
        <p:spPr>
          <a:xfrm>
            <a:off x="838200" y="1266515"/>
            <a:ext cx="10515600" cy="1325563"/>
          </a:xfrm>
        </p:spPr>
        <p:txBody>
          <a:bodyPr/>
          <a:lstStyle/>
          <a:p>
            <a:pPr algn="ctr"/>
            <a:r>
              <a:rPr lang="en-US" dirty="0">
                <a:solidFill>
                  <a:srgbClr val="3DC5FF"/>
                </a:solidFill>
                <a:cs typeface="Calibri Light"/>
              </a:rPr>
              <a:t>What would you do differently</a:t>
            </a:r>
          </a:p>
        </p:txBody>
      </p:sp>
      <p:sp>
        <p:nvSpPr>
          <p:cNvPr id="3" name="Content Placeholder 2">
            <a:extLst>
              <a:ext uri="{FF2B5EF4-FFF2-40B4-BE49-F238E27FC236}">
                <a16:creationId xmlns:a16="http://schemas.microsoft.com/office/drawing/2014/main" id="{239EB33A-9722-9F1D-1714-95A0FECB4174}"/>
              </a:ext>
            </a:extLst>
          </p:cNvPr>
          <p:cNvSpPr>
            <a:spLocks noGrp="1"/>
          </p:cNvSpPr>
          <p:nvPr>
            <p:ph idx="1"/>
          </p:nvPr>
        </p:nvSpPr>
        <p:spPr>
          <a:xfrm>
            <a:off x="838201" y="2596917"/>
            <a:ext cx="10515600" cy="2464923"/>
          </a:xfrm>
        </p:spPr>
        <p:txBody>
          <a:bodyPr vert="horz" lIns="91440" tIns="45720" rIns="91440" bIns="45720" rtlCol="0" anchor="t">
            <a:normAutofit fontScale="92500"/>
          </a:bodyPr>
          <a:lstStyle/>
          <a:p>
            <a:pPr marL="0" indent="0">
              <a:buNone/>
            </a:pPr>
            <a:r>
              <a:rPr lang="en-US" dirty="0">
                <a:cs typeface="Calibri" panose="020F0502020204030204"/>
              </a:rPr>
              <a:t>Have better time management as well as just plan more in general.</a:t>
            </a:r>
          </a:p>
          <a:p>
            <a:pPr marL="0" indent="0">
              <a:buNone/>
            </a:pPr>
            <a:endParaRPr lang="en-US" dirty="0">
              <a:cs typeface="Calibri" panose="020F0502020204030204"/>
            </a:endParaRPr>
          </a:p>
          <a:p>
            <a:pPr marL="0" indent="0">
              <a:buNone/>
            </a:pPr>
            <a:r>
              <a:rPr lang="en-US" dirty="0">
                <a:cs typeface="Calibri" panose="020F0502020204030204"/>
              </a:rPr>
              <a:t>Poor time management impacted our performance and grades drastically</a:t>
            </a:r>
          </a:p>
          <a:p>
            <a:pPr marL="0" indent="0">
              <a:buNone/>
            </a:pPr>
            <a:endParaRPr lang="en-US">
              <a:cs typeface="Calibri" panose="020F0502020204030204"/>
            </a:endParaRPr>
          </a:p>
          <a:p>
            <a:pPr marL="0" indent="0">
              <a:buNone/>
            </a:pPr>
            <a:r>
              <a:rPr lang="en-US">
                <a:ea typeface="+mn-lt"/>
                <a:cs typeface="+mn-lt"/>
              </a:rPr>
              <a:t>Don't Use </a:t>
            </a:r>
            <a:r>
              <a:rPr lang="en-US" err="1">
                <a:ea typeface="+mn-lt"/>
                <a:cs typeface="+mn-lt"/>
              </a:rPr>
              <a:t>php</a:t>
            </a:r>
          </a:p>
        </p:txBody>
      </p:sp>
      <p:sp>
        <p:nvSpPr>
          <p:cNvPr id="5" name="Rectangle 4">
            <a:extLst>
              <a:ext uri="{FF2B5EF4-FFF2-40B4-BE49-F238E27FC236}">
                <a16:creationId xmlns:a16="http://schemas.microsoft.com/office/drawing/2014/main" id="{1F2AABFC-6B6E-2F03-6CCD-4FC135735562}"/>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83B0DEB-D970-739E-3A6F-2A63FAB095B2}"/>
              </a:ext>
            </a:extLst>
          </p:cNvPr>
          <p:cNvSpPr/>
          <p:nvPr/>
        </p:nvSpPr>
        <p:spPr>
          <a:xfrm>
            <a:off x="15127" y="5932449"/>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74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51B7-1465-A40E-7C8C-0ACDB23D0D24}"/>
              </a:ext>
            </a:extLst>
          </p:cNvPr>
          <p:cNvSpPr>
            <a:spLocks noGrp="1"/>
          </p:cNvSpPr>
          <p:nvPr>
            <p:ph type="title"/>
          </p:nvPr>
        </p:nvSpPr>
        <p:spPr>
          <a:xfrm>
            <a:off x="838200" y="840145"/>
            <a:ext cx="10515600" cy="1325563"/>
          </a:xfrm>
        </p:spPr>
        <p:txBody>
          <a:bodyPr/>
          <a:lstStyle/>
          <a:p>
            <a:pPr algn="ctr"/>
            <a:r>
              <a:rPr lang="en-US" dirty="0">
                <a:solidFill>
                  <a:srgbClr val="3DC5FF"/>
                </a:solidFill>
                <a:cs typeface="Calibri Light"/>
              </a:rPr>
              <a:t>Future Growth</a:t>
            </a:r>
          </a:p>
        </p:txBody>
      </p:sp>
      <p:sp>
        <p:nvSpPr>
          <p:cNvPr id="3" name="Content Placeholder 2">
            <a:extLst>
              <a:ext uri="{FF2B5EF4-FFF2-40B4-BE49-F238E27FC236}">
                <a16:creationId xmlns:a16="http://schemas.microsoft.com/office/drawing/2014/main" id="{241A3316-7DDD-3AE5-2C25-002EAE8B96D2}"/>
              </a:ext>
            </a:extLst>
          </p:cNvPr>
          <p:cNvSpPr>
            <a:spLocks noGrp="1"/>
          </p:cNvSpPr>
          <p:nvPr>
            <p:ph idx="1"/>
          </p:nvPr>
        </p:nvSpPr>
        <p:spPr>
          <a:xfrm>
            <a:off x="838200" y="2341096"/>
            <a:ext cx="10515600" cy="4351338"/>
          </a:xfrm>
        </p:spPr>
        <p:txBody>
          <a:bodyPr vert="horz" lIns="91440" tIns="45720" rIns="91440" bIns="45720" rtlCol="0" anchor="t">
            <a:normAutofit/>
          </a:bodyPr>
          <a:lstStyle/>
          <a:p>
            <a:pPr marL="0" indent="0">
              <a:buNone/>
            </a:pPr>
            <a:r>
              <a:rPr lang="en-US" dirty="0">
                <a:cs typeface="Calibri" panose="020F0502020204030204"/>
              </a:rPr>
              <a:t>To improve ourselves in the future we need to schedule our time during the day more thoroughly</a:t>
            </a:r>
          </a:p>
          <a:p>
            <a:r>
              <a:rPr lang="en-US" dirty="0">
                <a:cs typeface="Calibri" panose="020F0502020204030204"/>
              </a:rPr>
              <a:t>Use planners</a:t>
            </a:r>
          </a:p>
          <a:p>
            <a:r>
              <a:rPr lang="en-US" dirty="0">
                <a:cs typeface="Calibri" panose="020F0502020204030204"/>
              </a:rPr>
              <a:t>Use alarms to set times</a:t>
            </a:r>
          </a:p>
          <a:p>
            <a:pPr marL="0" indent="0">
              <a:buNone/>
            </a:pPr>
            <a:endParaRPr lang="en-US">
              <a:cs typeface="Calibri" panose="020F0502020204030204"/>
            </a:endParaRPr>
          </a:p>
          <a:p>
            <a:pPr marL="0" indent="0">
              <a:buNone/>
            </a:pPr>
            <a:r>
              <a:rPr lang="en-US" dirty="0">
                <a:cs typeface="Calibri" panose="020F0502020204030204"/>
              </a:rPr>
              <a:t>Try our best not to procrastinate as much in the future.</a:t>
            </a:r>
          </a:p>
        </p:txBody>
      </p:sp>
      <p:sp>
        <p:nvSpPr>
          <p:cNvPr id="5" name="Rectangle 4">
            <a:extLst>
              <a:ext uri="{FF2B5EF4-FFF2-40B4-BE49-F238E27FC236}">
                <a16:creationId xmlns:a16="http://schemas.microsoft.com/office/drawing/2014/main" id="{EFD0DE74-D663-35EB-DAE1-167DB61BC488}"/>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0BAC08-389B-B5EF-33FA-3870D2AD91B6}"/>
              </a:ext>
            </a:extLst>
          </p:cNvPr>
          <p:cNvSpPr/>
          <p:nvPr/>
        </p:nvSpPr>
        <p:spPr>
          <a:xfrm>
            <a:off x="15127" y="5932449"/>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44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52BC-2A3B-D474-C064-2229A6B0AA08}"/>
              </a:ext>
            </a:extLst>
          </p:cNvPr>
          <p:cNvSpPr>
            <a:spLocks noGrp="1"/>
          </p:cNvSpPr>
          <p:nvPr>
            <p:ph type="title"/>
          </p:nvPr>
        </p:nvSpPr>
        <p:spPr>
          <a:xfrm>
            <a:off x="838200" y="2763184"/>
            <a:ext cx="10515600" cy="1325563"/>
          </a:xfrm>
        </p:spPr>
        <p:txBody>
          <a:bodyPr>
            <a:normAutofit fontScale="90000"/>
          </a:bodyPr>
          <a:lstStyle/>
          <a:p>
            <a:pPr algn="ctr"/>
            <a:r>
              <a:rPr lang="en-US" sz="7200">
                <a:latin typeface="Agency FB"/>
                <a:cs typeface="Calibri Light"/>
              </a:rPr>
              <a:t>Thank You</a:t>
            </a:r>
            <a:br>
              <a:rPr lang="en-US" sz="7200">
                <a:solidFill>
                  <a:srgbClr val="3DC5FF"/>
                </a:solidFill>
                <a:latin typeface="Agency FB"/>
                <a:cs typeface="Calibri Light"/>
              </a:rPr>
            </a:br>
            <a:r>
              <a:rPr lang="en-US" sz="7200">
                <a:solidFill>
                  <a:srgbClr val="3DC5FF"/>
                </a:solidFill>
                <a:latin typeface="Agency FB"/>
                <a:cs typeface="Calibri Light"/>
              </a:rPr>
              <a:t>Any Questions?</a:t>
            </a:r>
          </a:p>
        </p:txBody>
      </p:sp>
      <p:sp>
        <p:nvSpPr>
          <p:cNvPr id="5" name="Rectangle 4">
            <a:extLst>
              <a:ext uri="{FF2B5EF4-FFF2-40B4-BE49-F238E27FC236}">
                <a16:creationId xmlns:a16="http://schemas.microsoft.com/office/drawing/2014/main" id="{CC0E0C5B-2356-6E2F-01FB-9F68E82027D9}"/>
              </a:ext>
            </a:extLst>
          </p:cNvPr>
          <p:cNvSpPr/>
          <p:nvPr/>
        </p:nvSpPr>
        <p:spPr>
          <a:xfrm>
            <a:off x="2117" y="0"/>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B466B4-B11E-2300-69A1-DFBE61A81761}"/>
              </a:ext>
            </a:extLst>
          </p:cNvPr>
          <p:cNvSpPr/>
          <p:nvPr/>
        </p:nvSpPr>
        <p:spPr>
          <a:xfrm>
            <a:off x="-3459" y="5932449"/>
            <a:ext cx="12189882" cy="925974"/>
          </a:xfrm>
          <a:prstGeom prst="rect">
            <a:avLst/>
          </a:prstGeom>
          <a:solidFill>
            <a:srgbClr val="20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5362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ANIMEDIA</vt:lpstr>
      <vt:lpstr>Software Used:</vt:lpstr>
      <vt:lpstr>Concept</vt:lpstr>
      <vt:lpstr>Show Project</vt:lpstr>
      <vt:lpstr>Introduce Code and Database Tables</vt:lpstr>
      <vt:lpstr>PowerPoint Presentation</vt:lpstr>
      <vt:lpstr>What would you do differently</vt:lpstr>
      <vt:lpstr>Future Growth</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594</cp:revision>
  <dcterms:created xsi:type="dcterms:W3CDTF">2023-03-16T20:00:51Z</dcterms:created>
  <dcterms:modified xsi:type="dcterms:W3CDTF">2023-03-17T01:45:59Z</dcterms:modified>
</cp:coreProperties>
</file>