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handoutMasterIdLst>
    <p:handoutMasterId r:id="rId26"/>
  </p:handoutMasterIdLst>
  <p:sldIdLst>
    <p:sldId id="324" r:id="rId5"/>
    <p:sldId id="325" r:id="rId6"/>
    <p:sldId id="326" r:id="rId7"/>
    <p:sldId id="327" r:id="rId8"/>
    <p:sldId id="328" r:id="rId9"/>
    <p:sldId id="329" r:id="rId10"/>
    <p:sldId id="331" r:id="rId11"/>
    <p:sldId id="330" r:id="rId12"/>
    <p:sldId id="332" r:id="rId13"/>
    <p:sldId id="333" r:id="rId14"/>
    <p:sldId id="334" r:id="rId15"/>
    <p:sldId id="335" r:id="rId16"/>
    <p:sldId id="336" r:id="rId17"/>
    <p:sldId id="337" r:id="rId18"/>
    <p:sldId id="338" r:id="rId19"/>
    <p:sldId id="339" r:id="rId20"/>
    <p:sldId id="340" r:id="rId21"/>
    <p:sldId id="341" r:id="rId22"/>
    <p:sldId id="342" r:id="rId23"/>
    <p:sldId id="32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69696"/>
    <a:srgbClr val="A6A6A6"/>
    <a:srgbClr val="4C1213"/>
    <a:srgbClr val="690304"/>
    <a:srgbClr val="9E9A95"/>
    <a:srgbClr val="382E25"/>
    <a:srgbClr val="C17945"/>
    <a:srgbClr val="31526A"/>
    <a:srgbClr val="25262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42" autoAdjust="0"/>
    <p:restoredTop sz="94694" autoAdjust="0"/>
  </p:normalViewPr>
  <p:slideViewPr>
    <p:cSldViewPr snapToGrid="0" snapToObjects="1">
      <p:cViewPr varScale="1">
        <p:scale>
          <a:sx n="153" d="100"/>
          <a:sy n="153" d="100"/>
        </p:scale>
        <p:origin x="176" y="376"/>
      </p:cViewPr>
      <p:guideLst>
        <p:guide orient="horz" pos="3185"/>
        <p:guide pos="384"/>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7/27/20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dirty="0"/>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7/27/20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dirty="0"/>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502903" y="2768208"/>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a:t>
            </a:r>
            <a:br>
              <a:rPr lang="en-US" dirty="0"/>
            </a:br>
            <a:r>
              <a:rPr lang="en-US" dirty="0"/>
              <a:t>title of presentation</a:t>
            </a:r>
          </a:p>
        </p:txBody>
      </p:sp>
      <p:sp>
        <p:nvSpPr>
          <p:cNvPr id="9" name="Text Placeholder 19"/>
          <p:cNvSpPr>
            <a:spLocks noGrp="1"/>
          </p:cNvSpPr>
          <p:nvPr>
            <p:ph type="body" sz="quarter" idx="11" hasCustomPrompt="1"/>
          </p:nvPr>
        </p:nvSpPr>
        <p:spPr>
          <a:xfrm>
            <a:off x="530694" y="2445544"/>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UNIT</a:t>
            </a:r>
          </a:p>
        </p:txBody>
      </p:sp>
      <p:pic>
        <p:nvPicPr>
          <p:cNvPr id="6" name="Picture 5">
            <a:extLst>
              <a:ext uri="{FF2B5EF4-FFF2-40B4-BE49-F238E27FC236}">
                <a16:creationId xmlns:a16="http://schemas.microsoft.com/office/drawing/2014/main" id="{5E5D95D9-3E94-F54E-8599-68761C33E22C}"/>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8" name="Picture 7">
            <a:extLst>
              <a:ext uri="{FF2B5EF4-FFF2-40B4-BE49-F238E27FC236}">
                <a16:creationId xmlns:a16="http://schemas.microsoft.com/office/drawing/2014/main" id="{EEFC90F1-DE1B-9348-80B0-C9816DA66D91}"/>
              </a:ext>
            </a:extLst>
          </p:cNvPr>
          <p:cNvPicPr>
            <a:picLocks noChangeAspect="1"/>
          </p:cNvPicPr>
          <p:nvPr userDrawn="1"/>
        </p:nvPicPr>
        <p:blipFill>
          <a:blip r:embed="rId3"/>
          <a:stretch>
            <a:fillRect/>
          </a:stretch>
        </p:blipFill>
        <p:spPr>
          <a:xfrm>
            <a:off x="238515" y="-586887"/>
            <a:ext cx="985485" cy="2180281"/>
          </a:xfrm>
          <a:prstGeom prst="rect">
            <a:avLst/>
          </a:prstGeom>
        </p:spPr>
      </p:pic>
      <p:pic>
        <p:nvPicPr>
          <p:cNvPr id="7" name="Picture 6">
            <a:extLst>
              <a:ext uri="{FF2B5EF4-FFF2-40B4-BE49-F238E27FC236}">
                <a16:creationId xmlns:a16="http://schemas.microsoft.com/office/drawing/2014/main" id="{40F9E7E5-B5E8-FA46-93C6-FD0D86F5A5A3}"/>
              </a:ext>
            </a:extLst>
          </p:cNvPr>
          <p:cNvPicPr>
            <a:picLocks noChangeAspect="1"/>
          </p:cNvPicPr>
          <p:nvPr userDrawn="1"/>
        </p:nvPicPr>
        <p:blipFill>
          <a:blip r:embed="rId4"/>
          <a:stretch>
            <a:fillRect/>
          </a:stretch>
        </p:blipFill>
        <p:spPr>
          <a:xfrm>
            <a:off x="6275707" y="4637793"/>
            <a:ext cx="2578872" cy="320040"/>
          </a:xfrm>
          <a:prstGeom prst="rect">
            <a:avLst/>
          </a:prstGeom>
        </p:spPr>
      </p:pic>
    </p:spTree>
    <p:extLst>
      <p:ext uri="{BB962C8B-B14F-4D97-AF65-F5344CB8AC3E}">
        <p14:creationId xmlns:p14="http://schemas.microsoft.com/office/powerpoint/2010/main" val="95081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90863" y="962981"/>
            <a:ext cx="3999840" cy="806552"/>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1090863" y="2065867"/>
            <a:ext cx="3999840" cy="2466638"/>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10" y="962981"/>
            <a:ext cx="3289670" cy="3569524"/>
          </a:xfrm>
        </p:spPr>
        <p:txBody>
          <a:bodyPr/>
          <a:lstStyle/>
          <a:p>
            <a:r>
              <a:rPr lang="en-US" dirty="0"/>
              <a:t>Click icon to add picture</a:t>
            </a:r>
          </a:p>
        </p:txBody>
      </p:sp>
      <p:pic>
        <p:nvPicPr>
          <p:cNvPr id="12" name="Picture 11">
            <a:extLst>
              <a:ext uri="{FF2B5EF4-FFF2-40B4-BE49-F238E27FC236}">
                <a16:creationId xmlns:a16="http://schemas.microsoft.com/office/drawing/2014/main" id="{D08AEFE8-3C4D-FF4B-AB60-DDD9FDC3A0E7}"/>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9" name="Picture 8">
            <a:extLst>
              <a:ext uri="{FF2B5EF4-FFF2-40B4-BE49-F238E27FC236}">
                <a16:creationId xmlns:a16="http://schemas.microsoft.com/office/drawing/2014/main" id="{CE126F86-3033-CB4F-9D62-D1F2BE73DE42}"/>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13" name="Picture 12">
            <a:extLst>
              <a:ext uri="{FF2B5EF4-FFF2-40B4-BE49-F238E27FC236}">
                <a16:creationId xmlns:a16="http://schemas.microsoft.com/office/drawing/2014/main" id="{A6C24A2B-3FA6-6149-A3D9-E5C106431158}"/>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225006-5755-A443-B201-99DC6A29587F}"/>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5AFFA3EC-9463-2D4C-BC88-A8EF3D4080AB}"/>
              </a:ext>
            </a:extLst>
          </p:cNvPr>
          <p:cNvSpPr>
            <a:spLocks noGrp="1"/>
          </p:cNvSpPr>
          <p:nvPr>
            <p:ph idx="1" hasCustomPrompt="1"/>
          </p:nvPr>
        </p:nvSpPr>
        <p:spPr>
          <a:xfrm>
            <a:off x="1168400" y="1690735"/>
            <a:ext cx="7366018" cy="2810633"/>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sz="2400" i="1" baseline="0">
                <a:solidFill>
                  <a:srgbClr val="969696"/>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Insert a relevant quote here. During the Bicentennial year remember that notable alumni can provide a unique perspective on the accomplishments and successes of your school, department or unit.”</a:t>
            </a:r>
          </a:p>
        </p:txBody>
      </p:sp>
      <p:sp>
        <p:nvSpPr>
          <p:cNvPr id="10" name="TextBox 9">
            <a:extLst>
              <a:ext uri="{FF2B5EF4-FFF2-40B4-BE49-F238E27FC236}">
                <a16:creationId xmlns:a16="http://schemas.microsoft.com/office/drawing/2014/main" id="{DED612AF-3CBE-A149-B5F4-0072AAC01D75}"/>
              </a:ext>
            </a:extLst>
          </p:cNvPr>
          <p:cNvSpPr txBox="1"/>
          <p:nvPr userDrawn="1"/>
        </p:nvSpPr>
        <p:spPr>
          <a:xfrm>
            <a:off x="658431" y="1265664"/>
            <a:ext cx="509969" cy="1569660"/>
          </a:xfrm>
          <a:prstGeom prst="rect">
            <a:avLst/>
          </a:prstGeom>
          <a:noFill/>
        </p:spPr>
        <p:txBody>
          <a:bodyPr wrap="square" rtlCol="0">
            <a:spAutoFit/>
          </a:bodyPr>
          <a:lstStyle/>
          <a:p>
            <a:r>
              <a:rPr lang="en-US" sz="9600" dirty="0">
                <a:solidFill>
                  <a:schemeClr val="bg1"/>
                </a:solidFill>
              </a:rPr>
              <a:t>“</a:t>
            </a:r>
          </a:p>
        </p:txBody>
      </p:sp>
      <p:pic>
        <p:nvPicPr>
          <p:cNvPr id="7" name="Picture 6">
            <a:extLst>
              <a:ext uri="{FF2B5EF4-FFF2-40B4-BE49-F238E27FC236}">
                <a16:creationId xmlns:a16="http://schemas.microsoft.com/office/drawing/2014/main" id="{E30F7B4B-DA80-EC43-9414-C8541C930592}"/>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11" name="Picture 10">
            <a:extLst>
              <a:ext uri="{FF2B5EF4-FFF2-40B4-BE49-F238E27FC236}">
                <a16:creationId xmlns:a16="http://schemas.microsoft.com/office/drawing/2014/main" id="{C57B2C23-6B10-FE46-A68E-FF5ADEF058E2}"/>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12" name="Picture 11">
            <a:extLst>
              <a:ext uri="{FF2B5EF4-FFF2-40B4-BE49-F238E27FC236}">
                <a16:creationId xmlns:a16="http://schemas.microsoft.com/office/drawing/2014/main" id="{DE5DE2EC-4E9E-F344-B8C3-120619435280}"/>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with footer: black">
    <p:bg>
      <p:bgPr>
        <a:solidFill>
          <a:srgbClr val="252626"/>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225006-5755-A443-B201-99DC6A29587F}"/>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CEBE010-8C23-344C-B1BA-6E3FE0031460}"/>
              </a:ext>
            </a:extLst>
          </p:cNvPr>
          <p:cNvSpPr/>
          <p:nvPr userDrawn="1"/>
        </p:nvSpPr>
        <p:spPr>
          <a:xfrm>
            <a:off x="-52137" y="2178023"/>
            <a:ext cx="9248274" cy="45719"/>
          </a:xfrm>
          <a:prstGeom prst="rect">
            <a:avLst/>
          </a:prstGeom>
          <a:solidFill>
            <a:srgbClr val="9696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 Placeholder 2">
            <a:extLst>
              <a:ext uri="{FF2B5EF4-FFF2-40B4-BE49-F238E27FC236}">
                <a16:creationId xmlns:a16="http://schemas.microsoft.com/office/drawing/2014/main" id="{4CAFED2D-28AC-CE48-8F41-59DC19DAC75D}"/>
              </a:ext>
            </a:extLst>
          </p:cNvPr>
          <p:cNvSpPr>
            <a:spLocks noGrp="1"/>
          </p:cNvSpPr>
          <p:nvPr>
            <p:ph idx="1" hasCustomPrompt="1"/>
          </p:nvPr>
        </p:nvSpPr>
        <p:spPr>
          <a:xfrm>
            <a:off x="1168400" y="2353711"/>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chemeClr val="bg1"/>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9" name="Text Placeholder 2">
            <a:extLst>
              <a:ext uri="{FF2B5EF4-FFF2-40B4-BE49-F238E27FC236}">
                <a16:creationId xmlns:a16="http://schemas.microsoft.com/office/drawing/2014/main" id="{DB8F69B7-7E5C-734A-968D-4A834BF1F930}"/>
              </a:ext>
            </a:extLst>
          </p:cNvPr>
          <p:cNvSpPr>
            <a:spLocks noGrp="1"/>
          </p:cNvSpPr>
          <p:nvPr>
            <p:ph idx="11" hasCustomPrompt="1"/>
          </p:nvPr>
        </p:nvSpPr>
        <p:spPr>
          <a:xfrm>
            <a:off x="3519758" y="2347696"/>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chemeClr val="bg1"/>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10" name="Text Placeholder 2">
            <a:extLst>
              <a:ext uri="{FF2B5EF4-FFF2-40B4-BE49-F238E27FC236}">
                <a16:creationId xmlns:a16="http://schemas.microsoft.com/office/drawing/2014/main" id="{41F12272-6202-A244-BA2E-D95207666DD9}"/>
              </a:ext>
            </a:extLst>
          </p:cNvPr>
          <p:cNvSpPr>
            <a:spLocks noGrp="1"/>
          </p:cNvSpPr>
          <p:nvPr>
            <p:ph idx="12" hasCustomPrompt="1"/>
          </p:nvPr>
        </p:nvSpPr>
        <p:spPr>
          <a:xfrm>
            <a:off x="5871117" y="2363253"/>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chemeClr val="bg1"/>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11" name="Title 1">
            <a:extLst>
              <a:ext uri="{FF2B5EF4-FFF2-40B4-BE49-F238E27FC236}">
                <a16:creationId xmlns:a16="http://schemas.microsoft.com/office/drawing/2014/main" id="{796FC821-50C0-F946-93ED-4F53207AF54E}"/>
              </a:ext>
            </a:extLst>
          </p:cNvPr>
          <p:cNvSpPr>
            <a:spLocks noGrp="1"/>
          </p:cNvSpPr>
          <p:nvPr>
            <p:ph type="ctrTitle" hasCustomPrompt="1"/>
          </p:nvPr>
        </p:nvSpPr>
        <p:spPr>
          <a:xfrm>
            <a:off x="1126455" y="946047"/>
            <a:ext cx="7365818" cy="699065"/>
          </a:xfrm>
        </p:spPr>
        <p:txBody>
          <a:bodyPr>
            <a:normAutofit/>
          </a:bodyPr>
          <a:lstStyle>
            <a:lvl1pPr>
              <a:defRPr sz="3000" b="1" i="0" cap="none" spc="0">
                <a:solidFill>
                  <a:schemeClr val="bg1"/>
                </a:solidFill>
                <a:latin typeface="Arial"/>
                <a:cs typeface="Arial"/>
              </a:defRPr>
            </a:lvl1pPr>
          </a:lstStyle>
          <a:p>
            <a:r>
              <a:rPr lang="en-US" dirty="0"/>
              <a:t>Click to edit timeline title style</a:t>
            </a:r>
          </a:p>
        </p:txBody>
      </p:sp>
      <p:sp>
        <p:nvSpPr>
          <p:cNvPr id="12" name="Text Placeholder 2">
            <a:extLst>
              <a:ext uri="{FF2B5EF4-FFF2-40B4-BE49-F238E27FC236}">
                <a16:creationId xmlns:a16="http://schemas.microsoft.com/office/drawing/2014/main" id="{044E40BD-6235-4B47-A82A-79D44E2A5EE2}"/>
              </a:ext>
            </a:extLst>
          </p:cNvPr>
          <p:cNvSpPr>
            <a:spLocks noGrp="1"/>
          </p:cNvSpPr>
          <p:nvPr>
            <p:ph idx="13" hasCustomPrompt="1"/>
          </p:nvPr>
        </p:nvSpPr>
        <p:spPr>
          <a:xfrm>
            <a:off x="1160011"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sp>
        <p:nvSpPr>
          <p:cNvPr id="13" name="Text Placeholder 2">
            <a:extLst>
              <a:ext uri="{FF2B5EF4-FFF2-40B4-BE49-F238E27FC236}">
                <a16:creationId xmlns:a16="http://schemas.microsoft.com/office/drawing/2014/main" id="{970D3E8F-2211-D94F-A3C6-2F7ABE2D696E}"/>
              </a:ext>
            </a:extLst>
          </p:cNvPr>
          <p:cNvSpPr>
            <a:spLocks noGrp="1"/>
          </p:cNvSpPr>
          <p:nvPr>
            <p:ph idx="14" hasCustomPrompt="1"/>
          </p:nvPr>
        </p:nvSpPr>
        <p:spPr>
          <a:xfrm>
            <a:off x="3511368"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sp>
        <p:nvSpPr>
          <p:cNvPr id="14" name="Text Placeholder 2">
            <a:extLst>
              <a:ext uri="{FF2B5EF4-FFF2-40B4-BE49-F238E27FC236}">
                <a16:creationId xmlns:a16="http://schemas.microsoft.com/office/drawing/2014/main" id="{A8739DF9-E7DB-3149-AEBA-050066618C0E}"/>
              </a:ext>
            </a:extLst>
          </p:cNvPr>
          <p:cNvSpPr>
            <a:spLocks noGrp="1"/>
          </p:cNvSpPr>
          <p:nvPr>
            <p:ph idx="15" hasCustomPrompt="1"/>
          </p:nvPr>
        </p:nvSpPr>
        <p:spPr>
          <a:xfrm>
            <a:off x="5862725"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pic>
        <p:nvPicPr>
          <p:cNvPr id="16" name="Picture 15">
            <a:extLst>
              <a:ext uri="{FF2B5EF4-FFF2-40B4-BE49-F238E27FC236}">
                <a16:creationId xmlns:a16="http://schemas.microsoft.com/office/drawing/2014/main" id="{680D1116-4488-2443-AEA5-63923F24B6A7}"/>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15" name="Picture 14">
            <a:extLst>
              <a:ext uri="{FF2B5EF4-FFF2-40B4-BE49-F238E27FC236}">
                <a16:creationId xmlns:a16="http://schemas.microsoft.com/office/drawing/2014/main" id="{A402618E-AC81-D849-AFC4-0769FF8F2242}"/>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18" name="Picture 17">
            <a:extLst>
              <a:ext uri="{FF2B5EF4-FFF2-40B4-BE49-F238E27FC236}">
                <a16:creationId xmlns:a16="http://schemas.microsoft.com/office/drawing/2014/main" id="{7898ACDB-F494-7B4E-9BCA-8AA93138D6EF}"/>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3656938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with footer: black">
    <p:bg>
      <p:bgPr>
        <a:solidFill>
          <a:srgbClr val="252626"/>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225006-5755-A443-B201-99DC6A29587F}"/>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9">
            <a:extLst>
              <a:ext uri="{FF2B5EF4-FFF2-40B4-BE49-F238E27FC236}">
                <a16:creationId xmlns:a16="http://schemas.microsoft.com/office/drawing/2014/main" id="{1744F007-37EE-F642-8B67-26B7CB512809}"/>
              </a:ext>
            </a:extLst>
          </p:cNvPr>
          <p:cNvSpPr>
            <a:spLocks noGrp="1"/>
          </p:cNvSpPr>
          <p:nvPr>
            <p:ph type="pic" sz="quarter" idx="10"/>
          </p:nvPr>
        </p:nvSpPr>
        <p:spPr>
          <a:xfrm>
            <a:off x="1159728" y="1143000"/>
            <a:ext cx="5575609" cy="3354659"/>
          </a:xfrm>
        </p:spPr>
        <p:txBody>
          <a:bodyPr/>
          <a:lstStyle/>
          <a:p>
            <a:r>
              <a:rPr lang="en-US" dirty="0"/>
              <a:t>Click icon to add picture</a:t>
            </a:r>
          </a:p>
        </p:txBody>
      </p:sp>
      <p:pic>
        <p:nvPicPr>
          <p:cNvPr id="6" name="Picture 5">
            <a:extLst>
              <a:ext uri="{FF2B5EF4-FFF2-40B4-BE49-F238E27FC236}">
                <a16:creationId xmlns:a16="http://schemas.microsoft.com/office/drawing/2014/main" id="{C7FBF169-3E1B-C444-9BAE-FF99C7F934F7}"/>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9" name="Picture 8">
            <a:extLst>
              <a:ext uri="{FF2B5EF4-FFF2-40B4-BE49-F238E27FC236}">
                <a16:creationId xmlns:a16="http://schemas.microsoft.com/office/drawing/2014/main" id="{F513257A-CD94-D04E-97D7-58C1D9758E05}"/>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11" name="Picture 10">
            <a:extLst>
              <a:ext uri="{FF2B5EF4-FFF2-40B4-BE49-F238E27FC236}">
                <a16:creationId xmlns:a16="http://schemas.microsoft.com/office/drawing/2014/main" id="{25D87213-53F6-6F41-9584-60575F5FC411}"/>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181746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DC3DBB-743E-0A47-9051-C4F4ED9F2CB9}"/>
              </a:ext>
            </a:extLst>
          </p:cNvPr>
          <p:cNvPicPr>
            <a:picLocks noChangeAspect="1"/>
          </p:cNvPicPr>
          <p:nvPr userDrawn="1"/>
        </p:nvPicPr>
        <p:blipFill>
          <a:blip r:embed="rId2">
            <a:alphaModFix amt="70000"/>
          </a:blip>
          <a:stretch>
            <a:fillRect/>
          </a:stretch>
        </p:blipFill>
        <p:spPr>
          <a:xfrm>
            <a:off x="452937" y="813360"/>
            <a:ext cx="8238125" cy="3516779"/>
          </a:xfrm>
          <a:prstGeom prst="rect">
            <a:avLst/>
          </a:prstGeom>
        </p:spPr>
      </p:pic>
      <p:pic>
        <p:nvPicPr>
          <p:cNvPr id="3" name="Picture 2">
            <a:extLst>
              <a:ext uri="{FF2B5EF4-FFF2-40B4-BE49-F238E27FC236}">
                <a16:creationId xmlns:a16="http://schemas.microsoft.com/office/drawing/2014/main" id="{FD13A6A6-850B-1846-840A-ABFF94DFF4CE}"/>
              </a:ext>
            </a:extLst>
          </p:cNvPr>
          <p:cNvPicPr>
            <a:picLocks noChangeAspect="1"/>
          </p:cNvPicPr>
          <p:nvPr userDrawn="1"/>
        </p:nvPicPr>
        <p:blipFill>
          <a:blip r:embed="rId3"/>
          <a:stretch>
            <a:fillRect/>
          </a:stretch>
        </p:blipFill>
        <p:spPr>
          <a:xfrm>
            <a:off x="2124352" y="2087020"/>
            <a:ext cx="4684121" cy="969459"/>
          </a:xfrm>
          <a:prstGeom prst="rect">
            <a:avLst/>
          </a:prstGeom>
        </p:spPr>
      </p:pic>
      <p:pic>
        <p:nvPicPr>
          <p:cNvPr id="5" name="Picture 4">
            <a:extLst>
              <a:ext uri="{FF2B5EF4-FFF2-40B4-BE49-F238E27FC236}">
                <a16:creationId xmlns:a16="http://schemas.microsoft.com/office/drawing/2014/main" id="{EE6BF8A0-3F26-B34A-8313-8EDACA5EC2B5}"/>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26131" y="2759841"/>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43057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pic>
        <p:nvPicPr>
          <p:cNvPr id="15" name="Picture 14">
            <a:extLst>
              <a:ext uri="{FF2B5EF4-FFF2-40B4-BE49-F238E27FC236}">
                <a16:creationId xmlns:a16="http://schemas.microsoft.com/office/drawing/2014/main" id="{6B7FB995-1B19-C347-A06E-E2308542547A}"/>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12" name="Picture 11">
            <a:extLst>
              <a:ext uri="{FF2B5EF4-FFF2-40B4-BE49-F238E27FC236}">
                <a16:creationId xmlns:a16="http://schemas.microsoft.com/office/drawing/2014/main" id="{56711DEE-B74C-A04E-A19E-4809163478EA}"/>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9" name="Picture 8">
            <a:extLst>
              <a:ext uri="{FF2B5EF4-FFF2-40B4-BE49-F238E27FC236}">
                <a16:creationId xmlns:a16="http://schemas.microsoft.com/office/drawing/2014/main" id="{38C28882-EE14-EC47-9DF1-449384C56AD0}"/>
              </a:ext>
            </a:extLst>
          </p:cNvPr>
          <p:cNvPicPr>
            <a:picLocks noChangeAspect="1"/>
          </p:cNvPicPr>
          <p:nvPr userDrawn="1"/>
        </p:nvPicPr>
        <p:blipFill>
          <a:blip r:embed="rId4"/>
          <a:stretch>
            <a:fillRect/>
          </a:stretch>
        </p:blipFill>
        <p:spPr>
          <a:xfrm>
            <a:off x="6275707" y="4690955"/>
            <a:ext cx="2578872" cy="320040"/>
          </a:xfrm>
          <a:prstGeom prst="rect">
            <a:avLst/>
          </a:prstGeom>
        </p:spPr>
      </p:pic>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pic>
        <p:nvPicPr>
          <p:cNvPr id="12" name="Picture 11">
            <a:extLst>
              <a:ext uri="{FF2B5EF4-FFF2-40B4-BE49-F238E27FC236}">
                <a16:creationId xmlns:a16="http://schemas.microsoft.com/office/drawing/2014/main" id="{066E9A50-8AB4-BF4D-BE83-341BA14D4C9A}"/>
              </a:ext>
            </a:extLst>
          </p:cNvPr>
          <p:cNvPicPr>
            <a:picLocks noChangeAspect="1"/>
          </p:cNvPicPr>
          <p:nvPr userDrawn="1"/>
        </p:nvPicPr>
        <p:blipFill>
          <a:blip r:embed="rId2">
            <a:alphaModFix amt="70000"/>
          </a:blip>
          <a:stretch>
            <a:fillRect/>
          </a:stretch>
        </p:blipFill>
        <p:spPr>
          <a:xfrm>
            <a:off x="452937" y="1133658"/>
            <a:ext cx="8238125" cy="3516779"/>
          </a:xfrm>
          <a:prstGeom prst="rect">
            <a:avLst/>
          </a:prstGeom>
        </p:spPr>
      </p:pic>
      <p:pic>
        <p:nvPicPr>
          <p:cNvPr id="15" name="Picture 14">
            <a:extLst>
              <a:ext uri="{FF2B5EF4-FFF2-40B4-BE49-F238E27FC236}">
                <a16:creationId xmlns:a16="http://schemas.microsoft.com/office/drawing/2014/main" id="{7ECCCF85-DFAC-4D42-87F3-045D1F785F0E}"/>
              </a:ext>
            </a:extLst>
          </p:cNvPr>
          <p:cNvPicPr>
            <a:picLocks noChangeAspect="1"/>
          </p:cNvPicPr>
          <p:nvPr userDrawn="1"/>
        </p:nvPicPr>
        <p:blipFill>
          <a:blip r:embed="rId3"/>
          <a:stretch>
            <a:fillRect/>
          </a:stretch>
        </p:blipFill>
        <p:spPr>
          <a:xfrm>
            <a:off x="6404994" y="403641"/>
            <a:ext cx="2449585" cy="102066"/>
          </a:xfrm>
          <a:prstGeom prst="rect">
            <a:avLst/>
          </a:prstGeom>
        </p:spPr>
      </p:pic>
      <p:sp>
        <p:nvSpPr>
          <p:cNvPr id="17" name="Text Placeholder 19">
            <a:extLst>
              <a:ext uri="{FF2B5EF4-FFF2-40B4-BE49-F238E27FC236}">
                <a16:creationId xmlns:a16="http://schemas.microsoft.com/office/drawing/2014/main" id="{9EEE9862-03A0-FB44-918C-B1D648AFF31F}"/>
              </a:ext>
            </a:extLst>
          </p:cNvPr>
          <p:cNvSpPr>
            <a:spLocks noGrp="1"/>
          </p:cNvSpPr>
          <p:nvPr>
            <p:ph type="body" sz="quarter" idx="10" hasCustomPrompt="1"/>
          </p:nvPr>
        </p:nvSpPr>
        <p:spPr>
          <a:xfrm>
            <a:off x="526131" y="243057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13" name="Title 13">
            <a:extLst>
              <a:ext uri="{FF2B5EF4-FFF2-40B4-BE49-F238E27FC236}">
                <a16:creationId xmlns:a16="http://schemas.microsoft.com/office/drawing/2014/main" id="{4E63D569-8C6D-DA43-9D8B-0C77C5AF948A}"/>
              </a:ext>
            </a:extLst>
          </p:cNvPr>
          <p:cNvSpPr>
            <a:spLocks noGrp="1"/>
          </p:cNvSpPr>
          <p:nvPr>
            <p:ph type="title" hasCustomPrompt="1"/>
          </p:nvPr>
        </p:nvSpPr>
        <p:spPr>
          <a:xfrm>
            <a:off x="526131" y="2759841"/>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pic>
        <p:nvPicPr>
          <p:cNvPr id="14" name="Picture 13">
            <a:extLst>
              <a:ext uri="{FF2B5EF4-FFF2-40B4-BE49-F238E27FC236}">
                <a16:creationId xmlns:a16="http://schemas.microsoft.com/office/drawing/2014/main" id="{B8039DB1-8501-664D-85B2-523571750EB2}"/>
              </a:ext>
            </a:extLst>
          </p:cNvPr>
          <p:cNvPicPr>
            <a:picLocks noChangeAspect="1"/>
          </p:cNvPicPr>
          <p:nvPr userDrawn="1"/>
        </p:nvPicPr>
        <p:blipFill>
          <a:blip r:embed="rId4"/>
          <a:stretch>
            <a:fillRect/>
          </a:stretch>
        </p:blipFill>
        <p:spPr>
          <a:xfrm>
            <a:off x="271420" y="-576087"/>
            <a:ext cx="657379" cy="1454380"/>
          </a:xfrm>
          <a:prstGeom prst="rect">
            <a:avLst/>
          </a:prstGeom>
        </p:spPr>
      </p:pic>
      <p:pic>
        <p:nvPicPr>
          <p:cNvPr id="16" name="Picture 15">
            <a:extLst>
              <a:ext uri="{FF2B5EF4-FFF2-40B4-BE49-F238E27FC236}">
                <a16:creationId xmlns:a16="http://schemas.microsoft.com/office/drawing/2014/main" id="{62C9C67D-53F6-5C42-8889-0A916CFF8040}"/>
              </a:ext>
            </a:extLst>
          </p:cNvPr>
          <p:cNvPicPr>
            <a:picLocks noChangeAspect="1"/>
          </p:cNvPicPr>
          <p:nvPr userDrawn="1"/>
        </p:nvPicPr>
        <p:blipFill>
          <a:blip r:embed="rId5"/>
          <a:stretch>
            <a:fillRect/>
          </a:stretch>
        </p:blipFill>
        <p:spPr>
          <a:xfrm>
            <a:off x="6275707" y="4696976"/>
            <a:ext cx="2578872" cy="320040"/>
          </a:xfrm>
          <a:prstGeom prst="rect">
            <a:avLst/>
          </a:prstGeom>
        </p:spPr>
      </p:pic>
    </p:spTree>
    <p:extLst>
      <p:ext uri="{BB962C8B-B14F-4D97-AF65-F5344CB8AC3E}">
        <p14:creationId xmlns:p14="http://schemas.microsoft.com/office/powerpoint/2010/main" val="115597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9E1F27-B4A2-B24B-B705-69B990026FB6}"/>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168400" y="962981"/>
            <a:ext cx="7365818"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1168400" y="1817740"/>
            <a:ext cx="7366018"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pic>
        <p:nvPicPr>
          <p:cNvPr id="10" name="Picture 9">
            <a:extLst>
              <a:ext uri="{FF2B5EF4-FFF2-40B4-BE49-F238E27FC236}">
                <a16:creationId xmlns:a16="http://schemas.microsoft.com/office/drawing/2014/main" id="{23C5D1C6-3DEB-3042-83AA-18BAA6DF187D}"/>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8" name="Picture 7">
            <a:extLst>
              <a:ext uri="{FF2B5EF4-FFF2-40B4-BE49-F238E27FC236}">
                <a16:creationId xmlns:a16="http://schemas.microsoft.com/office/drawing/2014/main" id="{13D394AA-468D-4443-A2D0-6F3B9DB0DB31}"/>
              </a:ext>
            </a:extLst>
          </p:cNvPr>
          <p:cNvPicPr>
            <a:picLocks noChangeAspect="1"/>
          </p:cNvPicPr>
          <p:nvPr userDrawn="1"/>
        </p:nvPicPr>
        <p:blipFill>
          <a:blip r:embed="rId3"/>
          <a:stretch>
            <a:fillRect/>
          </a:stretch>
        </p:blipFill>
        <p:spPr>
          <a:xfrm>
            <a:off x="268657" y="-447294"/>
            <a:ext cx="657379" cy="1326393"/>
          </a:xfrm>
          <a:prstGeom prst="rect">
            <a:avLst/>
          </a:prstGeom>
        </p:spPr>
      </p:pic>
      <p:pic>
        <p:nvPicPr>
          <p:cNvPr id="6" name="Picture 5">
            <a:extLst>
              <a:ext uri="{FF2B5EF4-FFF2-40B4-BE49-F238E27FC236}">
                <a16:creationId xmlns:a16="http://schemas.microsoft.com/office/drawing/2014/main" id="{A6A1B82A-8CCA-C548-AD3A-2182E4C45585}"/>
              </a:ext>
            </a:extLst>
          </p:cNvPr>
          <p:cNvPicPr>
            <a:picLocks noChangeAspect="1"/>
          </p:cNvPicPr>
          <p:nvPr userDrawn="1"/>
        </p:nvPicPr>
        <p:blipFill>
          <a:blip r:embed="rId4"/>
          <a:stretch>
            <a:fillRect/>
          </a:stretch>
        </p:blipFill>
        <p:spPr>
          <a:xfrm>
            <a:off x="6280344" y="4706679"/>
            <a:ext cx="2574235" cy="320040"/>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89526" y="962981"/>
            <a:ext cx="399501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1090863" y="2006599"/>
            <a:ext cx="3995019" cy="2516771"/>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9">
            <a:extLst>
              <a:ext uri="{FF2B5EF4-FFF2-40B4-BE49-F238E27FC236}">
                <a16:creationId xmlns:a16="http://schemas.microsoft.com/office/drawing/2014/main" id="{05C3F444-27EE-DD48-A234-08AF253671E6}"/>
              </a:ext>
            </a:extLst>
          </p:cNvPr>
          <p:cNvSpPr>
            <a:spLocks noGrp="1"/>
          </p:cNvSpPr>
          <p:nvPr>
            <p:ph type="pic" sz="quarter" idx="10"/>
          </p:nvPr>
        </p:nvSpPr>
        <p:spPr>
          <a:xfrm>
            <a:off x="5564910" y="962981"/>
            <a:ext cx="3289670" cy="3569524"/>
          </a:xfrm>
        </p:spPr>
        <p:txBody>
          <a:bodyPr/>
          <a:lstStyle/>
          <a:p>
            <a:r>
              <a:rPr lang="en-US" dirty="0"/>
              <a:t>Click icon to add picture</a:t>
            </a:r>
          </a:p>
        </p:txBody>
      </p:sp>
      <p:pic>
        <p:nvPicPr>
          <p:cNvPr id="10" name="Picture 9">
            <a:extLst>
              <a:ext uri="{FF2B5EF4-FFF2-40B4-BE49-F238E27FC236}">
                <a16:creationId xmlns:a16="http://schemas.microsoft.com/office/drawing/2014/main" id="{AD94E2D3-2DFE-474D-A00E-2ACA4690B4C9}"/>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12" name="Picture 11">
            <a:extLst>
              <a:ext uri="{FF2B5EF4-FFF2-40B4-BE49-F238E27FC236}">
                <a16:creationId xmlns:a16="http://schemas.microsoft.com/office/drawing/2014/main" id="{7DEFEFBB-A1BC-334C-BCDF-B58A40029FC6}"/>
              </a:ext>
            </a:extLst>
          </p:cNvPr>
          <p:cNvPicPr>
            <a:picLocks noChangeAspect="1"/>
          </p:cNvPicPr>
          <p:nvPr userDrawn="1"/>
        </p:nvPicPr>
        <p:blipFill>
          <a:blip r:embed="rId3"/>
          <a:stretch>
            <a:fillRect/>
          </a:stretch>
        </p:blipFill>
        <p:spPr>
          <a:xfrm>
            <a:off x="268657" y="-447294"/>
            <a:ext cx="657379" cy="1326393"/>
          </a:xfrm>
          <a:prstGeom prst="rect">
            <a:avLst/>
          </a:prstGeom>
        </p:spPr>
      </p:pic>
      <p:pic>
        <p:nvPicPr>
          <p:cNvPr id="9" name="Picture 8">
            <a:extLst>
              <a:ext uri="{FF2B5EF4-FFF2-40B4-BE49-F238E27FC236}">
                <a16:creationId xmlns:a16="http://schemas.microsoft.com/office/drawing/2014/main" id="{8405744D-FC70-1145-82A5-C3BA643A5E49}"/>
              </a:ext>
            </a:extLst>
          </p:cNvPr>
          <p:cNvPicPr>
            <a:picLocks noChangeAspect="1"/>
          </p:cNvPicPr>
          <p:nvPr userDrawn="1"/>
        </p:nvPicPr>
        <p:blipFill>
          <a:blip r:embed="rId4"/>
          <a:stretch>
            <a:fillRect/>
          </a:stretch>
        </p:blipFill>
        <p:spPr>
          <a:xfrm>
            <a:off x="6280344" y="4706679"/>
            <a:ext cx="2574235" cy="320040"/>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 only: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9E1F27-B4A2-B24B-B705-69B990026FB6}"/>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1168400" y="1690735"/>
            <a:ext cx="7366018" cy="2810633"/>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sz="2400" i="1" baseline="0">
                <a:solidFill>
                  <a:srgbClr val="969696"/>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Insert a relevant quote here. During the Bicentennial year remember that notable alumni can provide a unique perspective on the accomplishments and successes of your school, department or unit.”</a:t>
            </a:r>
          </a:p>
        </p:txBody>
      </p:sp>
      <p:sp>
        <p:nvSpPr>
          <p:cNvPr id="5" name="TextBox 4">
            <a:extLst>
              <a:ext uri="{FF2B5EF4-FFF2-40B4-BE49-F238E27FC236}">
                <a16:creationId xmlns:a16="http://schemas.microsoft.com/office/drawing/2014/main" id="{F1B8420B-577A-A341-8A86-DA66FE841005}"/>
              </a:ext>
            </a:extLst>
          </p:cNvPr>
          <p:cNvSpPr txBox="1"/>
          <p:nvPr userDrawn="1"/>
        </p:nvSpPr>
        <p:spPr>
          <a:xfrm>
            <a:off x="658431" y="1265664"/>
            <a:ext cx="509969" cy="1569660"/>
          </a:xfrm>
          <a:prstGeom prst="rect">
            <a:avLst/>
          </a:prstGeom>
          <a:noFill/>
        </p:spPr>
        <p:txBody>
          <a:bodyPr wrap="square" rtlCol="0">
            <a:spAutoFit/>
          </a:bodyPr>
          <a:lstStyle/>
          <a:p>
            <a:r>
              <a:rPr lang="en-US" sz="9600" dirty="0"/>
              <a:t>“</a:t>
            </a:r>
          </a:p>
        </p:txBody>
      </p:sp>
      <p:pic>
        <p:nvPicPr>
          <p:cNvPr id="10" name="Picture 9">
            <a:extLst>
              <a:ext uri="{FF2B5EF4-FFF2-40B4-BE49-F238E27FC236}">
                <a16:creationId xmlns:a16="http://schemas.microsoft.com/office/drawing/2014/main" id="{E49704B2-6EB9-B54A-82FF-6E1378A7781D}"/>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8" name="Picture 7">
            <a:extLst>
              <a:ext uri="{FF2B5EF4-FFF2-40B4-BE49-F238E27FC236}">
                <a16:creationId xmlns:a16="http://schemas.microsoft.com/office/drawing/2014/main" id="{543525CB-3E35-E643-BD49-295E9B17664B}"/>
              </a:ext>
            </a:extLst>
          </p:cNvPr>
          <p:cNvPicPr>
            <a:picLocks noChangeAspect="1"/>
          </p:cNvPicPr>
          <p:nvPr userDrawn="1"/>
        </p:nvPicPr>
        <p:blipFill>
          <a:blip r:embed="rId3"/>
          <a:stretch>
            <a:fillRect/>
          </a:stretch>
        </p:blipFill>
        <p:spPr>
          <a:xfrm>
            <a:off x="268657" y="-447294"/>
            <a:ext cx="657379" cy="1326393"/>
          </a:xfrm>
          <a:prstGeom prst="rect">
            <a:avLst/>
          </a:prstGeom>
        </p:spPr>
      </p:pic>
      <p:pic>
        <p:nvPicPr>
          <p:cNvPr id="9" name="Picture 8">
            <a:extLst>
              <a:ext uri="{FF2B5EF4-FFF2-40B4-BE49-F238E27FC236}">
                <a16:creationId xmlns:a16="http://schemas.microsoft.com/office/drawing/2014/main" id="{6F0B2DAF-F5CD-CA49-836B-1AC63303DE4C}"/>
              </a:ext>
            </a:extLst>
          </p:cNvPr>
          <p:cNvPicPr>
            <a:picLocks noChangeAspect="1"/>
          </p:cNvPicPr>
          <p:nvPr userDrawn="1"/>
        </p:nvPicPr>
        <p:blipFill>
          <a:blip r:embed="rId4"/>
          <a:stretch>
            <a:fillRect/>
          </a:stretch>
        </p:blipFill>
        <p:spPr>
          <a:xfrm>
            <a:off x="6280344" y="4706679"/>
            <a:ext cx="2574235" cy="320040"/>
          </a:xfrm>
          <a:prstGeom prst="rect">
            <a:avLst/>
          </a:prstGeom>
        </p:spPr>
      </p:pic>
    </p:spTree>
    <p:extLst>
      <p:ext uri="{BB962C8B-B14F-4D97-AF65-F5344CB8AC3E}">
        <p14:creationId xmlns:p14="http://schemas.microsoft.com/office/powerpoint/2010/main" val="20683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only: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9E1F27-B4A2-B24B-B705-69B990026FB6}"/>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6AB099AB-7C40-C54D-A7BA-8DFBF859F79E}"/>
              </a:ext>
            </a:extLst>
          </p:cNvPr>
          <p:cNvSpPr/>
          <p:nvPr userDrawn="1"/>
        </p:nvSpPr>
        <p:spPr>
          <a:xfrm>
            <a:off x="-52137" y="2178023"/>
            <a:ext cx="9248274" cy="4571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 Placeholder 2"/>
          <p:cNvSpPr>
            <a:spLocks noGrp="1"/>
          </p:cNvSpPr>
          <p:nvPr>
            <p:ph idx="1" hasCustomPrompt="1"/>
          </p:nvPr>
        </p:nvSpPr>
        <p:spPr>
          <a:xfrm>
            <a:off x="1168400" y="2353711"/>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16" name="Text Placeholder 2">
            <a:extLst>
              <a:ext uri="{FF2B5EF4-FFF2-40B4-BE49-F238E27FC236}">
                <a16:creationId xmlns:a16="http://schemas.microsoft.com/office/drawing/2014/main" id="{04DB0C64-DB15-4E4B-87B1-09DBEB583B1E}"/>
              </a:ext>
            </a:extLst>
          </p:cNvPr>
          <p:cNvSpPr>
            <a:spLocks noGrp="1"/>
          </p:cNvSpPr>
          <p:nvPr>
            <p:ph idx="11" hasCustomPrompt="1"/>
          </p:nvPr>
        </p:nvSpPr>
        <p:spPr>
          <a:xfrm>
            <a:off x="3519758" y="2347696"/>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18" name="Text Placeholder 2">
            <a:extLst>
              <a:ext uri="{FF2B5EF4-FFF2-40B4-BE49-F238E27FC236}">
                <a16:creationId xmlns:a16="http://schemas.microsoft.com/office/drawing/2014/main" id="{62689D7C-9203-D842-9D90-9FAE64DDD04B}"/>
              </a:ext>
            </a:extLst>
          </p:cNvPr>
          <p:cNvSpPr>
            <a:spLocks noGrp="1"/>
          </p:cNvSpPr>
          <p:nvPr>
            <p:ph idx="12" hasCustomPrompt="1"/>
          </p:nvPr>
        </p:nvSpPr>
        <p:spPr>
          <a:xfrm>
            <a:off x="5871117" y="2347696"/>
            <a:ext cx="2104483" cy="218793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0"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add text about this notable year in your school, department, or unit’s history. Add relevant historical context or content if it is appropriate.</a:t>
            </a:r>
          </a:p>
        </p:txBody>
      </p:sp>
      <p:sp>
        <p:nvSpPr>
          <p:cNvPr id="20" name="Title 1">
            <a:extLst>
              <a:ext uri="{FF2B5EF4-FFF2-40B4-BE49-F238E27FC236}">
                <a16:creationId xmlns:a16="http://schemas.microsoft.com/office/drawing/2014/main" id="{EBABA7CD-1501-E745-ADF8-198E107157EA}"/>
              </a:ext>
            </a:extLst>
          </p:cNvPr>
          <p:cNvSpPr>
            <a:spLocks noGrp="1"/>
          </p:cNvSpPr>
          <p:nvPr>
            <p:ph type="ctrTitle" hasCustomPrompt="1"/>
          </p:nvPr>
        </p:nvSpPr>
        <p:spPr>
          <a:xfrm>
            <a:off x="1126455" y="946047"/>
            <a:ext cx="7365818" cy="699065"/>
          </a:xfrm>
        </p:spPr>
        <p:txBody>
          <a:bodyPr>
            <a:normAutofit/>
          </a:bodyPr>
          <a:lstStyle>
            <a:lvl1pPr>
              <a:defRPr sz="3000" b="1" i="0" cap="none" spc="0">
                <a:solidFill>
                  <a:srgbClr val="404041"/>
                </a:solidFill>
                <a:latin typeface="Arial"/>
                <a:cs typeface="Arial"/>
              </a:defRPr>
            </a:lvl1pPr>
          </a:lstStyle>
          <a:p>
            <a:r>
              <a:rPr lang="en-US" dirty="0"/>
              <a:t>Click to edit timeline title style</a:t>
            </a:r>
          </a:p>
        </p:txBody>
      </p:sp>
      <p:pic>
        <p:nvPicPr>
          <p:cNvPr id="12" name="Picture 11">
            <a:extLst>
              <a:ext uri="{FF2B5EF4-FFF2-40B4-BE49-F238E27FC236}">
                <a16:creationId xmlns:a16="http://schemas.microsoft.com/office/drawing/2014/main" id="{12CD8E8C-82F1-6047-A75D-211F5F6D6439}"/>
              </a:ext>
            </a:extLst>
          </p:cNvPr>
          <p:cNvPicPr>
            <a:picLocks noChangeAspect="1"/>
          </p:cNvPicPr>
          <p:nvPr userDrawn="1"/>
        </p:nvPicPr>
        <p:blipFill>
          <a:blip r:embed="rId2"/>
          <a:stretch>
            <a:fillRect/>
          </a:stretch>
        </p:blipFill>
        <p:spPr>
          <a:xfrm>
            <a:off x="6404994" y="403641"/>
            <a:ext cx="2449585" cy="102066"/>
          </a:xfrm>
          <a:prstGeom prst="rect">
            <a:avLst/>
          </a:prstGeom>
        </p:spPr>
      </p:pic>
      <p:sp>
        <p:nvSpPr>
          <p:cNvPr id="11" name="Text Placeholder 2">
            <a:extLst>
              <a:ext uri="{FF2B5EF4-FFF2-40B4-BE49-F238E27FC236}">
                <a16:creationId xmlns:a16="http://schemas.microsoft.com/office/drawing/2014/main" id="{78B5EE35-A049-1C40-A17F-7EB13047D6F5}"/>
              </a:ext>
            </a:extLst>
          </p:cNvPr>
          <p:cNvSpPr>
            <a:spLocks noGrp="1"/>
          </p:cNvSpPr>
          <p:nvPr>
            <p:ph idx="13" hasCustomPrompt="1"/>
          </p:nvPr>
        </p:nvSpPr>
        <p:spPr>
          <a:xfrm>
            <a:off x="1160011"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sp>
        <p:nvSpPr>
          <p:cNvPr id="13" name="Text Placeholder 2">
            <a:extLst>
              <a:ext uri="{FF2B5EF4-FFF2-40B4-BE49-F238E27FC236}">
                <a16:creationId xmlns:a16="http://schemas.microsoft.com/office/drawing/2014/main" id="{8E03F5AC-9147-8A4B-B566-1D700D7241F7}"/>
              </a:ext>
            </a:extLst>
          </p:cNvPr>
          <p:cNvSpPr>
            <a:spLocks noGrp="1"/>
          </p:cNvSpPr>
          <p:nvPr>
            <p:ph idx="14" hasCustomPrompt="1"/>
          </p:nvPr>
        </p:nvSpPr>
        <p:spPr>
          <a:xfrm>
            <a:off x="3511368"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sp>
        <p:nvSpPr>
          <p:cNvPr id="14" name="Text Placeholder 2">
            <a:extLst>
              <a:ext uri="{FF2B5EF4-FFF2-40B4-BE49-F238E27FC236}">
                <a16:creationId xmlns:a16="http://schemas.microsoft.com/office/drawing/2014/main" id="{58CFB93E-D0A3-124D-8335-0E7FE7A2B918}"/>
              </a:ext>
            </a:extLst>
          </p:cNvPr>
          <p:cNvSpPr>
            <a:spLocks noGrp="1"/>
          </p:cNvSpPr>
          <p:nvPr>
            <p:ph idx="15" hasCustomPrompt="1"/>
          </p:nvPr>
        </p:nvSpPr>
        <p:spPr>
          <a:xfrm>
            <a:off x="5862725" y="1770099"/>
            <a:ext cx="2104483" cy="274470"/>
          </a:xfrm>
          <a:prstGeom prst="rect">
            <a:avLst/>
          </a:prstGeom>
        </p:spPr>
        <p:txBody>
          <a:bodyPr vert="horz" lIns="91440" tIns="45720" rIns="91440" bIns="45720" numCol="1" rtlCol="0">
            <a:normAutofit/>
          </a:bodyPr>
          <a:lstStyle>
            <a:lvl1pPr marL="0" marR="0" indent="0" algn="l" defTabSz="457200" rtl="0" eaLnBrk="1" fontAlgn="auto" latinLnBrk="0" hangingPunct="1">
              <a:lnSpc>
                <a:spcPct val="100000"/>
              </a:lnSpc>
              <a:spcBef>
                <a:spcPts val="0"/>
              </a:spcBef>
              <a:spcAft>
                <a:spcPts val="1800"/>
              </a:spcAft>
              <a:buClr>
                <a:schemeClr val="tx1">
                  <a:lumMod val="50000"/>
                  <a:lumOff val="50000"/>
                </a:schemeClr>
              </a:buClr>
              <a:buSzPct val="100000"/>
              <a:buFontTx/>
              <a:buNone/>
              <a:tabLst/>
              <a:defRPr lang="en-US" sz="1400" b="1" kern="1200" dirty="0" smtClean="0">
                <a:solidFill>
                  <a:srgbClr val="969696"/>
                </a:solidFill>
                <a:latin typeface="Arial"/>
                <a:ea typeface="+mn-ea"/>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Year</a:t>
            </a:r>
          </a:p>
        </p:txBody>
      </p:sp>
      <p:pic>
        <p:nvPicPr>
          <p:cNvPr id="15" name="Picture 14">
            <a:extLst>
              <a:ext uri="{FF2B5EF4-FFF2-40B4-BE49-F238E27FC236}">
                <a16:creationId xmlns:a16="http://schemas.microsoft.com/office/drawing/2014/main" id="{0CE483BA-470D-F042-A835-7E2D17BD76B5}"/>
              </a:ext>
            </a:extLst>
          </p:cNvPr>
          <p:cNvPicPr>
            <a:picLocks noChangeAspect="1"/>
          </p:cNvPicPr>
          <p:nvPr userDrawn="1"/>
        </p:nvPicPr>
        <p:blipFill>
          <a:blip r:embed="rId3"/>
          <a:stretch>
            <a:fillRect/>
          </a:stretch>
        </p:blipFill>
        <p:spPr>
          <a:xfrm>
            <a:off x="268657" y="-447294"/>
            <a:ext cx="657379" cy="1326393"/>
          </a:xfrm>
          <a:prstGeom prst="rect">
            <a:avLst/>
          </a:prstGeom>
        </p:spPr>
      </p:pic>
      <p:pic>
        <p:nvPicPr>
          <p:cNvPr id="17" name="Picture 16">
            <a:extLst>
              <a:ext uri="{FF2B5EF4-FFF2-40B4-BE49-F238E27FC236}">
                <a16:creationId xmlns:a16="http://schemas.microsoft.com/office/drawing/2014/main" id="{097598AB-EDE2-7A4E-908F-665A913923C9}"/>
              </a:ext>
            </a:extLst>
          </p:cNvPr>
          <p:cNvPicPr>
            <a:picLocks noChangeAspect="1"/>
          </p:cNvPicPr>
          <p:nvPr userDrawn="1"/>
        </p:nvPicPr>
        <p:blipFill>
          <a:blip r:embed="rId4"/>
          <a:stretch>
            <a:fillRect/>
          </a:stretch>
        </p:blipFill>
        <p:spPr>
          <a:xfrm>
            <a:off x="6280344" y="4706679"/>
            <a:ext cx="2574235" cy="320040"/>
          </a:xfrm>
          <a:prstGeom prst="rect">
            <a:avLst/>
          </a:prstGeom>
        </p:spPr>
      </p:pic>
    </p:spTree>
    <p:extLst>
      <p:ext uri="{BB962C8B-B14F-4D97-AF65-F5344CB8AC3E}">
        <p14:creationId xmlns:p14="http://schemas.microsoft.com/office/powerpoint/2010/main" val="141029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1A41BB-DCCE-F14C-94A7-879D8A1057F0}"/>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9">
            <a:extLst>
              <a:ext uri="{FF2B5EF4-FFF2-40B4-BE49-F238E27FC236}">
                <a16:creationId xmlns:a16="http://schemas.microsoft.com/office/drawing/2014/main" id="{47CF3B1F-1FB0-4943-ADA8-67240C5A4A24}"/>
              </a:ext>
            </a:extLst>
          </p:cNvPr>
          <p:cNvSpPr>
            <a:spLocks noGrp="1"/>
          </p:cNvSpPr>
          <p:nvPr>
            <p:ph type="pic" sz="quarter" idx="10"/>
          </p:nvPr>
        </p:nvSpPr>
        <p:spPr>
          <a:xfrm>
            <a:off x="1159728" y="1219200"/>
            <a:ext cx="5575609" cy="3315629"/>
          </a:xfrm>
        </p:spPr>
        <p:txBody>
          <a:bodyPr/>
          <a:lstStyle/>
          <a:p>
            <a:r>
              <a:rPr lang="en-US" dirty="0"/>
              <a:t>Click icon to add picture</a:t>
            </a:r>
          </a:p>
        </p:txBody>
      </p:sp>
      <p:pic>
        <p:nvPicPr>
          <p:cNvPr id="6" name="Picture 5">
            <a:extLst>
              <a:ext uri="{FF2B5EF4-FFF2-40B4-BE49-F238E27FC236}">
                <a16:creationId xmlns:a16="http://schemas.microsoft.com/office/drawing/2014/main" id="{C16B414C-F371-E64C-B461-C44F999033DC}"/>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9" name="Picture 8">
            <a:extLst>
              <a:ext uri="{FF2B5EF4-FFF2-40B4-BE49-F238E27FC236}">
                <a16:creationId xmlns:a16="http://schemas.microsoft.com/office/drawing/2014/main" id="{F8B89DBC-20A8-EF4B-A102-C26A6DE6762A}"/>
              </a:ext>
            </a:extLst>
          </p:cNvPr>
          <p:cNvPicPr>
            <a:picLocks noChangeAspect="1"/>
          </p:cNvPicPr>
          <p:nvPr userDrawn="1"/>
        </p:nvPicPr>
        <p:blipFill>
          <a:blip r:embed="rId3"/>
          <a:stretch>
            <a:fillRect/>
          </a:stretch>
        </p:blipFill>
        <p:spPr>
          <a:xfrm>
            <a:off x="268657" y="-447294"/>
            <a:ext cx="657379" cy="1326393"/>
          </a:xfrm>
          <a:prstGeom prst="rect">
            <a:avLst/>
          </a:prstGeom>
        </p:spPr>
      </p:pic>
      <p:pic>
        <p:nvPicPr>
          <p:cNvPr id="8" name="Picture 7">
            <a:extLst>
              <a:ext uri="{FF2B5EF4-FFF2-40B4-BE49-F238E27FC236}">
                <a16:creationId xmlns:a16="http://schemas.microsoft.com/office/drawing/2014/main" id="{4AD84173-89A9-4240-B509-1977E3F49417}"/>
              </a:ext>
            </a:extLst>
          </p:cNvPr>
          <p:cNvPicPr>
            <a:picLocks noChangeAspect="1"/>
          </p:cNvPicPr>
          <p:nvPr userDrawn="1"/>
        </p:nvPicPr>
        <p:blipFill>
          <a:blip r:embed="rId4"/>
          <a:stretch>
            <a:fillRect/>
          </a:stretch>
        </p:blipFill>
        <p:spPr>
          <a:xfrm>
            <a:off x="6280344" y="4706679"/>
            <a:ext cx="2574235" cy="320040"/>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6D189D-FDA9-9848-953C-540B2940805D}"/>
              </a:ext>
            </a:extLst>
          </p:cNvPr>
          <p:cNvSpPr/>
          <p:nvPr userDrawn="1"/>
        </p:nvSpPr>
        <p:spPr>
          <a:xfrm>
            <a:off x="-52137" y="-16042"/>
            <a:ext cx="9248274" cy="627526"/>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699A32F3-9FDB-1E47-9B3D-BA501DBC4ACC}"/>
              </a:ext>
            </a:extLst>
          </p:cNvPr>
          <p:cNvSpPr>
            <a:spLocks noGrp="1"/>
          </p:cNvSpPr>
          <p:nvPr>
            <p:ph type="ctrTitle" hasCustomPrompt="1"/>
          </p:nvPr>
        </p:nvSpPr>
        <p:spPr>
          <a:xfrm>
            <a:off x="1168400" y="962981"/>
            <a:ext cx="7365818"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10" name="Text Placeholder 2">
            <a:extLst>
              <a:ext uri="{FF2B5EF4-FFF2-40B4-BE49-F238E27FC236}">
                <a16:creationId xmlns:a16="http://schemas.microsoft.com/office/drawing/2014/main" id="{B7DCBCEF-64A0-B04F-872D-B6A8DB358F05}"/>
              </a:ext>
            </a:extLst>
          </p:cNvPr>
          <p:cNvSpPr>
            <a:spLocks noGrp="1"/>
          </p:cNvSpPr>
          <p:nvPr>
            <p:ph idx="1" hasCustomPrompt="1"/>
          </p:nvPr>
        </p:nvSpPr>
        <p:spPr>
          <a:xfrm>
            <a:off x="1168400" y="1817740"/>
            <a:ext cx="7366018"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chemeClr val="bg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pic>
        <p:nvPicPr>
          <p:cNvPr id="11" name="Picture 10">
            <a:extLst>
              <a:ext uri="{FF2B5EF4-FFF2-40B4-BE49-F238E27FC236}">
                <a16:creationId xmlns:a16="http://schemas.microsoft.com/office/drawing/2014/main" id="{CFE435AE-EC23-3E4F-AC20-DF65E4B78A6E}"/>
              </a:ext>
            </a:extLst>
          </p:cNvPr>
          <p:cNvPicPr>
            <a:picLocks noChangeAspect="1"/>
          </p:cNvPicPr>
          <p:nvPr userDrawn="1"/>
        </p:nvPicPr>
        <p:blipFill>
          <a:blip r:embed="rId2"/>
          <a:stretch>
            <a:fillRect/>
          </a:stretch>
        </p:blipFill>
        <p:spPr>
          <a:xfrm>
            <a:off x="6404994" y="403641"/>
            <a:ext cx="2449585" cy="102066"/>
          </a:xfrm>
          <a:prstGeom prst="rect">
            <a:avLst/>
          </a:prstGeom>
        </p:spPr>
      </p:pic>
      <p:pic>
        <p:nvPicPr>
          <p:cNvPr id="8" name="Picture 7">
            <a:extLst>
              <a:ext uri="{FF2B5EF4-FFF2-40B4-BE49-F238E27FC236}">
                <a16:creationId xmlns:a16="http://schemas.microsoft.com/office/drawing/2014/main" id="{AE88F2CA-063A-DD44-83BD-A7060E35ED35}"/>
              </a:ext>
            </a:extLst>
          </p:cNvPr>
          <p:cNvPicPr>
            <a:picLocks noChangeAspect="1"/>
          </p:cNvPicPr>
          <p:nvPr userDrawn="1"/>
        </p:nvPicPr>
        <p:blipFill>
          <a:blip r:embed="rId3"/>
          <a:stretch>
            <a:fillRect/>
          </a:stretch>
        </p:blipFill>
        <p:spPr>
          <a:xfrm>
            <a:off x="271420" y="-576087"/>
            <a:ext cx="657379" cy="1454380"/>
          </a:xfrm>
          <a:prstGeom prst="rect">
            <a:avLst/>
          </a:prstGeom>
        </p:spPr>
      </p:pic>
      <p:pic>
        <p:nvPicPr>
          <p:cNvPr id="12" name="Picture 11">
            <a:extLst>
              <a:ext uri="{FF2B5EF4-FFF2-40B4-BE49-F238E27FC236}">
                <a16:creationId xmlns:a16="http://schemas.microsoft.com/office/drawing/2014/main" id="{EDF8B122-5395-F84F-B8E7-0EA177053044}"/>
              </a:ext>
            </a:extLst>
          </p:cNvPr>
          <p:cNvPicPr>
            <a:picLocks noChangeAspect="1"/>
          </p:cNvPicPr>
          <p:nvPr userDrawn="1"/>
        </p:nvPicPr>
        <p:blipFill>
          <a:blip r:embed="rId4"/>
          <a:stretch>
            <a:fillRect/>
          </a:stretch>
        </p:blipFill>
        <p:spPr>
          <a:xfrm>
            <a:off x="6275707" y="4690956"/>
            <a:ext cx="2578872" cy="320040"/>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67" r:id="rId2"/>
    <p:sldLayoutId id="2147493486" r:id="rId3"/>
    <p:sldLayoutId id="2147493472" r:id="rId4"/>
    <p:sldLayoutId id="2147493457" r:id="rId5"/>
    <p:sldLayoutId id="2147493480" r:id="rId6"/>
    <p:sldLayoutId id="2147493479" r:id="rId7"/>
    <p:sldLayoutId id="2147493475" r:id="rId8"/>
    <p:sldLayoutId id="2147493456" r:id="rId9"/>
    <p:sldLayoutId id="2147493474" r:id="rId10"/>
    <p:sldLayoutId id="2147493476" r:id="rId11"/>
    <p:sldLayoutId id="2147493481" r:id="rId12"/>
    <p:sldLayoutId id="2147493482" r:id="rId13"/>
    <p:sldLayoutId id="2147493477" r:id="rId14"/>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A80B23-30E5-8D44-BAF5-41264E9BC082}"/>
              </a:ext>
            </a:extLst>
          </p:cNvPr>
          <p:cNvSpPr>
            <a:spLocks noGrp="1"/>
          </p:cNvSpPr>
          <p:nvPr>
            <p:ph type="title"/>
          </p:nvPr>
        </p:nvSpPr>
        <p:spPr>
          <a:xfrm>
            <a:off x="502903" y="2768208"/>
            <a:ext cx="8408622" cy="1951026"/>
          </a:xfrm>
        </p:spPr>
        <p:txBody>
          <a:bodyPr>
            <a:normAutofit fontScale="90000"/>
          </a:bodyPr>
          <a:lstStyle/>
          <a:p>
            <a:r>
              <a:rPr lang="en-US" dirty="0"/>
              <a:t>A Strategic Approach to Cloud Services in Academic Research Computing Support </a:t>
            </a:r>
            <a:br>
              <a:rPr lang="en-US" dirty="0"/>
            </a:br>
            <a:endParaRPr lang="en-US" dirty="0"/>
          </a:p>
        </p:txBody>
      </p:sp>
      <p:sp>
        <p:nvSpPr>
          <p:cNvPr id="6" name="Text Placeholder 5">
            <a:extLst>
              <a:ext uri="{FF2B5EF4-FFF2-40B4-BE49-F238E27FC236}">
                <a16:creationId xmlns:a16="http://schemas.microsoft.com/office/drawing/2014/main" id="{54785806-4AFC-714A-A537-62EA4CF7DD9B}"/>
              </a:ext>
            </a:extLst>
          </p:cNvPr>
          <p:cNvSpPr>
            <a:spLocks noGrp="1"/>
          </p:cNvSpPr>
          <p:nvPr>
            <p:ph type="body" sz="quarter" idx="11"/>
          </p:nvPr>
        </p:nvSpPr>
        <p:spPr/>
        <p:txBody>
          <a:bodyPr/>
          <a:lstStyle/>
          <a:p>
            <a:r>
              <a:rPr lang="en-US" dirty="0"/>
              <a:t>Donald F. (Rick) McMullen (mcmullen@iu.edu) </a:t>
            </a:r>
          </a:p>
        </p:txBody>
      </p:sp>
    </p:spTree>
    <p:extLst>
      <p:ext uri="{BB962C8B-B14F-4D97-AF65-F5344CB8AC3E}">
        <p14:creationId xmlns:p14="http://schemas.microsoft.com/office/powerpoint/2010/main" val="268999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A5E3-DE17-D44E-9303-5DCA64B470D4}"/>
              </a:ext>
            </a:extLst>
          </p:cNvPr>
          <p:cNvSpPr>
            <a:spLocks noGrp="1"/>
          </p:cNvSpPr>
          <p:nvPr>
            <p:ph type="ctrTitle"/>
          </p:nvPr>
        </p:nvSpPr>
        <p:spPr/>
        <p:txBody>
          <a:bodyPr>
            <a:normAutofit fontScale="90000"/>
          </a:bodyPr>
          <a:lstStyle/>
          <a:p>
            <a:r>
              <a:rPr lang="en-US" dirty="0"/>
              <a:t>4. Mapping users’ needs onto available technologies</a:t>
            </a:r>
          </a:p>
        </p:txBody>
      </p:sp>
      <p:sp>
        <p:nvSpPr>
          <p:cNvPr id="3" name="Content Placeholder 2">
            <a:extLst>
              <a:ext uri="{FF2B5EF4-FFF2-40B4-BE49-F238E27FC236}">
                <a16:creationId xmlns:a16="http://schemas.microsoft.com/office/drawing/2014/main" id="{CF1039CD-2C2A-4B4F-B9B0-D1D9417268C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This has a LOT of leverage on both capital and operational expenses, especially the expertise/labor component of support</a:t>
            </a:r>
          </a:p>
          <a:p>
            <a:pPr>
              <a:buFont typeface="Arial" panose="020B0604020202020204" pitchFamily="34" charset="0"/>
              <a:buChar char="•"/>
            </a:pPr>
            <a:r>
              <a:rPr lang="en-US" dirty="0"/>
              <a:t>A </a:t>
            </a:r>
            <a:r>
              <a:rPr lang="en-US" i="1" dirty="0"/>
              <a:t>very </a:t>
            </a:r>
            <a:r>
              <a:rPr lang="en-US" dirty="0"/>
              <a:t>complete total cost of ownership analysis and comparison of directly comparable solutions is required before making a decision</a:t>
            </a:r>
          </a:p>
          <a:p>
            <a:pPr>
              <a:buFont typeface="Arial" panose="020B0604020202020204" pitchFamily="34" charset="0"/>
              <a:buChar char="•"/>
            </a:pPr>
            <a:r>
              <a:rPr lang="en-US" dirty="0"/>
              <a:t>My rule of thumb is that annual costs are 1/3 “infrastructure” and 2/3 labor (interested in other ideas about this)</a:t>
            </a:r>
          </a:p>
          <a:p>
            <a:pPr>
              <a:buFont typeface="Arial" panose="020B0604020202020204" pitchFamily="34" charset="0"/>
              <a:buChar char="•"/>
            </a:pPr>
            <a:r>
              <a:rPr lang="en-US" dirty="0"/>
              <a:t>Expertise is limited to a small number of people highly skilled in a small number of technologies</a:t>
            </a:r>
          </a:p>
        </p:txBody>
      </p:sp>
    </p:spTree>
    <p:extLst>
      <p:ext uri="{BB962C8B-B14F-4D97-AF65-F5344CB8AC3E}">
        <p14:creationId xmlns:p14="http://schemas.microsoft.com/office/powerpoint/2010/main" val="3976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A5B4-7C36-8A40-B3CF-0CF6AB88DCD5}"/>
              </a:ext>
            </a:extLst>
          </p:cNvPr>
          <p:cNvSpPr>
            <a:spLocks noGrp="1"/>
          </p:cNvSpPr>
          <p:nvPr>
            <p:ph type="ctrTitle"/>
          </p:nvPr>
        </p:nvSpPr>
        <p:spPr>
          <a:xfrm>
            <a:off x="1168399" y="962981"/>
            <a:ext cx="7781871" cy="788327"/>
          </a:xfrm>
        </p:spPr>
        <p:txBody>
          <a:bodyPr>
            <a:noAutofit/>
          </a:bodyPr>
          <a:lstStyle/>
          <a:p>
            <a:r>
              <a:rPr lang="en-US" sz="2400" dirty="0"/>
              <a:t>5. Identifying knowledge, skills and dispositions needed to implement and support technologies</a:t>
            </a:r>
            <a:br>
              <a:rPr lang="en-US" sz="2400" dirty="0"/>
            </a:br>
            <a:br>
              <a:rPr lang="en-US" sz="2400" dirty="0"/>
            </a:br>
            <a:r>
              <a:rPr lang="en-US" sz="2400" dirty="0"/>
              <a:t> </a:t>
            </a:r>
          </a:p>
        </p:txBody>
      </p:sp>
      <p:sp>
        <p:nvSpPr>
          <p:cNvPr id="3" name="Content Placeholder 2">
            <a:extLst>
              <a:ext uri="{FF2B5EF4-FFF2-40B4-BE49-F238E27FC236}">
                <a16:creationId xmlns:a16="http://schemas.microsoft.com/office/drawing/2014/main" id="{AD1B868F-5DA8-1142-92C5-2E965A8865B4}"/>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The cost of adopting a technology includes having any and all expertise needed to use it in-house (or coordinating excellent problem resolution between your client and an external vendor)</a:t>
            </a:r>
          </a:p>
          <a:p>
            <a:pPr>
              <a:buFont typeface="Arial" panose="020B0604020202020204" pitchFamily="34" charset="0"/>
              <a:buChar char="•"/>
            </a:pPr>
            <a:r>
              <a:rPr lang="en-US" dirty="0"/>
              <a:t>Re-tooling your expertise is expensive, and includes costs of personnel training time (down time), user expectation-setting and training, and other conversion costs like security analysis and retrofit, new documentation</a:t>
            </a:r>
          </a:p>
          <a:p>
            <a:pPr>
              <a:buFont typeface="Arial" panose="020B0604020202020204" pitchFamily="34" charset="0"/>
              <a:buChar char="•"/>
            </a:pPr>
            <a:r>
              <a:rPr lang="en-US" dirty="0"/>
              <a:t>New expertise may be needed, such as working with purchasing and FMO, contract negotiation, billing and accounts payable; working with contract support systems as an institutional representative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2534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3F2E-DFF2-4C44-9D0F-3D626CB377D5}"/>
              </a:ext>
            </a:extLst>
          </p:cNvPr>
          <p:cNvSpPr>
            <a:spLocks noGrp="1"/>
          </p:cNvSpPr>
          <p:nvPr>
            <p:ph type="ctrTitle"/>
          </p:nvPr>
        </p:nvSpPr>
        <p:spPr/>
        <p:txBody>
          <a:bodyPr/>
          <a:lstStyle/>
          <a:p>
            <a:r>
              <a:rPr lang="en-US" dirty="0"/>
              <a:t>Thinking about Return on Investment</a:t>
            </a:r>
          </a:p>
        </p:txBody>
      </p:sp>
      <p:sp>
        <p:nvSpPr>
          <p:cNvPr id="3" name="Content Placeholder 2">
            <a:extLst>
              <a:ext uri="{FF2B5EF4-FFF2-40B4-BE49-F238E27FC236}">
                <a16:creationId xmlns:a16="http://schemas.microsoft.com/office/drawing/2014/main" id="{39BC84AF-BCDD-FD43-BA23-B9FED42AC35A}"/>
              </a:ext>
            </a:extLst>
          </p:cNvPr>
          <p:cNvSpPr>
            <a:spLocks noGrp="1"/>
          </p:cNvSpPr>
          <p:nvPr>
            <p:ph idx="1"/>
          </p:nvPr>
        </p:nvSpPr>
        <p:spPr>
          <a:xfrm>
            <a:off x="1168400" y="1817740"/>
            <a:ext cx="7366018" cy="3071975"/>
          </a:xfrm>
        </p:spPr>
        <p:txBody>
          <a:bodyPr>
            <a:normAutofit fontScale="77500" lnSpcReduction="20000"/>
          </a:bodyPr>
          <a:lstStyle/>
          <a:p>
            <a:r>
              <a:rPr lang="en-US" dirty="0"/>
              <a:t>ROI is another concept and framework that can help you evaluate choices (prospective), and understand the impact of decisions (retrospective)</a:t>
            </a:r>
          </a:p>
          <a:p>
            <a:r>
              <a:rPr lang="en-US" dirty="0"/>
              <a:t>ROI in this context is the idea of calculating this ratio:</a:t>
            </a:r>
            <a:br>
              <a:rPr lang="en-US" dirty="0"/>
            </a:br>
            <a:br>
              <a:rPr lang="en-US" dirty="0"/>
            </a:br>
            <a:br>
              <a:rPr lang="en-US" dirty="0"/>
            </a:br>
            <a:endParaRPr lang="en-US" dirty="0"/>
          </a:p>
          <a:p>
            <a:r>
              <a:rPr lang="en-US" dirty="0"/>
              <a:t>For prospective analyses </a:t>
            </a:r>
          </a:p>
          <a:p>
            <a:pPr lvl="1"/>
            <a:r>
              <a:rPr lang="en-US" dirty="0"/>
              <a:t>the denominator is from your very good TCO analysis</a:t>
            </a:r>
          </a:p>
          <a:p>
            <a:pPr lvl="1"/>
            <a:r>
              <a:rPr lang="en-US" dirty="0"/>
              <a:t>The numerator may have unknown unknowns</a:t>
            </a:r>
          </a:p>
          <a:p>
            <a:r>
              <a:rPr lang="en-US" dirty="0"/>
              <a:t>Retrospective analyses </a:t>
            </a:r>
            <a:r>
              <a:rPr lang="en-US" b="1" dirty="0"/>
              <a:t>are required</a:t>
            </a:r>
            <a:r>
              <a:rPr lang="en-US" dirty="0"/>
              <a:t> after the decision is made and implemented </a:t>
            </a:r>
            <a:br>
              <a:rPr lang="en-US" dirty="0"/>
            </a:br>
            <a:endParaRPr lang="en-US" dirty="0"/>
          </a:p>
        </p:txBody>
      </p:sp>
      <p:grpSp>
        <p:nvGrpSpPr>
          <p:cNvPr id="8" name="Group 7">
            <a:extLst>
              <a:ext uri="{FF2B5EF4-FFF2-40B4-BE49-F238E27FC236}">
                <a16:creationId xmlns:a16="http://schemas.microsoft.com/office/drawing/2014/main" id="{B0C755EB-8F41-624A-B536-518BE84EC8AE}"/>
              </a:ext>
            </a:extLst>
          </p:cNvPr>
          <p:cNvGrpSpPr/>
          <p:nvPr/>
        </p:nvGrpSpPr>
        <p:grpSpPr>
          <a:xfrm>
            <a:off x="3657599" y="2432265"/>
            <a:ext cx="3595608" cy="999641"/>
            <a:chOff x="-387459" y="3324386"/>
            <a:chExt cx="3595608" cy="1503336"/>
          </a:xfrm>
        </p:grpSpPr>
        <p:sp>
          <p:nvSpPr>
            <p:cNvPr id="4" name="TextBox 3">
              <a:extLst>
                <a:ext uri="{FF2B5EF4-FFF2-40B4-BE49-F238E27FC236}">
                  <a16:creationId xmlns:a16="http://schemas.microsoft.com/office/drawing/2014/main" id="{71D7A5FA-8D6F-D943-AAC2-56170CCBE89B}"/>
                </a:ext>
              </a:extLst>
            </p:cNvPr>
            <p:cNvSpPr txBox="1"/>
            <p:nvPr/>
          </p:nvSpPr>
          <p:spPr>
            <a:xfrm>
              <a:off x="-387459" y="3324386"/>
              <a:ext cx="3595608" cy="1503336"/>
            </a:xfrm>
            <a:prstGeom prst="rect">
              <a:avLst/>
            </a:prstGeom>
          </p:spPr>
          <p:txBody>
            <a:bodyPr vert="horz" wrap="square" lIns="91440" tIns="45720" rIns="91440" bIns="45720" rtlCol="0" anchor="ctr">
              <a:noAutofit/>
            </a:bodyPr>
            <a:lstStyle/>
            <a:p>
              <a:pPr algn="ctr"/>
              <a:r>
                <a:rPr lang="en-US" dirty="0"/>
                <a:t>(value-gained-from-doing-a-thing) </a:t>
              </a:r>
              <a:br>
                <a:rPr lang="en-US" dirty="0"/>
              </a:br>
              <a:r>
                <a:rPr lang="en-US" dirty="0"/>
                <a:t>(cost-of-doing-that-thing)</a:t>
              </a:r>
              <a:endParaRPr lang="en-US" b="0" dirty="0">
                <a:solidFill>
                  <a:schemeClr val="bg1">
                    <a:lumMod val="75000"/>
                  </a:schemeClr>
                </a:solidFill>
              </a:endParaRPr>
            </a:p>
          </p:txBody>
        </p:sp>
        <p:cxnSp>
          <p:nvCxnSpPr>
            <p:cNvPr id="6" name="Straight Connector 5">
              <a:extLst>
                <a:ext uri="{FF2B5EF4-FFF2-40B4-BE49-F238E27FC236}">
                  <a16:creationId xmlns:a16="http://schemas.microsoft.com/office/drawing/2014/main" id="{A7221477-4F84-8449-985B-4497B75A6FEC}"/>
                </a:ext>
              </a:extLst>
            </p:cNvPr>
            <p:cNvCxnSpPr>
              <a:cxnSpLocks/>
            </p:cNvCxnSpPr>
            <p:nvPr/>
          </p:nvCxnSpPr>
          <p:spPr>
            <a:xfrm>
              <a:off x="-286718" y="4093193"/>
              <a:ext cx="3417376"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2793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2D8E-E56F-5D46-925A-EB8D96E8C3DC}"/>
              </a:ext>
            </a:extLst>
          </p:cNvPr>
          <p:cNvSpPr>
            <a:spLocks noGrp="1"/>
          </p:cNvSpPr>
          <p:nvPr>
            <p:ph type="ctrTitle"/>
          </p:nvPr>
        </p:nvSpPr>
        <p:spPr/>
        <p:txBody>
          <a:bodyPr>
            <a:normAutofit fontScale="90000"/>
          </a:bodyPr>
          <a:lstStyle/>
          <a:p>
            <a:r>
              <a:rPr lang="en-US" dirty="0"/>
              <a:t>Application of ROI to adoption of cloud services</a:t>
            </a:r>
          </a:p>
        </p:txBody>
      </p:sp>
      <p:sp>
        <p:nvSpPr>
          <p:cNvPr id="3" name="Content Placeholder 2">
            <a:extLst>
              <a:ext uri="{FF2B5EF4-FFF2-40B4-BE49-F238E27FC236}">
                <a16:creationId xmlns:a16="http://schemas.microsoft.com/office/drawing/2014/main" id="{1A6BAA51-9CD8-6242-A7EC-2CC4E1402E8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TCO is necessary to know, but estimating ROI is a good way to map the impact of adoption to different stakeholders in the “system of systems” view</a:t>
            </a:r>
          </a:p>
          <a:p>
            <a:pPr>
              <a:buFont typeface="Arial" panose="020B0604020202020204" pitchFamily="34" charset="0"/>
              <a:buChar char="•"/>
            </a:pPr>
            <a:r>
              <a:rPr lang="en-US" dirty="0"/>
              <a:t>Cost control is a wild card (internal policies &amp; controls, external factors)</a:t>
            </a:r>
          </a:p>
          <a:p>
            <a:pPr>
              <a:buFont typeface="Arial" panose="020B0604020202020204" pitchFamily="34" charset="0"/>
              <a:buChar char="•"/>
            </a:pPr>
            <a:r>
              <a:rPr lang="en-US" dirty="0"/>
              <a:t>Identify other units that can provide support for your unit and end users to reduce your conversion or operating costs (e.g. IT, FMO,  purchasing, billing, contracting, etc.)</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53488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EF5C-EF94-8141-829E-1C55BE29E24D}"/>
              </a:ext>
            </a:extLst>
          </p:cNvPr>
          <p:cNvSpPr>
            <a:spLocks noGrp="1"/>
          </p:cNvSpPr>
          <p:nvPr>
            <p:ph type="ctrTitle"/>
          </p:nvPr>
        </p:nvSpPr>
        <p:spPr/>
        <p:txBody>
          <a:bodyPr/>
          <a:lstStyle/>
          <a:p>
            <a:r>
              <a:rPr lang="en-US" dirty="0"/>
              <a:t>Lots of options</a:t>
            </a:r>
          </a:p>
        </p:txBody>
      </p:sp>
      <p:sp>
        <p:nvSpPr>
          <p:cNvPr id="3" name="Content Placeholder 2">
            <a:extLst>
              <a:ext uri="{FF2B5EF4-FFF2-40B4-BE49-F238E27FC236}">
                <a16:creationId xmlns:a16="http://schemas.microsoft.com/office/drawing/2014/main" id="{C3DCC88E-02DC-4541-86D5-71047E95830A}"/>
              </a:ext>
            </a:extLst>
          </p:cNvPr>
          <p:cNvSpPr>
            <a:spLocks noGrp="1"/>
          </p:cNvSpPr>
          <p:nvPr>
            <p:ph idx="1"/>
          </p:nvPr>
        </p:nvSpPr>
        <p:spPr>
          <a:xfrm>
            <a:off x="1168400" y="1662760"/>
            <a:ext cx="7366018" cy="3071975"/>
          </a:xfrm>
        </p:spPr>
        <p:txBody>
          <a:bodyPr>
            <a:normAutofit fontScale="92500" lnSpcReduction="10000"/>
          </a:bodyPr>
          <a:lstStyle/>
          <a:p>
            <a:pPr>
              <a:lnSpc>
                <a:spcPct val="110000"/>
              </a:lnSpc>
              <a:spcAft>
                <a:spcPts val="600"/>
              </a:spcAft>
              <a:buFont typeface="Arial" panose="020B0604020202020204" pitchFamily="34" charset="0"/>
              <a:buChar char="•"/>
            </a:pPr>
            <a:r>
              <a:rPr lang="en-US" dirty="0"/>
              <a:t>Mainline business services (Amazon Web Services, Google Cloud, Microsoft Azure, IBM Cloud) </a:t>
            </a:r>
          </a:p>
          <a:p>
            <a:pPr>
              <a:lnSpc>
                <a:spcPct val="110000"/>
              </a:lnSpc>
              <a:spcAft>
                <a:spcPts val="600"/>
              </a:spcAft>
              <a:buFont typeface="Arial" panose="020B0604020202020204" pitchFamily="34" charset="0"/>
              <a:buChar char="•"/>
            </a:pPr>
            <a:r>
              <a:rPr lang="en-US" dirty="0"/>
              <a:t>Specialty resellers (e.g. Rescale)</a:t>
            </a:r>
          </a:p>
          <a:p>
            <a:pPr>
              <a:lnSpc>
                <a:spcPct val="110000"/>
              </a:lnSpc>
              <a:spcAft>
                <a:spcPts val="600"/>
              </a:spcAft>
              <a:buFont typeface="Arial" panose="020B0604020202020204" pitchFamily="34" charset="0"/>
              <a:buChar char="•"/>
            </a:pPr>
            <a:r>
              <a:rPr lang="en-US" dirty="0"/>
              <a:t>National research services provided by the NSF (Jetstream Cloud, Chameleon Cloud), and</a:t>
            </a:r>
          </a:p>
          <a:p>
            <a:pPr>
              <a:lnSpc>
                <a:spcPct val="110000"/>
              </a:lnSpc>
              <a:spcAft>
                <a:spcPts val="600"/>
              </a:spcAft>
              <a:buFont typeface="Arial" panose="020B0604020202020204" pitchFamily="34" charset="0"/>
              <a:buChar char="•"/>
            </a:pPr>
            <a:r>
              <a:rPr lang="en-US" dirty="0"/>
              <a:t>On-campus services based on VMWare, OpenStack or other technologies </a:t>
            </a:r>
          </a:p>
          <a:p>
            <a:pPr>
              <a:lnSpc>
                <a:spcPct val="110000"/>
              </a:lnSpc>
              <a:spcAft>
                <a:spcPts val="600"/>
              </a:spcAft>
              <a:buFont typeface="Arial" panose="020B0604020202020204" pitchFamily="34" charset="0"/>
              <a:buChar char="•"/>
            </a:pPr>
            <a:r>
              <a:rPr lang="en-US" dirty="0"/>
              <a:t>Overlapping capabilities, differences in cost, service levels, and features</a:t>
            </a:r>
          </a:p>
          <a:p>
            <a:pPr>
              <a:lnSpc>
                <a:spcPct val="110000"/>
              </a:lnSpc>
              <a:spcAft>
                <a:spcPts val="600"/>
              </a:spcAft>
              <a:buFont typeface="Arial" panose="020B0604020202020204" pitchFamily="34" charset="0"/>
              <a:buChar char="•"/>
            </a:pPr>
            <a:r>
              <a:rPr lang="en-US" b="1" dirty="0"/>
              <a:t>EACH</a:t>
            </a:r>
            <a:r>
              <a:rPr lang="en-US" dirty="0"/>
              <a:t> of the above comes with very different support requirements</a:t>
            </a:r>
            <a:endParaRPr lang="en-US" b="1" dirty="0"/>
          </a:p>
        </p:txBody>
      </p:sp>
    </p:spTree>
    <p:extLst>
      <p:ext uri="{BB962C8B-B14F-4D97-AF65-F5344CB8AC3E}">
        <p14:creationId xmlns:p14="http://schemas.microsoft.com/office/powerpoint/2010/main" val="285450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5C37-96D9-184C-81AE-C952ED5E4EB2}"/>
              </a:ext>
            </a:extLst>
          </p:cNvPr>
          <p:cNvSpPr>
            <a:spLocks noGrp="1"/>
          </p:cNvSpPr>
          <p:nvPr>
            <p:ph type="ctrTitle"/>
          </p:nvPr>
        </p:nvSpPr>
        <p:spPr>
          <a:xfrm>
            <a:off x="1168400" y="808001"/>
            <a:ext cx="7365818" cy="699065"/>
          </a:xfrm>
        </p:spPr>
        <p:txBody>
          <a:bodyPr>
            <a:normAutofit fontScale="90000"/>
          </a:bodyPr>
          <a:lstStyle/>
          <a:p>
            <a:r>
              <a:rPr lang="en-US" dirty="0"/>
              <a:t>Back to mapping user needs to candidate services…</a:t>
            </a:r>
          </a:p>
        </p:txBody>
      </p:sp>
      <p:sp>
        <p:nvSpPr>
          <p:cNvPr id="3" name="Content Placeholder 2">
            <a:extLst>
              <a:ext uri="{FF2B5EF4-FFF2-40B4-BE49-F238E27FC236}">
                <a16:creationId xmlns:a16="http://schemas.microsoft.com/office/drawing/2014/main" id="{F01F6628-17C7-404C-8529-8C92FEAC25FD}"/>
              </a:ext>
            </a:extLst>
          </p:cNvPr>
          <p:cNvSpPr>
            <a:spLocks noGrp="1"/>
          </p:cNvSpPr>
          <p:nvPr>
            <p:ph idx="1"/>
          </p:nvPr>
        </p:nvSpPr>
        <p:spPr>
          <a:xfrm>
            <a:off x="1168400" y="1662760"/>
            <a:ext cx="7758624" cy="2955738"/>
          </a:xfrm>
        </p:spPr>
        <p:txBody>
          <a:bodyPr>
            <a:noAutofit/>
          </a:bodyPr>
          <a:lstStyle/>
          <a:p>
            <a:pPr>
              <a:spcAft>
                <a:spcPts val="600"/>
              </a:spcAft>
              <a:buFont typeface="Arial" panose="020B0604020202020204" pitchFamily="34" charset="0"/>
              <a:buChar char="•"/>
            </a:pPr>
            <a:r>
              <a:rPr lang="en-US" dirty="0"/>
              <a:t>Cost per unit of service</a:t>
            </a:r>
          </a:p>
          <a:p>
            <a:pPr>
              <a:spcAft>
                <a:spcPts val="600"/>
              </a:spcAft>
              <a:buFont typeface="Arial" panose="020B0604020202020204" pitchFamily="34" charset="0"/>
              <a:buChar char="•"/>
            </a:pPr>
            <a:r>
              <a:rPr lang="en-US" dirty="0"/>
              <a:t>Fit to workload characteristics</a:t>
            </a:r>
          </a:p>
          <a:p>
            <a:pPr>
              <a:spcAft>
                <a:spcPts val="600"/>
              </a:spcAft>
              <a:buFont typeface="Arial" panose="020B0604020202020204" pitchFamily="34" charset="0"/>
              <a:buChar char="•"/>
            </a:pPr>
            <a:r>
              <a:rPr lang="en-US" dirty="0"/>
              <a:t>Maximizing number of potential users</a:t>
            </a:r>
          </a:p>
          <a:p>
            <a:pPr>
              <a:spcAft>
                <a:spcPts val="600"/>
              </a:spcAft>
              <a:buFont typeface="Arial" panose="020B0604020202020204" pitchFamily="34" charset="0"/>
              <a:buChar char="•"/>
            </a:pPr>
            <a:r>
              <a:rPr lang="en-US" dirty="0"/>
              <a:t>Fit to security requirements</a:t>
            </a:r>
          </a:p>
          <a:p>
            <a:pPr>
              <a:spcAft>
                <a:spcPts val="600"/>
              </a:spcAft>
              <a:buFont typeface="Arial" panose="020B0604020202020204" pitchFamily="34" charset="0"/>
              <a:buChar char="•"/>
            </a:pPr>
            <a:r>
              <a:rPr lang="en-US" dirty="0"/>
              <a:t>Minimizing support costs</a:t>
            </a:r>
          </a:p>
          <a:p>
            <a:pPr>
              <a:spcAft>
                <a:spcPts val="600"/>
              </a:spcAft>
              <a:buFont typeface="Arial" panose="020B0604020202020204" pitchFamily="34" charset="0"/>
              <a:buChar char="•"/>
            </a:pPr>
            <a:r>
              <a:rPr lang="en-US" dirty="0"/>
              <a:t>Minimizing administrative costs</a:t>
            </a:r>
          </a:p>
          <a:p>
            <a:pPr>
              <a:spcAft>
                <a:spcPts val="600"/>
              </a:spcAft>
              <a:buFont typeface="Arial" panose="020B0604020202020204" pitchFamily="34" charset="0"/>
              <a:buChar char="•"/>
            </a:pPr>
            <a:r>
              <a:rPr lang="en-US" dirty="0"/>
              <a:t>Minimizing lost productivity while implementing the service</a:t>
            </a:r>
          </a:p>
          <a:p>
            <a:pPr>
              <a:spcAft>
                <a:spcPts val="600"/>
              </a:spcAft>
              <a:buFont typeface="Arial" panose="020B0604020202020204" pitchFamily="34" charset="0"/>
              <a:buChar char="•"/>
            </a:pPr>
            <a:r>
              <a:rPr lang="en-US" dirty="0"/>
              <a:t>Understanding the cash flow requirements of implementing and operating the service, and decommissioning the service it replaces</a:t>
            </a:r>
          </a:p>
        </p:txBody>
      </p:sp>
    </p:spTree>
    <p:extLst>
      <p:ext uri="{BB962C8B-B14F-4D97-AF65-F5344CB8AC3E}">
        <p14:creationId xmlns:p14="http://schemas.microsoft.com/office/powerpoint/2010/main" val="105434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DF51-1D9A-7A4F-B6F2-09F5B0AAFE3D}"/>
              </a:ext>
            </a:extLst>
          </p:cNvPr>
          <p:cNvSpPr>
            <a:spLocks noGrp="1"/>
          </p:cNvSpPr>
          <p:nvPr>
            <p:ph type="ctrTitle"/>
          </p:nvPr>
        </p:nvSpPr>
        <p:spPr/>
        <p:txBody>
          <a:bodyPr>
            <a:normAutofit fontScale="90000"/>
          </a:bodyPr>
          <a:lstStyle/>
          <a:p>
            <a:r>
              <a:rPr lang="en-US" dirty="0"/>
              <a:t>Another tool: what everyone else thinks </a:t>
            </a:r>
            <a:r>
              <a:rPr lang="en-US" dirty="0">
                <a:sym typeface="Wingdings" pitchFamily="2" charset="2"/>
              </a:rPr>
              <a:t></a:t>
            </a:r>
            <a:endParaRPr lang="en-US" dirty="0"/>
          </a:p>
        </p:txBody>
      </p:sp>
      <p:sp>
        <p:nvSpPr>
          <p:cNvPr id="3" name="Content Placeholder 2">
            <a:extLst>
              <a:ext uri="{FF2B5EF4-FFF2-40B4-BE49-F238E27FC236}">
                <a16:creationId xmlns:a16="http://schemas.microsoft.com/office/drawing/2014/main" id="{342C2D1C-5DA7-7D46-B8CA-04FAFB36AC31}"/>
              </a:ext>
            </a:extLst>
          </p:cNvPr>
          <p:cNvSpPr>
            <a:spLocks noGrp="1"/>
          </p:cNvSpPr>
          <p:nvPr>
            <p:ph idx="1"/>
          </p:nvPr>
        </p:nvSpPr>
        <p:spPr/>
        <p:txBody>
          <a:bodyPr/>
          <a:lstStyle/>
          <a:p>
            <a:pPr>
              <a:buFont typeface="Arial" panose="020B0604020202020204" pitchFamily="34" charset="0"/>
              <a:buChar char="•"/>
            </a:pPr>
            <a:r>
              <a:rPr lang="en-US" dirty="0"/>
              <a:t>Recent survey conducted by the Coalition for Academic Scientific Computing (CASC) </a:t>
            </a:r>
          </a:p>
          <a:p>
            <a:pPr>
              <a:buFont typeface="Arial" panose="020B0604020202020204" pitchFamily="34" charset="0"/>
              <a:buChar char="•"/>
            </a:pPr>
            <a:r>
              <a:rPr lang="en-US" dirty="0"/>
              <a:t>Alan Chalker, et al. “Cloud and On-premises Data Center Usage, Expenditures, and Approaches to Return on Investment: A Survey of Academic Research Computing Organizations”</a:t>
            </a:r>
          </a:p>
          <a:p>
            <a:pPr>
              <a:buFont typeface="Arial" panose="020B0604020202020204" pitchFamily="34" charset="0"/>
              <a:buChar char="•"/>
            </a:pPr>
            <a:r>
              <a:rPr lang="en-US" dirty="0"/>
              <a:t>PEARC20, Thursday, 11am EDT, Advanced Research Computing Environments</a:t>
            </a:r>
          </a:p>
        </p:txBody>
      </p:sp>
    </p:spTree>
    <p:extLst>
      <p:ext uri="{BB962C8B-B14F-4D97-AF65-F5344CB8AC3E}">
        <p14:creationId xmlns:p14="http://schemas.microsoft.com/office/powerpoint/2010/main" val="406929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2C1D-B098-5446-AC87-271A2B345F24}"/>
              </a:ext>
            </a:extLst>
          </p:cNvPr>
          <p:cNvSpPr>
            <a:spLocks noGrp="1"/>
          </p:cNvSpPr>
          <p:nvPr>
            <p:ph type="ctrTitle"/>
          </p:nvPr>
        </p:nvSpPr>
        <p:spPr>
          <a:xfrm>
            <a:off x="1168400" y="575523"/>
            <a:ext cx="7365818" cy="699065"/>
          </a:xfrm>
        </p:spPr>
        <p:txBody>
          <a:bodyPr/>
          <a:lstStyle/>
          <a:p>
            <a:r>
              <a:rPr lang="en-US" dirty="0"/>
              <a:t>What surveyed centers said</a:t>
            </a:r>
          </a:p>
        </p:txBody>
      </p:sp>
      <p:sp>
        <p:nvSpPr>
          <p:cNvPr id="3" name="Content Placeholder 2">
            <a:extLst>
              <a:ext uri="{FF2B5EF4-FFF2-40B4-BE49-F238E27FC236}">
                <a16:creationId xmlns:a16="http://schemas.microsoft.com/office/drawing/2014/main" id="{BC7C887D-FECA-6140-92DE-2B090065F9F5}"/>
              </a:ext>
            </a:extLst>
          </p:cNvPr>
          <p:cNvSpPr>
            <a:spLocks noGrp="1"/>
          </p:cNvSpPr>
          <p:nvPr>
            <p:ph idx="1"/>
          </p:nvPr>
        </p:nvSpPr>
        <p:spPr>
          <a:xfrm>
            <a:off x="1168400" y="1306298"/>
            <a:ext cx="7366018" cy="3157216"/>
          </a:xfrm>
        </p:spPr>
        <p:txBody>
          <a:bodyPr>
            <a:noAutofit/>
          </a:bodyPr>
          <a:lstStyle/>
          <a:p>
            <a:pPr>
              <a:lnSpc>
                <a:spcPct val="120000"/>
              </a:lnSpc>
              <a:spcAft>
                <a:spcPts val="600"/>
              </a:spcAft>
              <a:buFont typeface="Arial" panose="020B0604020202020204" pitchFamily="34" charset="0"/>
              <a:buChar char="•"/>
            </a:pPr>
            <a:r>
              <a:rPr lang="en-US" sz="1500" dirty="0"/>
              <a:t>More than half of the respondents "...indicated that their institution does not have a defined procedure for determining ROI" for research computing infrastructure</a:t>
            </a:r>
          </a:p>
          <a:p>
            <a:pPr>
              <a:lnSpc>
                <a:spcPct val="120000"/>
              </a:lnSpc>
              <a:spcAft>
                <a:spcPts val="600"/>
              </a:spcAft>
              <a:buFont typeface="Arial" panose="020B0604020202020204" pitchFamily="34" charset="0"/>
              <a:buChar char="•"/>
            </a:pPr>
            <a:r>
              <a:rPr lang="en-US" sz="1500" dirty="0"/>
              <a:t>Roughly a third (34%) of respondents had institutional procedures for evaluating ROI of research computing infrastructure</a:t>
            </a:r>
          </a:p>
          <a:p>
            <a:pPr>
              <a:lnSpc>
                <a:spcPct val="120000"/>
              </a:lnSpc>
              <a:spcAft>
                <a:spcPts val="600"/>
              </a:spcAft>
              <a:buFont typeface="Arial" panose="020B0604020202020204" pitchFamily="34" charset="0"/>
              <a:buChar char="•"/>
            </a:pPr>
            <a:r>
              <a:rPr lang="en-US" sz="1500" dirty="0"/>
              <a:t>A third of "...institutions looked at ROI at the levels of academic departments or individual research groups"</a:t>
            </a:r>
          </a:p>
          <a:p>
            <a:pPr>
              <a:lnSpc>
                <a:spcPct val="120000"/>
              </a:lnSpc>
              <a:spcAft>
                <a:spcPts val="600"/>
              </a:spcAft>
              <a:buFont typeface="Arial" panose="020B0604020202020204" pitchFamily="34" charset="0"/>
              <a:buChar char="•"/>
            </a:pPr>
            <a:r>
              <a:rPr lang="en-US" sz="1500" dirty="0"/>
              <a:t>"ROI determination practices vary widely between institutions"</a:t>
            </a:r>
          </a:p>
          <a:p>
            <a:pPr>
              <a:lnSpc>
                <a:spcPct val="120000"/>
              </a:lnSpc>
              <a:spcAft>
                <a:spcPts val="600"/>
              </a:spcAft>
              <a:buFont typeface="Arial" panose="020B0604020202020204" pitchFamily="34" charset="0"/>
              <a:buChar char="•"/>
            </a:pPr>
            <a:r>
              <a:rPr lang="en-US" sz="1500" dirty="0"/>
              <a:t>"...there is more interest in evaluating cloud versus on-premises HPC value for the institutions with larger infrastructures."</a:t>
            </a:r>
          </a:p>
          <a:p>
            <a:pPr>
              <a:lnSpc>
                <a:spcPct val="120000"/>
              </a:lnSpc>
              <a:spcAft>
                <a:spcPts val="600"/>
              </a:spcAft>
              <a:buFont typeface="Arial" panose="020B0604020202020204" pitchFamily="34" charset="0"/>
              <a:buChar char="•"/>
            </a:pPr>
            <a:r>
              <a:rPr lang="en-US" sz="1500" dirty="0"/>
              <a:t>For institutions with larger HPC infrastructures, nearly half reported that “On-premises computing provides better value per dollar for our HPC needs” than cloud services.</a:t>
            </a:r>
          </a:p>
        </p:txBody>
      </p:sp>
    </p:spTree>
    <p:extLst>
      <p:ext uri="{BB962C8B-B14F-4D97-AF65-F5344CB8AC3E}">
        <p14:creationId xmlns:p14="http://schemas.microsoft.com/office/powerpoint/2010/main" val="315269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FFF5-3569-6640-A86C-A49BE3802B6F}"/>
              </a:ext>
            </a:extLst>
          </p:cNvPr>
          <p:cNvSpPr>
            <a:spLocks noGrp="1"/>
          </p:cNvSpPr>
          <p:nvPr>
            <p:ph type="ctr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9CE4D9E-7C0E-5F4F-9B80-B58F17752A56}"/>
              </a:ext>
            </a:extLst>
          </p:cNvPr>
          <p:cNvSpPr>
            <a:spLocks noGrp="1"/>
          </p:cNvSpPr>
          <p:nvPr>
            <p:ph idx="1"/>
          </p:nvPr>
        </p:nvSpPr>
        <p:spPr>
          <a:xfrm>
            <a:off x="1168400" y="1573078"/>
            <a:ext cx="7366018" cy="3363132"/>
          </a:xfrm>
        </p:spPr>
        <p:txBody>
          <a:bodyPr>
            <a:normAutofit fontScale="92500"/>
          </a:bodyPr>
          <a:lstStyle/>
          <a:p>
            <a:pPr>
              <a:lnSpc>
                <a:spcPct val="120000"/>
              </a:lnSpc>
              <a:spcAft>
                <a:spcPts val="600"/>
              </a:spcAft>
              <a:buFont typeface="Arial" panose="020B0604020202020204" pitchFamily="34" charset="0"/>
              <a:buChar char="•"/>
            </a:pPr>
            <a:r>
              <a:rPr lang="en-US" sz="1600" dirty="0"/>
              <a:t>Think strategically and include all your stakeholders when making developing new directions in your research computing “plant”</a:t>
            </a:r>
          </a:p>
          <a:p>
            <a:pPr>
              <a:lnSpc>
                <a:spcPct val="120000"/>
              </a:lnSpc>
              <a:spcAft>
                <a:spcPts val="600"/>
              </a:spcAft>
              <a:buFont typeface="Arial" panose="020B0604020202020204" pitchFamily="34" charset="0"/>
              <a:buChar char="•"/>
            </a:pPr>
            <a:r>
              <a:rPr lang="en-US" sz="1600" dirty="0"/>
              <a:t>You have some tools and frameworks to help make difficult decisions:</a:t>
            </a:r>
          </a:p>
          <a:p>
            <a:pPr lvl="1">
              <a:lnSpc>
                <a:spcPct val="120000"/>
              </a:lnSpc>
              <a:spcAft>
                <a:spcPts val="600"/>
              </a:spcAft>
              <a:buFont typeface="Arial" panose="020B0604020202020204" pitchFamily="34" charset="0"/>
              <a:buChar char="•"/>
            </a:pPr>
            <a:r>
              <a:rPr lang="en-US" sz="1400" dirty="0"/>
              <a:t>Thinking in systems of systems to reduce blind spots</a:t>
            </a:r>
          </a:p>
          <a:p>
            <a:pPr lvl="1">
              <a:lnSpc>
                <a:spcPct val="120000"/>
              </a:lnSpc>
              <a:spcAft>
                <a:spcPts val="600"/>
              </a:spcAft>
              <a:buFont typeface="Arial" panose="020B0604020202020204" pitchFamily="34" charset="0"/>
              <a:buChar char="•"/>
            </a:pPr>
            <a:r>
              <a:rPr lang="en-US" sz="1400" dirty="0"/>
              <a:t>Know your institution’s research goals and directions</a:t>
            </a:r>
          </a:p>
          <a:p>
            <a:pPr lvl="1">
              <a:lnSpc>
                <a:spcPct val="120000"/>
              </a:lnSpc>
              <a:spcAft>
                <a:spcPts val="600"/>
              </a:spcAft>
              <a:buFont typeface="Arial" panose="020B0604020202020204" pitchFamily="34" charset="0"/>
              <a:buChar char="•"/>
            </a:pPr>
            <a:r>
              <a:rPr lang="en-US" sz="1400" dirty="0"/>
              <a:t>Understand the ground truth of your users’ needs</a:t>
            </a:r>
          </a:p>
          <a:p>
            <a:pPr lvl="1">
              <a:lnSpc>
                <a:spcPct val="120000"/>
              </a:lnSpc>
              <a:spcAft>
                <a:spcPts val="600"/>
              </a:spcAft>
              <a:buFont typeface="Arial" panose="020B0604020202020204" pitchFamily="34" charset="0"/>
              <a:buChar char="•"/>
            </a:pPr>
            <a:r>
              <a:rPr lang="en-US" sz="1400" dirty="0"/>
              <a:t>Map users’ needs to solutions carefully </a:t>
            </a:r>
          </a:p>
          <a:p>
            <a:pPr lvl="1">
              <a:lnSpc>
                <a:spcPct val="120000"/>
              </a:lnSpc>
              <a:spcAft>
                <a:spcPts val="600"/>
              </a:spcAft>
              <a:buFont typeface="Arial" panose="020B0604020202020204" pitchFamily="34" charset="0"/>
              <a:buChar char="•"/>
            </a:pPr>
            <a:r>
              <a:rPr lang="en-US" sz="1400" dirty="0"/>
              <a:t>Know what the knowledge, skills and dispositions requirements for any given solution</a:t>
            </a:r>
          </a:p>
          <a:p>
            <a:pPr>
              <a:lnSpc>
                <a:spcPct val="120000"/>
              </a:lnSpc>
              <a:spcAft>
                <a:spcPts val="600"/>
              </a:spcAft>
              <a:buFont typeface="Arial" panose="020B0604020202020204" pitchFamily="34" charset="0"/>
              <a:buChar char="•"/>
            </a:pPr>
            <a:r>
              <a:rPr lang="en-US" sz="1600" dirty="0"/>
              <a:t>“Return on Investment” as a concept gives you some prospective and retrospective tools for evaluating your decisions in as broad context as you need</a:t>
            </a:r>
          </a:p>
        </p:txBody>
      </p:sp>
    </p:spTree>
    <p:extLst>
      <p:ext uri="{BB962C8B-B14F-4D97-AF65-F5344CB8AC3E}">
        <p14:creationId xmlns:p14="http://schemas.microsoft.com/office/powerpoint/2010/main" val="299596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0F99D1-32EB-754D-AEEF-524E9CFF4025}"/>
              </a:ext>
            </a:extLst>
          </p:cNvPr>
          <p:cNvSpPr>
            <a:spLocks noGrp="1"/>
          </p:cNvSpPr>
          <p:nvPr>
            <p:ph type="body" sz="quarter" idx="10"/>
          </p:nvPr>
        </p:nvSpPr>
        <p:spPr/>
        <p:txBody>
          <a:bodyPr/>
          <a:lstStyle/>
          <a:p>
            <a:r>
              <a:rPr lang="en-US" dirty="0"/>
              <a:t>Donald F. (Rick) McMullen  mcmullen@iu.edu</a:t>
            </a:r>
          </a:p>
        </p:txBody>
      </p:sp>
      <p:sp>
        <p:nvSpPr>
          <p:cNvPr id="4" name="Title 3">
            <a:extLst>
              <a:ext uri="{FF2B5EF4-FFF2-40B4-BE49-F238E27FC236}">
                <a16:creationId xmlns:a16="http://schemas.microsoft.com/office/drawing/2014/main" id="{788BF499-C8CC-5B4B-A91E-EC4673605DF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1310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2DFD21-08DE-1D46-A9E5-25E7240A35C1}"/>
              </a:ext>
            </a:extLst>
          </p:cNvPr>
          <p:cNvSpPr>
            <a:spLocks noGrp="1"/>
          </p:cNvSpPr>
          <p:nvPr>
            <p:ph type="ctrTitle"/>
          </p:nvPr>
        </p:nvSpPr>
        <p:spPr/>
        <p:txBody>
          <a:bodyPr/>
          <a:lstStyle/>
          <a:p>
            <a:r>
              <a:rPr lang="en-US" dirty="0"/>
              <a:t>Acknowledgements</a:t>
            </a:r>
          </a:p>
        </p:txBody>
      </p:sp>
      <p:sp>
        <p:nvSpPr>
          <p:cNvPr id="5" name="Content Placeholder 4">
            <a:extLst>
              <a:ext uri="{FF2B5EF4-FFF2-40B4-BE49-F238E27FC236}">
                <a16:creationId xmlns:a16="http://schemas.microsoft.com/office/drawing/2014/main" id="{7F86187B-538D-6E4B-B411-24BABC0C809B}"/>
              </a:ext>
            </a:extLst>
          </p:cNvPr>
          <p:cNvSpPr>
            <a:spLocks noGrp="1"/>
          </p:cNvSpPr>
          <p:nvPr>
            <p:ph idx="1"/>
          </p:nvPr>
        </p:nvSpPr>
        <p:spPr>
          <a:xfrm>
            <a:off x="1168400" y="1817740"/>
            <a:ext cx="7366018" cy="3126219"/>
          </a:xfrm>
        </p:spPr>
        <p:txBody>
          <a:bodyPr>
            <a:normAutofit fontScale="85000" lnSpcReduction="20000"/>
          </a:bodyPr>
          <a:lstStyle/>
          <a:p>
            <a:pPr marL="0" indent="0">
              <a:lnSpc>
                <a:spcPct val="120000"/>
              </a:lnSpc>
              <a:spcAft>
                <a:spcPts val="1200"/>
              </a:spcAft>
              <a:buNone/>
            </a:pPr>
            <a:r>
              <a:rPr lang="en-US" dirty="0"/>
              <a:t>This work was supported by National Science Foundation grant number ACI-1548562, and by Indiana University through its support of the Indiana University Pervasive Technology Institute which was launched with major financial support from the Lilly Endowment, Inc.</a:t>
            </a:r>
          </a:p>
          <a:p>
            <a:pPr marL="0" indent="0">
              <a:lnSpc>
                <a:spcPct val="120000"/>
              </a:lnSpc>
              <a:spcAft>
                <a:spcPts val="1200"/>
              </a:spcAft>
              <a:buNone/>
            </a:pPr>
            <a:r>
              <a:rPr lang="en-US" dirty="0"/>
              <a:t>The author would also like to thank our co-authors and contributors to the series of ROI papers: </a:t>
            </a:r>
          </a:p>
          <a:p>
            <a:pPr marL="400050" lvl="1" indent="0">
              <a:lnSpc>
                <a:spcPct val="120000"/>
              </a:lnSpc>
              <a:spcAft>
                <a:spcPts val="1200"/>
              </a:spcAft>
              <a:buNone/>
            </a:pPr>
            <a:r>
              <a:rPr lang="en-US" dirty="0"/>
              <a:t>Craig A. Stewart, Claudia Costa, Julie Wernert, Alan Chalker, Curtis Hillegas, Alan Sill, Sharon Broude Geva, Amy Apon, David  Hancock, Thomas Furlani, Alan Sill, David Lifka, Nicholas Berente, Thomas Cheatham, Ron Payne, Shawn D. Slavin, Matt R. Link, Nancy Wilkins-Diehr, Therese Miller, Kelly Gaither, and Winona Snapp-Childs. (With apologies to anyone I may have unintentionally omitted.)</a:t>
            </a:r>
          </a:p>
          <a:p>
            <a:pPr marL="0" indent="0">
              <a:buNone/>
            </a:pPr>
            <a:endParaRPr lang="en-US" dirty="0"/>
          </a:p>
        </p:txBody>
      </p:sp>
    </p:spTree>
    <p:extLst>
      <p:ext uri="{BB962C8B-B14F-4D97-AF65-F5344CB8AC3E}">
        <p14:creationId xmlns:p14="http://schemas.microsoft.com/office/powerpoint/2010/main" val="350159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69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4A0B-9233-BF44-81FF-57AD791A0D99}"/>
              </a:ext>
            </a:extLst>
          </p:cNvPr>
          <p:cNvSpPr>
            <a:spLocks noGrp="1"/>
          </p:cNvSpPr>
          <p:nvPr>
            <p:ph type="ctrTitle"/>
          </p:nvPr>
        </p:nvSpPr>
        <p:spPr/>
        <p:txBody>
          <a:bodyPr/>
          <a:lstStyle/>
          <a:p>
            <a:r>
              <a:rPr lang="en-US" dirty="0"/>
              <a:t>This talk is about:</a:t>
            </a:r>
          </a:p>
        </p:txBody>
      </p:sp>
      <p:sp>
        <p:nvSpPr>
          <p:cNvPr id="3" name="Content Placeholder 2">
            <a:extLst>
              <a:ext uri="{FF2B5EF4-FFF2-40B4-BE49-F238E27FC236}">
                <a16:creationId xmlns:a16="http://schemas.microsoft.com/office/drawing/2014/main" id="{1D3B8722-C567-EE4C-8E35-7A9BCEA0D8F2}"/>
              </a:ext>
            </a:extLst>
          </p:cNvPr>
          <p:cNvSpPr>
            <a:spLocks noGrp="1"/>
          </p:cNvSpPr>
          <p:nvPr>
            <p:ph idx="1"/>
          </p:nvPr>
        </p:nvSpPr>
        <p:spPr/>
        <p:txBody>
          <a:bodyPr/>
          <a:lstStyle/>
          <a:p>
            <a:pPr>
              <a:buFont typeface="Arial" panose="020B0604020202020204" pitchFamily="34" charset="0"/>
              <a:buChar char="•"/>
            </a:pPr>
            <a:r>
              <a:rPr lang="en-US" dirty="0"/>
              <a:t>Thinking clearly about developing computing environments to support research on your campus</a:t>
            </a:r>
          </a:p>
          <a:p>
            <a:pPr>
              <a:buFont typeface="Arial" panose="020B0604020202020204" pitchFamily="34" charset="0"/>
              <a:buChar char="•"/>
            </a:pPr>
            <a:r>
              <a:rPr lang="en-US" dirty="0"/>
              <a:t>Some tools and approaches that may help</a:t>
            </a:r>
          </a:p>
          <a:p>
            <a:pPr>
              <a:buFont typeface="Arial" panose="020B0604020202020204" pitchFamily="34" charset="0"/>
              <a:buChar char="•"/>
            </a:pPr>
            <a:r>
              <a:rPr lang="en-US" dirty="0"/>
              <a:t>And above all, making good decisions</a:t>
            </a:r>
          </a:p>
        </p:txBody>
      </p:sp>
    </p:spTree>
    <p:extLst>
      <p:ext uri="{BB962C8B-B14F-4D97-AF65-F5344CB8AC3E}">
        <p14:creationId xmlns:p14="http://schemas.microsoft.com/office/powerpoint/2010/main" val="139799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F536-2F20-C444-8941-D6C926C3CC87}"/>
              </a:ext>
            </a:extLst>
          </p:cNvPr>
          <p:cNvSpPr>
            <a:spLocks noGrp="1"/>
          </p:cNvSpPr>
          <p:nvPr>
            <p:ph type="ctrTitle"/>
          </p:nvPr>
        </p:nvSpPr>
        <p:spPr/>
        <p:txBody>
          <a:bodyPr/>
          <a:lstStyle/>
          <a:p>
            <a:r>
              <a:rPr lang="en-US" dirty="0"/>
              <a:t>Some general points</a:t>
            </a:r>
          </a:p>
        </p:txBody>
      </p:sp>
      <p:sp>
        <p:nvSpPr>
          <p:cNvPr id="3" name="Content Placeholder 2">
            <a:extLst>
              <a:ext uri="{FF2B5EF4-FFF2-40B4-BE49-F238E27FC236}">
                <a16:creationId xmlns:a16="http://schemas.microsoft.com/office/drawing/2014/main" id="{A2DAAF1A-7D7B-C646-9C0B-9F09EC65F2A8}"/>
              </a:ext>
            </a:extLst>
          </p:cNvPr>
          <p:cNvSpPr>
            <a:spLocks noGrp="1"/>
          </p:cNvSpPr>
          <p:nvPr>
            <p:ph idx="1"/>
          </p:nvPr>
        </p:nvSpPr>
        <p:spPr>
          <a:xfrm>
            <a:off x="1168400" y="1755748"/>
            <a:ext cx="7366018" cy="3238448"/>
          </a:xfrm>
        </p:spPr>
        <p:txBody>
          <a:bodyPr>
            <a:normAutofit lnSpcReduction="10000"/>
          </a:bodyPr>
          <a:lstStyle/>
          <a:p>
            <a:pPr>
              <a:buFont typeface="Arial" panose="020B0604020202020204" pitchFamily="34" charset="0"/>
              <a:buChar char="•"/>
            </a:pPr>
            <a:r>
              <a:rPr lang="en-US" sz="1600" dirty="0"/>
              <a:t>Research computing support at R1 institutions is in pretty good shape with respect to capabilities and funding</a:t>
            </a:r>
          </a:p>
          <a:p>
            <a:pPr>
              <a:buFont typeface="Arial" panose="020B0604020202020204" pitchFamily="34" charset="0"/>
              <a:buChar char="•"/>
            </a:pPr>
            <a:r>
              <a:rPr lang="en-US" sz="1600" dirty="0"/>
              <a:t>Research computing support at, say, R2 through M3 and Baccalaureate Colleges is a mixed bag</a:t>
            </a:r>
          </a:p>
          <a:p>
            <a:pPr>
              <a:buFont typeface="Arial" panose="020B0604020202020204" pitchFamily="34" charset="0"/>
              <a:buChar char="•"/>
            </a:pPr>
            <a:r>
              <a:rPr lang="en-US" sz="1600" dirty="0"/>
              <a:t>There are now some extreme budget pressures on the horizon, or closer</a:t>
            </a:r>
          </a:p>
          <a:p>
            <a:pPr>
              <a:buFont typeface="Arial" panose="020B0604020202020204" pitchFamily="34" charset="0"/>
              <a:buChar char="•"/>
            </a:pPr>
            <a:r>
              <a:rPr lang="en-US" sz="1600" dirty="0"/>
              <a:t>For any given situation there are many possible solutions including on-campus equipment, National resources such as XSEDE, and commercial cloud services</a:t>
            </a:r>
          </a:p>
          <a:p>
            <a:pPr>
              <a:buFont typeface="Arial" panose="020B0604020202020204" pitchFamily="34" charset="0"/>
              <a:buChar char="•"/>
            </a:pPr>
            <a:r>
              <a:rPr lang="en-US" sz="1600" dirty="0"/>
              <a:t>There are two primary costs: services and resources; and expertise</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360860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8EAE-CF69-684B-8F86-DDDBE8936F89}"/>
              </a:ext>
            </a:extLst>
          </p:cNvPr>
          <p:cNvSpPr>
            <a:spLocks noGrp="1"/>
          </p:cNvSpPr>
          <p:nvPr>
            <p:ph type="ctrTitle"/>
          </p:nvPr>
        </p:nvSpPr>
        <p:spPr/>
        <p:txBody>
          <a:bodyPr>
            <a:normAutofit fontScale="90000"/>
          </a:bodyPr>
          <a:lstStyle/>
          <a:p>
            <a:r>
              <a:rPr lang="en-US" dirty="0"/>
              <a:t>Better to think strategically rather than tactically</a:t>
            </a:r>
          </a:p>
        </p:txBody>
      </p:sp>
      <p:sp>
        <p:nvSpPr>
          <p:cNvPr id="3" name="Content Placeholder 2">
            <a:extLst>
              <a:ext uri="{FF2B5EF4-FFF2-40B4-BE49-F238E27FC236}">
                <a16:creationId xmlns:a16="http://schemas.microsoft.com/office/drawing/2014/main" id="{3AB55677-ACA1-7546-8D16-5EAA5AFC64E1}"/>
              </a:ext>
            </a:extLst>
          </p:cNvPr>
          <p:cNvSpPr>
            <a:spLocks noGrp="1"/>
          </p:cNvSpPr>
          <p:nvPr>
            <p:ph idx="1"/>
          </p:nvPr>
        </p:nvSpPr>
        <p:spPr>
          <a:xfrm>
            <a:off x="1168400" y="1817740"/>
            <a:ext cx="7366018" cy="3102972"/>
          </a:xfrm>
        </p:spPr>
        <p:txBody>
          <a:bodyPr>
            <a:normAutofit fontScale="92500" lnSpcReduction="20000"/>
          </a:bodyPr>
          <a:lstStyle/>
          <a:p>
            <a:pPr>
              <a:buFont typeface="Arial" panose="020B0604020202020204" pitchFamily="34" charset="0"/>
              <a:buChar char="•"/>
            </a:pPr>
            <a:r>
              <a:rPr lang="en-US" dirty="0"/>
              <a:t>A strategic approach should be grounded in a long-term plan for meeting research and research training objectives starting at the institutional level </a:t>
            </a:r>
          </a:p>
          <a:p>
            <a:pPr>
              <a:buFont typeface="Arial" panose="020B0604020202020204" pitchFamily="34" charset="0"/>
              <a:buChar char="•"/>
            </a:pPr>
            <a:r>
              <a:rPr lang="en-US" dirty="0"/>
              <a:t>Your approach should take into account not only the individual needs of the CIO and VPR’s offices, deans, faculty and graduate students, but how these are evolving over time (mouse/cookie problem)</a:t>
            </a:r>
          </a:p>
          <a:p>
            <a:pPr>
              <a:buFont typeface="Arial" panose="020B0604020202020204" pitchFamily="34" charset="0"/>
              <a:buChar char="•"/>
            </a:pPr>
            <a:r>
              <a:rPr lang="en-US" dirty="0"/>
              <a:t>Your approach should articulate well with related goals and strategies, e.g. those of IT, Research Office, Colleges and Schools</a:t>
            </a:r>
          </a:p>
          <a:p>
            <a:pPr>
              <a:buFont typeface="Arial" panose="020B0604020202020204" pitchFamily="34" charset="0"/>
              <a:buChar char="•"/>
            </a:pPr>
            <a:r>
              <a:rPr lang="en-US" dirty="0"/>
              <a:t>Your approach should integrate across all stakeholders’ goals as much as possible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5743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2336-3E1A-0840-9654-AEF7F92B6CAF}"/>
              </a:ext>
            </a:extLst>
          </p:cNvPr>
          <p:cNvSpPr>
            <a:spLocks noGrp="1"/>
          </p:cNvSpPr>
          <p:nvPr>
            <p:ph type="ctrTitle"/>
          </p:nvPr>
        </p:nvSpPr>
        <p:spPr>
          <a:xfrm>
            <a:off x="1168400" y="962981"/>
            <a:ext cx="7365818" cy="699065"/>
          </a:xfrm>
        </p:spPr>
        <p:txBody>
          <a:bodyPr>
            <a:normAutofit fontScale="90000"/>
          </a:bodyPr>
          <a:lstStyle/>
          <a:p>
            <a:r>
              <a:rPr lang="en-US" dirty="0"/>
              <a:t>Tools for Strategic Thinking About Research Computing Support</a:t>
            </a:r>
          </a:p>
        </p:txBody>
      </p:sp>
      <p:sp>
        <p:nvSpPr>
          <p:cNvPr id="3" name="Content Placeholder 2">
            <a:extLst>
              <a:ext uri="{FF2B5EF4-FFF2-40B4-BE49-F238E27FC236}">
                <a16:creationId xmlns:a16="http://schemas.microsoft.com/office/drawing/2014/main" id="{E042EF7F-35BE-B64E-BFAA-CA813C71EBA2}"/>
              </a:ext>
            </a:extLst>
          </p:cNvPr>
          <p:cNvSpPr>
            <a:spLocks noGrp="1"/>
          </p:cNvSpPr>
          <p:nvPr>
            <p:ph idx="1"/>
          </p:nvPr>
        </p:nvSpPr>
        <p:spPr/>
        <p:txBody>
          <a:bodyPr/>
          <a:lstStyle/>
          <a:p>
            <a:r>
              <a:rPr lang="en-US" dirty="0"/>
              <a:t>Thinking about your institution as a "system of systems”</a:t>
            </a:r>
          </a:p>
          <a:p>
            <a:r>
              <a:rPr lang="en-US" dirty="0"/>
              <a:t>Understanding your institution’s research goals and portfolio</a:t>
            </a:r>
          </a:p>
          <a:p>
            <a:r>
              <a:rPr lang="en-US" dirty="0"/>
              <a:t>Understanding users’ needs “in the wild”</a:t>
            </a:r>
          </a:p>
          <a:p>
            <a:r>
              <a:rPr lang="en-US" dirty="0"/>
              <a:t>Mapping users’ needs on technologies</a:t>
            </a:r>
          </a:p>
          <a:p>
            <a:r>
              <a:rPr lang="en-US" dirty="0"/>
              <a:t>Identifying knowledge, skills and dispositions needed to implement and support technologies</a:t>
            </a:r>
          </a:p>
        </p:txBody>
      </p:sp>
    </p:spTree>
    <p:extLst>
      <p:ext uri="{BB962C8B-B14F-4D97-AF65-F5344CB8AC3E}">
        <p14:creationId xmlns:p14="http://schemas.microsoft.com/office/powerpoint/2010/main" val="216079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884-5838-FE48-8BCC-7997AA67C909}"/>
              </a:ext>
            </a:extLst>
          </p:cNvPr>
          <p:cNvSpPr>
            <a:spLocks noGrp="1"/>
          </p:cNvSpPr>
          <p:nvPr>
            <p:ph type="ctrTitle"/>
          </p:nvPr>
        </p:nvSpPr>
        <p:spPr/>
        <p:txBody>
          <a:bodyPr>
            <a:normAutofit fontScale="90000"/>
          </a:bodyPr>
          <a:lstStyle/>
          <a:p>
            <a:r>
              <a:rPr lang="en-US" dirty="0"/>
              <a:t>1. Thinking of the institution as a “system of systems”</a:t>
            </a:r>
          </a:p>
        </p:txBody>
      </p:sp>
      <p:sp>
        <p:nvSpPr>
          <p:cNvPr id="3" name="Content Placeholder 2">
            <a:extLst>
              <a:ext uri="{FF2B5EF4-FFF2-40B4-BE49-F238E27FC236}">
                <a16:creationId xmlns:a16="http://schemas.microsoft.com/office/drawing/2014/main" id="{513FB45E-0983-B340-BDA6-6BC02BD56016}"/>
              </a:ext>
            </a:extLst>
          </p:cNvPr>
          <p:cNvSpPr>
            <a:spLocks noGrp="1"/>
          </p:cNvSpPr>
          <p:nvPr>
            <p:ph idx="1"/>
          </p:nvPr>
        </p:nvSpPr>
        <p:spPr/>
        <p:txBody>
          <a:bodyPr/>
          <a:lstStyle/>
          <a:p>
            <a:pPr>
              <a:buFont typeface="Arial" panose="020B0604020202020204" pitchFamily="34" charset="0"/>
              <a:buChar char="•"/>
            </a:pPr>
            <a:r>
              <a:rPr lang="en-US" dirty="0"/>
              <a:t>Despite the desire to see a field of silos, the university is really a system of systems exchanging services and supporting each other</a:t>
            </a:r>
          </a:p>
          <a:p>
            <a:pPr>
              <a:buFont typeface="Arial" panose="020B0604020202020204" pitchFamily="34" charset="0"/>
              <a:buChar char="•"/>
            </a:pPr>
            <a:r>
              <a:rPr lang="en-US" dirty="0"/>
              <a:t>Interactions among the individual units provide important emergent capabilities </a:t>
            </a:r>
          </a:p>
          <a:p>
            <a:pPr>
              <a:buFont typeface="Arial" panose="020B0604020202020204" pitchFamily="34" charset="0"/>
              <a:buChar char="•"/>
            </a:pPr>
            <a:r>
              <a:rPr lang="en-US" dirty="0"/>
              <a:t>Research computing support is an example of an emergent capability, sitting at the intersection of several silos: IT, the Office of Research, Graduate Studies, and campus executive offices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4590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B765-F3DB-5441-80C0-997A4A5BBCC1}"/>
              </a:ext>
            </a:extLst>
          </p:cNvPr>
          <p:cNvSpPr>
            <a:spLocks noGrp="1"/>
          </p:cNvSpPr>
          <p:nvPr>
            <p:ph type="ctrTitle"/>
          </p:nvPr>
        </p:nvSpPr>
        <p:spPr>
          <a:xfrm>
            <a:off x="1168399" y="962981"/>
            <a:ext cx="7634637" cy="699065"/>
          </a:xfrm>
        </p:spPr>
        <p:txBody>
          <a:bodyPr>
            <a:normAutofit fontScale="90000"/>
          </a:bodyPr>
          <a:lstStyle/>
          <a:p>
            <a:r>
              <a:rPr lang="en-US" dirty="0"/>
              <a:t>2. Starting with your Research unit’s goals…</a:t>
            </a:r>
          </a:p>
        </p:txBody>
      </p:sp>
      <p:sp>
        <p:nvSpPr>
          <p:cNvPr id="3" name="Content Placeholder 2">
            <a:extLst>
              <a:ext uri="{FF2B5EF4-FFF2-40B4-BE49-F238E27FC236}">
                <a16:creationId xmlns:a16="http://schemas.microsoft.com/office/drawing/2014/main" id="{7BEA7571-AC0A-1242-934C-B3C483F78379}"/>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You need a clear understanding of the institution’s </a:t>
            </a:r>
          </a:p>
          <a:p>
            <a:pPr lvl="1">
              <a:buFont typeface="Arial" panose="020B0604020202020204" pitchFamily="34" charset="0"/>
              <a:buChar char="•"/>
            </a:pPr>
            <a:r>
              <a:rPr lang="en-US" dirty="0"/>
              <a:t>research goals, </a:t>
            </a:r>
          </a:p>
          <a:p>
            <a:pPr lvl="1">
              <a:buFont typeface="Arial" panose="020B0604020202020204" pitchFamily="34" charset="0"/>
              <a:buChar char="•"/>
            </a:pPr>
            <a:r>
              <a:rPr lang="en-US" dirty="0"/>
              <a:t>existing portfolio, </a:t>
            </a:r>
          </a:p>
          <a:p>
            <a:pPr lvl="1">
              <a:buFont typeface="Arial" panose="020B0604020202020204" pitchFamily="34" charset="0"/>
              <a:buChar char="•"/>
            </a:pPr>
            <a:r>
              <a:rPr lang="en-US" dirty="0"/>
              <a:t>established directions, and</a:t>
            </a:r>
          </a:p>
          <a:p>
            <a:pPr lvl="1">
              <a:buFont typeface="Arial" panose="020B0604020202020204" pitchFamily="34" charset="0"/>
              <a:buChar char="•"/>
            </a:pPr>
            <a:r>
              <a:rPr lang="en-US" dirty="0"/>
              <a:t>faculty involved in making this happen for the VPR</a:t>
            </a:r>
          </a:p>
          <a:p>
            <a:pPr>
              <a:buFont typeface="Arial" panose="020B0604020202020204" pitchFamily="34" charset="0"/>
              <a:buChar char="•"/>
            </a:pPr>
            <a:r>
              <a:rPr lang="en-US" i="1" dirty="0"/>
              <a:t>Your </a:t>
            </a:r>
            <a:r>
              <a:rPr lang="en-US" dirty="0"/>
              <a:t>job is to define the needs and role of computing in supporting each of these (services and expertise), </a:t>
            </a:r>
            <a:r>
              <a:rPr lang="en-US" b="1" dirty="0"/>
              <a:t>then go on to include other units, both in terms of perceived and actual needs</a:t>
            </a:r>
          </a:p>
        </p:txBody>
      </p:sp>
    </p:spTree>
    <p:extLst>
      <p:ext uri="{BB962C8B-B14F-4D97-AF65-F5344CB8AC3E}">
        <p14:creationId xmlns:p14="http://schemas.microsoft.com/office/powerpoint/2010/main" val="391880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3558-03D8-7645-84CD-18CA68E7CEA1}"/>
              </a:ext>
            </a:extLst>
          </p:cNvPr>
          <p:cNvSpPr>
            <a:spLocks noGrp="1"/>
          </p:cNvSpPr>
          <p:nvPr>
            <p:ph type="ctrTitle"/>
          </p:nvPr>
        </p:nvSpPr>
        <p:spPr/>
        <p:txBody>
          <a:bodyPr>
            <a:normAutofit fontScale="90000"/>
          </a:bodyPr>
          <a:lstStyle/>
          <a:p>
            <a:r>
              <a:rPr lang="en-US" dirty="0"/>
              <a:t>3. Understanding users’ needs “in the wild”</a:t>
            </a:r>
          </a:p>
        </p:txBody>
      </p:sp>
      <p:sp>
        <p:nvSpPr>
          <p:cNvPr id="3" name="Content Placeholder 2">
            <a:extLst>
              <a:ext uri="{FF2B5EF4-FFF2-40B4-BE49-F238E27FC236}">
                <a16:creationId xmlns:a16="http://schemas.microsoft.com/office/drawing/2014/main" id="{CBCE3A41-DE77-E140-B8D8-7F8FB41AC115}"/>
              </a:ext>
            </a:extLst>
          </p:cNvPr>
          <p:cNvSpPr>
            <a:spLocks noGrp="1"/>
          </p:cNvSpPr>
          <p:nvPr>
            <p:ph idx="1"/>
          </p:nvPr>
        </p:nvSpPr>
        <p:spPr/>
        <p:txBody>
          <a:bodyPr/>
          <a:lstStyle/>
          <a:p>
            <a:pPr>
              <a:buFont typeface="Arial" panose="020B0604020202020204" pitchFamily="34" charset="0"/>
              <a:buChar char="•"/>
            </a:pPr>
            <a:r>
              <a:rPr lang="en-US" dirty="0"/>
              <a:t>Users’ needs expressed as actual resource usage patterns and trends (ground truth for your identified client base)</a:t>
            </a:r>
          </a:p>
          <a:p>
            <a:pPr lvl="1">
              <a:buFont typeface="Arial" panose="020B0604020202020204" pitchFamily="34" charset="0"/>
              <a:buChar char="•"/>
            </a:pPr>
            <a:r>
              <a:rPr lang="en-US" dirty="0"/>
              <a:t>Workload characteristics across in-house and external computing services</a:t>
            </a:r>
          </a:p>
          <a:p>
            <a:pPr lvl="1">
              <a:buFont typeface="Arial" panose="020B0604020202020204" pitchFamily="34" charset="0"/>
              <a:buChar char="•"/>
            </a:pPr>
            <a:r>
              <a:rPr lang="en-US" dirty="0"/>
              <a:t>“Intensity” of need for a resource from usage and broader impact for the institution</a:t>
            </a:r>
          </a:p>
          <a:p>
            <a:pPr lvl="1">
              <a:buFont typeface="Arial" panose="020B0604020202020204" pitchFamily="34" charset="0"/>
              <a:buChar char="•"/>
            </a:pPr>
            <a:r>
              <a:rPr lang="en-US" dirty="0"/>
              <a:t>Application demands on computing and storage technologies</a:t>
            </a:r>
          </a:p>
        </p:txBody>
      </p:sp>
    </p:spTree>
    <p:extLst>
      <p:ext uri="{BB962C8B-B14F-4D97-AF65-F5344CB8AC3E}">
        <p14:creationId xmlns:p14="http://schemas.microsoft.com/office/powerpoint/2010/main" val="508162010"/>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 b="0" dirty="0" smtClean="0">
            <a:solidFill>
              <a:schemeClr val="bg1">
                <a:lumMod val="75000"/>
              </a:schemeClr>
            </a:solidFill>
          </a:defRPr>
        </a:defPPr>
      </a:lstStyle>
    </a:txDef>
  </a:objectDefaults>
  <a:extraClrSchemeLst/>
  <a:extLst>
    <a:ext uri="{05A4C25C-085E-4340-85A3-A5531E510DB2}">
      <thm15:themeFamily xmlns:thm15="http://schemas.microsoft.com/office/thememl/2012/main" name="BIC presentation general" id="{D7BAF742-865F-EF48-AD0E-0D4A64A81D4B}" vid="{0F986753-9834-A843-9000-86918ED980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Main</Template>
  <TotalTime>492</TotalTime>
  <Words>1467</Words>
  <Application>Microsoft Macintosh PowerPoint</Application>
  <PresentationFormat>On-screen Show (16:9)</PresentationFormat>
  <Paragraphs>104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Main</vt:lpstr>
      <vt:lpstr>A Strategic Approach to Cloud Services in Academic Research Computing Support  </vt:lpstr>
      <vt:lpstr>Acknowledgements</vt:lpstr>
      <vt:lpstr>This talk is about:</vt:lpstr>
      <vt:lpstr>Some general points</vt:lpstr>
      <vt:lpstr>Better to think strategically rather than tactically</vt:lpstr>
      <vt:lpstr>Tools for Strategic Thinking About Research Computing Support</vt:lpstr>
      <vt:lpstr>1. Thinking of the institution as a “system of systems”</vt:lpstr>
      <vt:lpstr>2. Starting with your Research unit’s goals…</vt:lpstr>
      <vt:lpstr>3. Understanding users’ needs “in the wild”</vt:lpstr>
      <vt:lpstr>4. Mapping users’ needs onto available technologies</vt:lpstr>
      <vt:lpstr>5. Identifying knowledge, skills and dispositions needed to implement and support technologies   </vt:lpstr>
      <vt:lpstr>Thinking about Return on Investment</vt:lpstr>
      <vt:lpstr>Application of ROI to adoption of cloud services</vt:lpstr>
      <vt:lpstr>Lots of options</vt:lpstr>
      <vt:lpstr>Back to mapping user needs to candidate services…</vt:lpstr>
      <vt:lpstr>Another tool: what everyone else thinks </vt:lpstr>
      <vt:lpstr>What surveyed centers said</vt:lpstr>
      <vt:lpstr>Conclusions</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Strategic Approach to Cloud Services in Academic Research Computing Support  </dc:title>
  <dc:subject/>
  <dc:creator>McMullen, Donald F.</dc:creator>
  <cp:keywords/>
  <dc:description/>
  <cp:lastModifiedBy>McMullen, Donald F</cp:lastModifiedBy>
  <cp:revision>40</cp:revision>
  <cp:lastPrinted>2018-12-18T15:00:20Z</cp:lastPrinted>
  <dcterms:created xsi:type="dcterms:W3CDTF">2019-07-22T18:05:20Z</dcterms:created>
  <dcterms:modified xsi:type="dcterms:W3CDTF">2020-07-27T18:44:04Z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