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62" r:id="rId2"/>
    <p:sldId id="361" r:id="rId3"/>
    <p:sldId id="363" r:id="rId4"/>
    <p:sldId id="364" r:id="rId5"/>
    <p:sldId id="365" r:id="rId6"/>
    <p:sldId id="366" r:id="rId7"/>
    <p:sldId id="256" r:id="rId8"/>
    <p:sldId id="257" r:id="rId9"/>
    <p:sldId id="258" r:id="rId10"/>
    <p:sldId id="368" r:id="rId11"/>
    <p:sldId id="367" r:id="rId12"/>
    <p:sldId id="369" r:id="rId13"/>
    <p:sldId id="370"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0" userDrawn="1">
          <p15:clr>
            <a:srgbClr val="A4A3A4"/>
          </p15:clr>
        </p15:guide>
        <p15:guide id="2" pos="3840" userDrawn="1">
          <p15:clr>
            <a:srgbClr val="A4A3A4"/>
          </p15:clr>
        </p15:guide>
        <p15:guide id="3" orient="horz" pos="816" userDrawn="1">
          <p15:clr>
            <a:srgbClr val="A4A3A4"/>
          </p15:clr>
        </p15:guide>
        <p15:guide id="4" pos="432" userDrawn="1">
          <p15:clr>
            <a:srgbClr val="A4A3A4"/>
          </p15:clr>
        </p15:guide>
        <p15:guide id="5" orient="horz" pos="552" userDrawn="1">
          <p15:clr>
            <a:srgbClr val="A4A3A4"/>
          </p15:clr>
        </p15:guide>
        <p15:guide id="6" pos="7176" userDrawn="1">
          <p15:clr>
            <a:srgbClr val="A4A3A4"/>
          </p15:clr>
        </p15:guide>
        <p15:guide id="7"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2"/>
    <p:restoredTop sz="83401"/>
  </p:normalViewPr>
  <p:slideViewPr>
    <p:cSldViewPr snapToGrid="0" snapToObjects="1" showGuides="1">
      <p:cViewPr varScale="1">
        <p:scale>
          <a:sx n="106" d="100"/>
          <a:sy n="106" d="100"/>
        </p:scale>
        <p:origin x="1072" y="168"/>
      </p:cViewPr>
      <p:guideLst>
        <p:guide orient="horz" pos="960"/>
        <p:guide pos="3840"/>
        <p:guide orient="horz" pos="816"/>
        <p:guide pos="432"/>
        <p:guide orient="horz" pos="552"/>
        <p:guide pos="7176"/>
        <p:guide orient="horz" pos="226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C47E0-C937-004B-AC44-BD9F8B360A79}" type="datetimeFigureOut">
              <a:rPr lang="en-US" smtClean="0"/>
              <a:t>7/26/20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CA220-DBFC-E84B-8A82-BC93C8AE6AC1}" type="slidenum">
              <a:rPr lang="en-US" smtClean="0"/>
              <a:t>‹#›</a:t>
            </a:fld>
            <a:endParaRPr lang="en-US"/>
          </a:p>
        </p:txBody>
      </p:sp>
    </p:spTree>
    <p:extLst>
      <p:ext uri="{BB962C8B-B14F-4D97-AF65-F5344CB8AC3E}">
        <p14:creationId xmlns:p14="http://schemas.microsoft.com/office/powerpoint/2010/main" val="392226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a:t>
            </a:fld>
            <a:endParaRPr lang="en-US"/>
          </a:p>
        </p:txBody>
      </p:sp>
    </p:spTree>
    <p:extLst>
      <p:ext uri="{BB962C8B-B14F-4D97-AF65-F5344CB8AC3E}">
        <p14:creationId xmlns:p14="http://schemas.microsoft.com/office/powerpoint/2010/main" val="723974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13</a:t>
            </a:fld>
            <a:endParaRPr lang="en-US"/>
          </a:p>
        </p:txBody>
      </p:sp>
    </p:spTree>
    <p:extLst>
      <p:ext uri="{BB962C8B-B14F-4D97-AF65-F5344CB8AC3E}">
        <p14:creationId xmlns:p14="http://schemas.microsoft.com/office/powerpoint/2010/main" val="4159555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14</a:t>
            </a:fld>
            <a:endParaRPr lang="en-US"/>
          </a:p>
        </p:txBody>
      </p:sp>
    </p:spTree>
    <p:extLst>
      <p:ext uri="{BB962C8B-B14F-4D97-AF65-F5344CB8AC3E}">
        <p14:creationId xmlns:p14="http://schemas.microsoft.com/office/powerpoint/2010/main" val="318635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2</a:t>
            </a:fld>
            <a:endParaRPr lang="en-US"/>
          </a:p>
        </p:txBody>
      </p:sp>
    </p:spTree>
    <p:extLst>
      <p:ext uri="{BB962C8B-B14F-4D97-AF65-F5344CB8AC3E}">
        <p14:creationId xmlns:p14="http://schemas.microsoft.com/office/powerpoint/2010/main" val="149475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3</a:t>
            </a:fld>
            <a:endParaRPr lang="en-US"/>
          </a:p>
        </p:txBody>
      </p:sp>
    </p:spTree>
    <p:extLst>
      <p:ext uri="{BB962C8B-B14F-4D97-AF65-F5344CB8AC3E}">
        <p14:creationId xmlns:p14="http://schemas.microsoft.com/office/powerpoint/2010/main" val="25350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4</a:t>
            </a:fld>
            <a:endParaRPr lang="en-US"/>
          </a:p>
        </p:txBody>
      </p:sp>
    </p:spTree>
    <p:extLst>
      <p:ext uri="{BB962C8B-B14F-4D97-AF65-F5344CB8AC3E}">
        <p14:creationId xmlns:p14="http://schemas.microsoft.com/office/powerpoint/2010/main" val="358100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5</a:t>
            </a:fld>
            <a:endParaRPr lang="en-US"/>
          </a:p>
        </p:txBody>
      </p:sp>
    </p:spTree>
    <p:extLst>
      <p:ext uri="{BB962C8B-B14F-4D97-AF65-F5344CB8AC3E}">
        <p14:creationId xmlns:p14="http://schemas.microsoft.com/office/powerpoint/2010/main" val="255900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6</a:t>
            </a:fld>
            <a:endParaRPr lang="en-US"/>
          </a:p>
        </p:txBody>
      </p:sp>
    </p:spTree>
    <p:extLst>
      <p:ext uri="{BB962C8B-B14F-4D97-AF65-F5344CB8AC3E}">
        <p14:creationId xmlns:p14="http://schemas.microsoft.com/office/powerpoint/2010/main" val="424971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10</a:t>
            </a:fld>
            <a:endParaRPr lang="en-US"/>
          </a:p>
        </p:txBody>
      </p:sp>
    </p:spTree>
    <p:extLst>
      <p:ext uri="{BB962C8B-B14F-4D97-AF65-F5344CB8AC3E}">
        <p14:creationId xmlns:p14="http://schemas.microsoft.com/office/powerpoint/2010/main" val="403071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11</a:t>
            </a:fld>
            <a:endParaRPr lang="en-US"/>
          </a:p>
        </p:txBody>
      </p:sp>
    </p:spTree>
    <p:extLst>
      <p:ext uri="{BB962C8B-B14F-4D97-AF65-F5344CB8AC3E}">
        <p14:creationId xmlns:p14="http://schemas.microsoft.com/office/powerpoint/2010/main" val="97372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88575B-7136-E049-A85D-54C9A610E6AB}" type="slidenum">
              <a:rPr lang="en-US" smtClean="0"/>
              <a:t>12</a:t>
            </a:fld>
            <a:endParaRPr lang="en-US"/>
          </a:p>
        </p:txBody>
      </p:sp>
    </p:spTree>
    <p:extLst>
      <p:ext uri="{BB962C8B-B14F-4D97-AF65-F5344CB8AC3E}">
        <p14:creationId xmlns:p14="http://schemas.microsoft.com/office/powerpoint/2010/main" val="162718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75DF-EF16-3243-A85F-47F3666DA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7BD46-241A-4743-B906-4461AA98F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FDB755-55F1-664F-B6B7-2B56B16844C8}"/>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id="{3DCAC94A-3B73-CA48-BE3C-B23AF9717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94DEC-342B-2B4E-B43F-23ECB28E6E70}"/>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234928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BE50-228A-9C42-99D9-39252AAA6E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7D8AD5-F3DC-D44E-9D4C-3B6E50872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E04BC-FDC4-DE41-94F4-409DBC1855A8}"/>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id="{F4F5D71D-E2AC-0D40-BB6C-530907ABC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5C5BB-5C95-D042-A8E4-213C1D3D4AD8}"/>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353720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A98A32-91A5-4A48-8DB2-DF4109A6E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3641A0-A7C2-EA44-8AE0-753C67FB86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098B5-B94E-1B42-A1DE-748CF2DC9A7C}"/>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id="{74DA8799-5744-A24B-A31E-4418AB4ED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3EF55-FA97-CB44-9039-EA27928FB39E}"/>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1479710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6438" y="1012096"/>
            <a:ext cx="10672521" cy="932087"/>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1277112"/>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9"/>
          <p:cNvSpPr>
            <a:spLocks noGrp="1"/>
          </p:cNvSpPr>
          <p:nvPr>
            <p:ph type="body" sz="quarter" idx="10" hasCustomPrompt="1"/>
          </p:nvPr>
        </p:nvSpPr>
        <p:spPr>
          <a:xfrm>
            <a:off x="6445276" y="379932"/>
            <a:ext cx="4933949" cy="336549"/>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4741335" y="4721413"/>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idx="1" hasCustomPrompt="1"/>
          </p:nvPr>
        </p:nvSpPr>
        <p:spPr>
          <a:xfrm>
            <a:off x="691765" y="2172541"/>
            <a:ext cx="10687459" cy="3747511"/>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41049" y="6215357"/>
            <a:ext cx="12304889" cy="705284"/>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1" name="TextBox 20"/>
            <p:cNvSpPr txBox="1"/>
            <p:nvPr userDrawn="1"/>
          </p:nvSpPr>
          <p:spPr>
            <a:xfrm>
              <a:off x="1030972" y="4852592"/>
              <a:ext cx="3613600" cy="173124"/>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4" y="6019794"/>
            <a:ext cx="912775" cy="1002449"/>
          </a:xfrm>
          <a:prstGeom prst="rect">
            <a:avLst/>
          </a:prstGeom>
        </p:spPr>
      </p:pic>
    </p:spTree>
    <p:extLst>
      <p:ext uri="{BB962C8B-B14F-4D97-AF65-F5344CB8AC3E}">
        <p14:creationId xmlns:p14="http://schemas.microsoft.com/office/powerpoint/2010/main" val="314641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9488-5EFF-7842-91BA-781C44C6D3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0E67D0-10B8-214F-B3BC-819B5E67B8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5C31D-A1EE-4248-AEAC-059BD63A000A}"/>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id="{2DE9F174-9EDB-6A4A-A1E8-A48A58B5A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D5741-606E-7746-94C3-A836C5BFDFE1}"/>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37306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674F-AE5D-ED4A-9504-A8A1B9233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7A0907-1E68-8246-9CF3-E40819B46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89BBF-EE53-2746-BA3E-35666C3083F0}"/>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id="{EA9DB6DF-23ED-6A4D-8565-F9E8CCB0F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D93E6-7931-9F43-9FBB-2C3428F7F376}"/>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129158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FB63-D8F5-8641-BD68-8AAAA94BB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80A94-B12D-0340-BD6B-6D8BF06F71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2BDD0C-B0A4-CD46-8261-DECB5605F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7133BA-3690-9E4F-B2C6-C64529D09C4B}"/>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6" name="Footer Placeholder 5">
            <a:extLst>
              <a:ext uri="{FF2B5EF4-FFF2-40B4-BE49-F238E27FC236}">
                <a16:creationId xmlns:a16="http://schemas.microsoft.com/office/drawing/2014/main" id="{B64DAF6C-6A2A-B141-A2F4-4E20267721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7F583-428D-5043-80A8-9C9B2D4BD313}"/>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236934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14F4-0D57-D54D-86F1-1764E5DD84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7D5D2-3EEA-734D-AFC4-D3FB07AAF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01231D-198D-014C-AACC-480DC1CBDC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12FCE0-7E62-A14C-9430-FCA660357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45AF9-BBFD-4A4F-A4D1-18D3CE9C4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AF8303-201B-244A-AAEB-02B4386EEA4F}"/>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8" name="Footer Placeholder 7">
            <a:extLst>
              <a:ext uri="{FF2B5EF4-FFF2-40B4-BE49-F238E27FC236}">
                <a16:creationId xmlns:a16="http://schemas.microsoft.com/office/drawing/2014/main" id="{55AAB346-42ED-C044-9581-7C87B0D7A9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873B15-74EC-3245-8551-FF80AB75EC27}"/>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5498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5A93-CA3D-7F40-B3B5-72714DB99E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71E9BD-FBA2-5945-8FE0-30B5FAB49A1B}"/>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4" name="Footer Placeholder 3">
            <a:extLst>
              <a:ext uri="{FF2B5EF4-FFF2-40B4-BE49-F238E27FC236}">
                <a16:creationId xmlns:a16="http://schemas.microsoft.com/office/drawing/2014/main" id="{6A5CC2D5-A75B-1943-8941-F912E73B5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97E66A-30D5-2A4B-8675-71DD10381BBF}"/>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99007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1D315-9F82-9A47-93FA-1B890FD554AE}"/>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3" name="Footer Placeholder 2">
            <a:extLst>
              <a:ext uri="{FF2B5EF4-FFF2-40B4-BE49-F238E27FC236}">
                <a16:creationId xmlns:a16="http://schemas.microsoft.com/office/drawing/2014/main" id="{8ACA4F71-9194-8A46-9101-903226544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46D7B-EE5E-A348-9691-EB1D70CF284F}"/>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143758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070B-9A49-2144-B01E-A13B907A4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722EE0-729C-4D4C-9650-7F63E8D78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959655-514C-7E4D-BB34-1EBBD6CF1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F7A0A-D066-614A-814C-1F30A7F0B299}"/>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6" name="Footer Placeholder 5">
            <a:extLst>
              <a:ext uri="{FF2B5EF4-FFF2-40B4-BE49-F238E27FC236}">
                <a16:creationId xmlns:a16="http://schemas.microsoft.com/office/drawing/2014/main" id="{A12CED1D-E73A-BB4C-8D31-3DC2EC356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F38B6-70A9-DB45-9C9B-1CC49F787AC6}"/>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346796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15C4-1840-2B47-97FB-C79B125BD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095C9-AF9C-9D4C-9687-34F71553A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6C3893-5FFE-BC47-A175-46CECE924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BD13D-238F-9645-B147-6494B2F504B8}"/>
              </a:ext>
            </a:extLst>
          </p:cNvPr>
          <p:cNvSpPr>
            <a:spLocks noGrp="1"/>
          </p:cNvSpPr>
          <p:nvPr>
            <p:ph type="dt" sz="half" idx="10"/>
          </p:nvPr>
        </p:nvSpPr>
        <p:spPr/>
        <p:txBody>
          <a:bodyPr/>
          <a:lstStyle/>
          <a:p>
            <a:fld id="{6B3758D5-79CC-AC42-B9B3-7B40AF0B361D}" type="datetimeFigureOut">
              <a:rPr lang="en-US" smtClean="0"/>
              <a:t>7/26/20</a:t>
            </a:fld>
            <a:endParaRPr lang="en-US"/>
          </a:p>
        </p:txBody>
      </p:sp>
      <p:sp>
        <p:nvSpPr>
          <p:cNvPr id="6" name="Footer Placeholder 5">
            <a:extLst>
              <a:ext uri="{FF2B5EF4-FFF2-40B4-BE49-F238E27FC236}">
                <a16:creationId xmlns:a16="http://schemas.microsoft.com/office/drawing/2014/main" id="{6C5A7E42-5200-6B46-A7A2-DB0B54114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53A10-35E3-FB44-9C71-639B4532D3EA}"/>
              </a:ext>
            </a:extLst>
          </p:cNvPr>
          <p:cNvSpPr>
            <a:spLocks noGrp="1"/>
          </p:cNvSpPr>
          <p:nvPr>
            <p:ph type="sldNum" sz="quarter" idx="12"/>
          </p:nvPr>
        </p:nvSpPr>
        <p:spPr/>
        <p:txBody>
          <a:bodyPr/>
          <a:lstStyle/>
          <a:p>
            <a:fld id="{D467BE4A-6861-B24F-B41E-D0CE27BCF393}" type="slidenum">
              <a:rPr lang="en-US" smtClean="0"/>
              <a:t>‹#›</a:t>
            </a:fld>
            <a:endParaRPr lang="en-US"/>
          </a:p>
        </p:txBody>
      </p:sp>
    </p:spTree>
    <p:extLst>
      <p:ext uri="{BB962C8B-B14F-4D97-AF65-F5344CB8AC3E}">
        <p14:creationId xmlns:p14="http://schemas.microsoft.com/office/powerpoint/2010/main" val="367720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0C575D-2B9B-A643-A02A-9D52F51F1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62F9F-BED3-AC4B-BDD9-22118E982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1A124-1B12-6B49-9386-06D33EEF5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758D5-79CC-AC42-B9B3-7B40AF0B361D}" type="datetimeFigureOut">
              <a:rPr lang="en-US" smtClean="0"/>
              <a:t>7/26/20</a:t>
            </a:fld>
            <a:endParaRPr lang="en-US"/>
          </a:p>
        </p:txBody>
      </p:sp>
      <p:sp>
        <p:nvSpPr>
          <p:cNvPr id="5" name="Footer Placeholder 4">
            <a:extLst>
              <a:ext uri="{FF2B5EF4-FFF2-40B4-BE49-F238E27FC236}">
                <a16:creationId xmlns:a16="http://schemas.microsoft.com/office/drawing/2014/main" id="{7E918709-019D-9245-A44F-B97C8C0E5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852F12-6CF0-EE4B-9432-8714A2AA6A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7BE4A-6861-B24F-B41E-D0CE27BCF393}" type="slidenum">
              <a:rPr lang="en-US" smtClean="0"/>
              <a:t>‹#›</a:t>
            </a:fld>
            <a:endParaRPr lang="en-US"/>
          </a:p>
        </p:txBody>
      </p:sp>
    </p:spTree>
    <p:extLst>
      <p:ext uri="{BB962C8B-B14F-4D97-AF65-F5344CB8AC3E}">
        <p14:creationId xmlns:p14="http://schemas.microsoft.com/office/powerpoint/2010/main" val="224153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4" name="Title 1">
            <a:extLst>
              <a:ext uri="{FF2B5EF4-FFF2-40B4-BE49-F238E27FC236}">
                <a16:creationId xmlns:a16="http://schemas.microsoft.com/office/drawing/2014/main" id="{F891614A-3D93-8546-B349-60321CF6CE92}"/>
              </a:ext>
            </a:extLst>
          </p:cNvPr>
          <p:cNvSpPr>
            <a:spLocks noGrp="1"/>
          </p:cNvSpPr>
          <p:nvPr>
            <p:ph type="ctrTitle"/>
          </p:nvPr>
        </p:nvSpPr>
        <p:spPr>
          <a:xfrm>
            <a:off x="1524000" y="2000668"/>
            <a:ext cx="9144000" cy="3954963"/>
          </a:xfrm>
        </p:spPr>
        <p:txBody>
          <a:bodyPr>
            <a:normAutofit fontScale="90000"/>
          </a:bodyPr>
          <a:lstStyle/>
          <a:p>
            <a:pPr algn="ctr"/>
            <a:r>
              <a:rPr lang="de-DE" sz="4800" dirty="0"/>
              <a:t>XSEDE Return on Investment … national </a:t>
            </a:r>
            <a:r>
              <a:rPr lang="de-DE" sz="4800" dirty="0" err="1"/>
              <a:t>servies</a:t>
            </a:r>
            <a:r>
              <a:rPr lang="de-DE" sz="4800" dirty="0"/>
              <a:t> </a:t>
            </a:r>
            <a:r>
              <a:rPr lang="de-DE" sz="4800" dirty="0" err="1"/>
              <a:t>facilitating</a:t>
            </a:r>
            <a:r>
              <a:rPr lang="de-DE" sz="4800" dirty="0"/>
              <a:t> </a:t>
            </a:r>
            <a:r>
              <a:rPr lang="de-DE" sz="4800" dirty="0" err="1"/>
              <a:t>moves</a:t>
            </a:r>
            <a:r>
              <a:rPr lang="de-DE" sz="4800" dirty="0"/>
              <a:t> </a:t>
            </a:r>
            <a:r>
              <a:rPr lang="de-DE" sz="4800" dirty="0" err="1"/>
              <a:t>to</a:t>
            </a:r>
            <a:r>
              <a:rPr lang="de-DE" sz="4800" dirty="0"/>
              <a:t> </a:t>
            </a:r>
            <a:r>
              <a:rPr lang="de-DE" sz="4800" dirty="0" err="1"/>
              <a:t>cloud</a:t>
            </a:r>
            <a:r>
              <a:rPr lang="de-DE" sz="4800" dirty="0"/>
              <a:t> </a:t>
            </a:r>
            <a:r>
              <a:rPr lang="de-DE" sz="4800" dirty="0" err="1"/>
              <a:t>computing</a:t>
            </a:r>
            <a:r>
              <a:rPr lang="de-DE" sz="4800" dirty="0"/>
              <a:t> </a:t>
            </a:r>
            <a:br>
              <a:rPr lang="de-DE" sz="4800" dirty="0"/>
            </a:br>
            <a:br>
              <a:rPr lang="de-DE" sz="4800" dirty="0"/>
            </a:br>
            <a:r>
              <a:rPr lang="de-DE" sz="4800" dirty="0" err="1"/>
              <a:t>Presented</a:t>
            </a:r>
            <a:r>
              <a:rPr lang="de-DE" sz="4800" dirty="0"/>
              <a:t> </a:t>
            </a:r>
            <a:r>
              <a:rPr lang="de-DE" sz="4800" dirty="0" err="1"/>
              <a:t>by</a:t>
            </a:r>
            <a:br>
              <a:rPr lang="de-DE" sz="4800" dirty="0"/>
            </a:br>
            <a:r>
              <a:rPr lang="de-DE" sz="3200" dirty="0"/>
              <a:t>Craig A. Stewart</a:t>
            </a:r>
            <a:br>
              <a:rPr lang="de-DE" sz="3200" dirty="0"/>
            </a:br>
            <a:r>
              <a:rPr lang="de-DE" sz="3200" dirty="0" err="1"/>
              <a:t>stewart@iu.edu</a:t>
            </a:r>
            <a:br>
              <a:rPr lang="de-DE" sz="4800" dirty="0"/>
            </a:br>
            <a:br>
              <a:rPr lang="de-DE" sz="4800" dirty="0"/>
            </a:br>
            <a:endParaRPr lang="de-DE" sz="4800" dirty="0"/>
          </a:p>
        </p:txBody>
      </p:sp>
    </p:spTree>
    <p:extLst>
      <p:ext uri="{BB962C8B-B14F-4D97-AF65-F5344CB8AC3E}">
        <p14:creationId xmlns:p14="http://schemas.microsoft.com/office/powerpoint/2010/main" val="276718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And then there is the value added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3 Nobel prizes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NYSE regulation reform</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$38M in costs avoided for LIGO</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What are well trained staff entering the job market worth?</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Not to mention the value of the science and engineering discoveries that are the point of all of this to begin with</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44953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fontScale="77500" lnSpcReduction="200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3100" b="1" dirty="0">
                <a:solidFill>
                  <a:schemeClr val="tx1">
                    <a:lumMod val="85000"/>
                    <a:lumOff val="15000"/>
                  </a:schemeClr>
                </a:solidFill>
              </a:rPr>
              <a:t>SO…. XSEDE is a good value for the feds </a:t>
            </a:r>
          </a:p>
          <a:p>
            <a:pPr marL="342900" indent="-342900">
              <a:spcAft>
                <a:spcPts val="300"/>
              </a:spcAft>
              <a:buFont typeface="Arial" panose="020B0604020202020204" pitchFamily="34" charset="0"/>
              <a:buChar char="•"/>
            </a:pPr>
            <a:r>
              <a:rPr lang="en-US" sz="3100" i="1" dirty="0">
                <a:solidFill>
                  <a:schemeClr val="tx1">
                    <a:lumMod val="85000"/>
                    <a:lumOff val="15000"/>
                  </a:schemeClr>
                </a:solidFill>
              </a:rPr>
              <a:t>That’s nice… but what about cloud computing </a:t>
            </a:r>
          </a:p>
          <a:p>
            <a:pPr marL="342900" indent="-342900">
              <a:spcAft>
                <a:spcPts val="300"/>
              </a:spcAft>
              <a:buFont typeface="Arial" panose="020B0604020202020204" pitchFamily="34" charset="0"/>
              <a:buChar char="•"/>
            </a:pPr>
            <a:endParaRPr lang="en-US" sz="3100" i="1" dirty="0">
              <a:solidFill>
                <a:schemeClr val="tx1">
                  <a:lumMod val="85000"/>
                  <a:lumOff val="15000"/>
                </a:schemeClr>
              </a:solidFill>
            </a:endParaRPr>
          </a:p>
          <a:p>
            <a:pPr marL="0" indent="0">
              <a:spcAft>
                <a:spcPts val="300"/>
              </a:spcAft>
              <a:buNone/>
            </a:pPr>
            <a:r>
              <a:rPr lang="en-US" sz="3100" b="1" dirty="0">
                <a:solidFill>
                  <a:schemeClr val="tx1">
                    <a:lumMod val="85000"/>
                    <a:lumOff val="15000"/>
                  </a:schemeClr>
                </a:solidFill>
              </a:rPr>
              <a:t>XSEDE has been a vehicle for accelerating adoption of cloud computing</a:t>
            </a:r>
          </a:p>
          <a:p>
            <a:pPr marL="342900" indent="-342900">
              <a:spcAft>
                <a:spcPts val="300"/>
              </a:spcAft>
              <a:buFont typeface="Arial" panose="020B0604020202020204" pitchFamily="34" charset="0"/>
              <a:buChar char="•"/>
            </a:pPr>
            <a:r>
              <a:rPr lang="en-US" sz="3100" i="1" dirty="0">
                <a:solidFill>
                  <a:schemeClr val="tx1">
                    <a:lumMod val="85000"/>
                    <a:lumOff val="15000"/>
                  </a:schemeClr>
                </a:solidFill>
              </a:rPr>
              <a:t>Jetstream</a:t>
            </a:r>
          </a:p>
          <a:p>
            <a:pPr marL="342900" indent="-342900">
              <a:spcAft>
                <a:spcPts val="300"/>
              </a:spcAft>
              <a:buFont typeface="Arial" panose="020B0604020202020204" pitchFamily="34" charset="0"/>
              <a:buChar char="•"/>
            </a:pPr>
            <a:r>
              <a:rPr lang="en-US" sz="3100" i="1" dirty="0">
                <a:solidFill>
                  <a:schemeClr val="tx1">
                    <a:lumMod val="85000"/>
                    <a:lumOff val="15000"/>
                  </a:schemeClr>
                </a:solidFill>
              </a:rPr>
              <a:t>Comet</a:t>
            </a:r>
          </a:p>
          <a:p>
            <a:pPr marL="342900" indent="-342900">
              <a:spcAft>
                <a:spcPts val="300"/>
              </a:spcAft>
              <a:buFont typeface="Arial" panose="020B0604020202020204" pitchFamily="34" charset="0"/>
              <a:buChar char="•"/>
            </a:pPr>
            <a:r>
              <a:rPr lang="en-US" sz="3100" i="1" dirty="0">
                <a:solidFill>
                  <a:schemeClr val="tx1">
                    <a:lumMod val="85000"/>
                    <a:lumOff val="15000"/>
                  </a:schemeClr>
                </a:solidFill>
              </a:rPr>
              <a:t>Bridges  </a:t>
            </a:r>
          </a:p>
          <a:p>
            <a:pPr marL="0" indent="0">
              <a:spcAft>
                <a:spcPts val="300"/>
              </a:spcAft>
              <a:buNone/>
            </a:pPr>
            <a:endParaRPr lang="en-US" sz="3100" i="1" dirty="0">
              <a:solidFill>
                <a:schemeClr val="tx1">
                  <a:lumMod val="85000"/>
                  <a:lumOff val="15000"/>
                </a:schemeClr>
              </a:solidFill>
            </a:endParaRPr>
          </a:p>
          <a:p>
            <a:pPr marL="0" indent="0">
              <a:spcAft>
                <a:spcPts val="300"/>
              </a:spcAft>
              <a:buNone/>
            </a:pPr>
            <a:r>
              <a:rPr lang="en-US" sz="3100" b="1" dirty="0">
                <a:solidFill>
                  <a:schemeClr val="tx1">
                    <a:lumMod val="85000"/>
                    <a:lumOff val="15000"/>
                  </a:schemeClr>
                </a:solidFill>
              </a:rPr>
              <a:t>XSEDE has learned a lot in the process</a:t>
            </a:r>
          </a:p>
          <a:p>
            <a:pPr marL="457200" indent="-457200">
              <a:spcAft>
                <a:spcPts val="300"/>
              </a:spcAft>
              <a:buFont typeface="Arial" panose="020B0604020202020204" pitchFamily="34" charset="0"/>
              <a:buChar char="•"/>
            </a:pPr>
            <a:r>
              <a:rPr lang="en-US" sz="3100" i="1" dirty="0">
                <a:solidFill>
                  <a:schemeClr val="tx1">
                    <a:lumMod val="85000"/>
                    <a:lumOff val="15000"/>
                  </a:schemeClr>
                </a:solidFill>
              </a:rPr>
              <a:t>Support, training</a:t>
            </a:r>
          </a:p>
          <a:p>
            <a:pPr marL="457200" indent="-457200">
              <a:spcAft>
                <a:spcPts val="300"/>
              </a:spcAft>
              <a:buFont typeface="Arial" panose="020B0604020202020204" pitchFamily="34" charset="0"/>
              <a:buChar char="•"/>
            </a:pPr>
            <a:r>
              <a:rPr lang="en-US" sz="3100" i="1" dirty="0">
                <a:solidFill>
                  <a:schemeClr val="tx1">
                    <a:lumMod val="85000"/>
                    <a:lumOff val="15000"/>
                  </a:schemeClr>
                </a:solidFill>
              </a:rPr>
              <a:t>Accounting processes</a:t>
            </a:r>
          </a:p>
          <a:p>
            <a:pPr marL="457200" indent="-457200">
              <a:spcAft>
                <a:spcPts val="300"/>
              </a:spcAft>
              <a:buFont typeface="Arial" panose="020B0604020202020204" pitchFamily="34" charset="0"/>
              <a:buChar char="•"/>
            </a:pPr>
            <a:r>
              <a:rPr lang="en-US" sz="3100" i="1" dirty="0">
                <a:solidFill>
                  <a:schemeClr val="tx1">
                    <a:lumMod val="85000"/>
                    <a:lumOff val="15000"/>
                  </a:schemeClr>
                </a:solidFill>
              </a:rPr>
              <a:t>Proposal reviews</a:t>
            </a:r>
            <a:endParaRPr lang="en-US" sz="1200" b="1" dirty="0">
              <a:solidFill>
                <a:schemeClr val="tx1">
                  <a:lumMod val="85000"/>
                  <a:lumOff val="15000"/>
                </a:schemeClr>
              </a:solidFill>
            </a:endParaRPr>
          </a:p>
        </p:txBody>
      </p:sp>
    </p:spTree>
    <p:extLst>
      <p:ext uri="{BB962C8B-B14F-4D97-AF65-F5344CB8AC3E}">
        <p14:creationId xmlns:p14="http://schemas.microsoft.com/office/powerpoint/2010/main" val="3365875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Conclusions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XSEDE has proved to be a good investment for the feds</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We’ve done a ton of work and now have a nicely bottled up half decade of data that we have carefully combed through. And while not perfect, it is still state of the art for ROI-like analysis of CI published openly</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Now we want to go back and in the last 3 years of XSEDE</a:t>
            </a:r>
          </a:p>
          <a:p>
            <a:pPr marL="685808" lvl="1" indent="-342900">
              <a:spcAft>
                <a:spcPts val="300"/>
              </a:spcAft>
            </a:pPr>
            <a:r>
              <a:rPr lang="en-US" sz="2200" i="1" dirty="0">
                <a:solidFill>
                  <a:schemeClr val="tx1">
                    <a:lumMod val="85000"/>
                    <a:lumOff val="15000"/>
                  </a:schemeClr>
                </a:solidFill>
              </a:rPr>
              <a:t>Continue what we have done</a:t>
            </a:r>
          </a:p>
          <a:p>
            <a:pPr marL="685808" lvl="1" indent="-342900">
              <a:spcAft>
                <a:spcPts val="300"/>
              </a:spcAft>
            </a:pPr>
            <a:r>
              <a:rPr lang="en-US" sz="2200" i="1" dirty="0">
                <a:solidFill>
                  <a:schemeClr val="tx1">
                    <a:lumMod val="85000"/>
                    <a:lumOff val="15000"/>
                  </a:schemeClr>
                </a:solidFill>
              </a:rPr>
              <a:t>But REALLY expand it to get at more of the point: the value of what we enable!</a:t>
            </a:r>
          </a:p>
          <a:p>
            <a:pPr marL="0" indent="0">
              <a:spcAft>
                <a:spcPts val="300"/>
              </a:spcAft>
              <a:buNone/>
            </a:pPr>
            <a:r>
              <a:rPr lang="en-US" sz="1200" b="1" dirty="0">
                <a:solidFill>
                  <a:schemeClr val="tx1">
                    <a:lumMod val="85000"/>
                    <a:lumOff val="15000"/>
                  </a:schemeClr>
                </a:solidFill>
              </a:rPr>
              <a:t> </a:t>
            </a:r>
          </a:p>
        </p:txBody>
      </p:sp>
      <p:pic>
        <p:nvPicPr>
          <p:cNvPr id="4" name="Picture 3" descr="A screenshot of a cell phone&#10;&#10;Description automatically generated">
            <a:extLst>
              <a:ext uri="{FF2B5EF4-FFF2-40B4-BE49-F238E27FC236}">
                <a16:creationId xmlns:a16="http://schemas.microsoft.com/office/drawing/2014/main" id="{81EEACF5-470F-3E41-AC1A-CFE3F6A402F3}"/>
              </a:ext>
            </a:extLst>
          </p:cNvPr>
          <p:cNvPicPr>
            <a:picLocks noChangeAspect="1"/>
          </p:cNvPicPr>
          <p:nvPr/>
        </p:nvPicPr>
        <p:blipFill>
          <a:blip r:embed="rId4"/>
          <a:stretch>
            <a:fillRect/>
          </a:stretch>
        </p:blipFill>
        <p:spPr>
          <a:xfrm>
            <a:off x="2721597" y="5220718"/>
            <a:ext cx="6527800" cy="1231900"/>
          </a:xfrm>
          <a:prstGeom prst="rect">
            <a:avLst/>
          </a:prstGeom>
        </p:spPr>
      </p:pic>
    </p:spTree>
    <p:extLst>
      <p:ext uri="{BB962C8B-B14F-4D97-AF65-F5344CB8AC3E}">
        <p14:creationId xmlns:p14="http://schemas.microsoft.com/office/powerpoint/2010/main" val="275470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lnSpcReduction="100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Acknowledgments</a:t>
            </a:r>
          </a:p>
          <a:p>
            <a:pPr marL="0" indent="0">
              <a:spcAft>
                <a:spcPts val="300"/>
              </a:spcAft>
              <a:buFont typeface="+mj-lt"/>
              <a:buNone/>
            </a:pPr>
            <a:endParaRPr lang="en-US" sz="2800" b="1" dirty="0">
              <a:solidFill>
                <a:schemeClr val="tx1">
                  <a:lumMod val="85000"/>
                  <a:lumOff val="15000"/>
                </a:schemeClr>
              </a:solidFill>
            </a:endParaRPr>
          </a:p>
          <a:p>
            <a:pPr marL="0" indent="0">
              <a:spcAft>
                <a:spcPts val="300"/>
              </a:spcAft>
              <a:buNone/>
            </a:pPr>
            <a:r>
              <a:rPr lang="en-US" sz="2400" dirty="0">
                <a:solidFill>
                  <a:schemeClr val="tx1">
                    <a:lumMod val="85000"/>
                    <a:lumOff val="15000"/>
                  </a:schemeClr>
                </a:solidFill>
              </a:rPr>
              <a:t>Thanks to Marques A. Bland of the Texas Advanced Computing Center for assistance with data management, and to Harmony Jankowski and Winona Snapp-Childs for excellent editorial efforts. Thanks to Shawn </a:t>
            </a:r>
            <a:r>
              <a:rPr lang="en-US" sz="2400" dirty="0" err="1">
                <a:solidFill>
                  <a:schemeClr val="tx1">
                    <a:lumMod val="85000"/>
                    <a:lumOff val="15000"/>
                  </a:schemeClr>
                </a:solidFill>
              </a:rPr>
              <a:t>Slavin</a:t>
            </a:r>
            <a:r>
              <a:rPr lang="en-US" sz="2400" dirty="0">
                <a:solidFill>
                  <a:schemeClr val="tx1">
                    <a:lumMod val="85000"/>
                    <a:lumOff val="15000"/>
                  </a:schemeClr>
                </a:solidFill>
              </a:rPr>
              <a:t> for assistance with editing and finalization of this report. This research was supported by National Science Foundation grant number ACI-1548562, and by Indiana University through its support of the Indiana University Pervasive Technology Institute.  Any opinions expressed here may or may not be in keeping with the opinions of the NSF, other federal funding agencies, IU, or my neighbor’s dog. My opinions are just mine.</a:t>
            </a:r>
          </a:p>
          <a:p>
            <a:pPr marL="0" indent="0">
              <a:spcAft>
                <a:spcPts val="300"/>
              </a:spcAft>
              <a:buNone/>
            </a:pPr>
            <a:r>
              <a:rPr lang="en-US" sz="2400" dirty="0">
                <a:solidFill>
                  <a:schemeClr val="tx1">
                    <a:lumMod val="85000"/>
                    <a:lumOff val="15000"/>
                  </a:schemeClr>
                </a:solidFill>
              </a:rPr>
              <a:t> </a:t>
            </a:r>
          </a:p>
        </p:txBody>
      </p:sp>
    </p:spTree>
    <p:extLst>
      <p:ext uri="{BB962C8B-B14F-4D97-AF65-F5344CB8AC3E}">
        <p14:creationId xmlns:p14="http://schemas.microsoft.com/office/powerpoint/2010/main" val="402454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Questions and (please I hope!) discussion   </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16156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How this all began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2011: XSEDE (eXtreme Science and Engineering Discovery Environment) funded for ~ $120 M over 5 years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Much kvetching ensued</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Argument: it would be cheaper and better to go back to a model of distinct centers</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People who remembered the downsides of the “Center” and “Alliance” models weren’t convinced</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Our NSF program officer said “Could someone please investigate the Return on Investment for the money the NSF spends on XSEDE’</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64450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fontScale="925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2015 Paper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Decent first iteration  </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Set out three key points:</a:t>
            </a:r>
          </a:p>
          <a:p>
            <a:pPr marL="685808" lvl="1" indent="-342900">
              <a:spcAft>
                <a:spcPts val="300"/>
              </a:spcAft>
            </a:pPr>
            <a:r>
              <a:rPr lang="en-US" sz="2200" i="1" dirty="0">
                <a:solidFill>
                  <a:schemeClr val="tx1">
                    <a:lumMod val="85000"/>
                    <a:lumOff val="15000"/>
                  </a:schemeClr>
                </a:solidFill>
              </a:rPr>
              <a:t>It was cheaper to fund one XSEDE than 4 centers by a lot; cheaper than funding 2 centers by a little</a:t>
            </a:r>
          </a:p>
          <a:p>
            <a:pPr marL="685808" lvl="1" indent="-342900">
              <a:spcAft>
                <a:spcPts val="300"/>
              </a:spcAft>
            </a:pPr>
            <a:r>
              <a:rPr lang="en-US" sz="2200" i="1" dirty="0">
                <a:solidFill>
                  <a:schemeClr val="tx1">
                    <a:lumMod val="85000"/>
                    <a:lumOff val="15000"/>
                  </a:schemeClr>
                </a:solidFill>
              </a:rPr>
              <a:t>We calculated a ROI for NSF investment in XSEDE that with the addition of a qualitative argument got the ROI over 1.0</a:t>
            </a:r>
          </a:p>
          <a:p>
            <a:pPr marL="685808" lvl="1" indent="-342900">
              <a:spcAft>
                <a:spcPts val="300"/>
              </a:spcAft>
            </a:pPr>
            <a:r>
              <a:rPr lang="en-US" sz="2200" i="1" dirty="0">
                <a:solidFill>
                  <a:schemeClr val="tx1">
                    <a:lumMod val="85000"/>
                    <a:lumOff val="15000"/>
                  </a:schemeClr>
                </a:solidFill>
              </a:rPr>
              <a:t>We also pointed out things that are “value added” and hard to calculate as “returns” in real time</a:t>
            </a:r>
          </a:p>
          <a:p>
            <a:pPr marL="685808" lvl="1" indent="-342900">
              <a:spcAft>
                <a:spcPts val="300"/>
              </a:spcAft>
            </a:pPr>
            <a:r>
              <a:rPr lang="en-US" sz="2200" i="1" dirty="0">
                <a:solidFill>
                  <a:schemeClr val="tx1">
                    <a:lumMod val="85000"/>
                    <a:lumOff val="15000"/>
                  </a:schemeClr>
                </a:solidFill>
              </a:rPr>
              <a:t>Our paper at XSEDE was given the Phil Andrews award that year, which we think reflects a good start to a hard problem. (My wife offered some sage advice however)</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256523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So here’s the key problem</a:t>
            </a: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According to proper ROI definitions in cost accounting terms, there is no such thing as ROI calculatable in general for XSEDE on a year-by year basis. OR you calculate it and it’s 0.</a:t>
            </a:r>
          </a:p>
          <a:p>
            <a:pPr marL="342900" indent="-342900">
              <a:spcAft>
                <a:spcPts val="300"/>
              </a:spcAft>
              <a:buFont typeface="Arial" panose="020B0604020202020204" pitchFamily="34" charset="0"/>
              <a:buChar char="•"/>
            </a:pPr>
            <a:endParaRPr lang="en-US" sz="2400" i="1" dirty="0">
              <a:solidFill>
                <a:schemeClr val="tx1">
                  <a:lumMod val="85000"/>
                  <a:lumOff val="15000"/>
                </a:schemeClr>
              </a:solidFill>
            </a:endParaRPr>
          </a:p>
          <a:p>
            <a:pPr marL="342900" indent="-342900">
              <a:spcAft>
                <a:spcPts val="300"/>
              </a:spcAft>
              <a:buFont typeface="Arial" panose="020B0604020202020204" pitchFamily="34" charset="0"/>
              <a:buChar char="•"/>
            </a:pPr>
            <a:r>
              <a:rPr lang="en-US" sz="2400" i="1" dirty="0">
                <a:solidFill>
                  <a:schemeClr val="tx1">
                    <a:lumMod val="85000"/>
                    <a:lumOff val="15000"/>
                  </a:schemeClr>
                </a:solidFill>
              </a:rPr>
              <a:t>ROI = 				income from product</a:t>
            </a:r>
          </a:p>
          <a:p>
            <a:pPr marL="1257308" lvl="3" indent="0">
              <a:spcAft>
                <a:spcPts val="300"/>
              </a:spcAft>
              <a:buNone/>
            </a:pPr>
            <a:r>
              <a:rPr lang="en-US" sz="2200" i="1" dirty="0">
                <a:solidFill>
                  <a:schemeClr val="tx1">
                    <a:lumMod val="85000"/>
                    <a:lumOff val="15000"/>
                  </a:schemeClr>
                </a:solidFill>
              </a:rPr>
              <a:t>		-------------------------------------------</a:t>
            </a:r>
          </a:p>
          <a:p>
            <a:pPr marL="1257308" lvl="3" indent="0">
              <a:spcAft>
                <a:spcPts val="300"/>
              </a:spcAft>
              <a:buNone/>
            </a:pPr>
            <a:r>
              <a:rPr lang="en-US" sz="2200" i="1" dirty="0">
                <a:solidFill>
                  <a:schemeClr val="tx1">
                    <a:lumMod val="85000"/>
                    <a:lumOff val="15000"/>
                  </a:schemeClr>
                </a:solidFill>
              </a:rPr>
              <a:t>		investment to create the product </a:t>
            </a: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286575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fontScale="77500" lnSpcReduction="200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Logic model for Process Analysis </a:t>
            </a: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endParaRPr lang="en-US" sz="2400" i="1" dirty="0">
              <a:solidFill>
                <a:schemeClr val="tx1">
                  <a:lumMod val="85000"/>
                  <a:lumOff val="15000"/>
                </a:schemeClr>
              </a:solidFill>
            </a:endParaRPr>
          </a:p>
          <a:p>
            <a:pPr marL="0" indent="0">
              <a:spcAft>
                <a:spcPts val="300"/>
              </a:spcAft>
              <a:buNone/>
            </a:pPr>
            <a:r>
              <a:rPr lang="en-US" sz="2400" i="1" dirty="0">
                <a:solidFill>
                  <a:schemeClr val="tx1">
                    <a:lumMod val="85000"/>
                    <a:lumOff val="15000"/>
                  </a:schemeClr>
                </a:solidFill>
              </a:rPr>
              <a:t>To measure fiscal efficiency of what we are doing, we defined</a:t>
            </a:r>
          </a:p>
          <a:p>
            <a:pPr marL="0" indent="0">
              <a:spcAft>
                <a:spcPts val="300"/>
              </a:spcAft>
              <a:buNone/>
            </a:pPr>
            <a:endParaRPr lang="en-US" sz="2400" i="1" dirty="0">
              <a:solidFill>
                <a:schemeClr val="tx1">
                  <a:lumMod val="85000"/>
                  <a:lumOff val="15000"/>
                </a:schemeClr>
              </a:solidFill>
            </a:endParaRPr>
          </a:p>
          <a:p>
            <a:pPr marL="0" indent="0">
              <a:spcAft>
                <a:spcPts val="300"/>
              </a:spcAft>
              <a:buNone/>
            </a:pPr>
            <a:r>
              <a:rPr lang="en-US" sz="2400" i="1" dirty="0" err="1">
                <a:solidFill>
                  <a:schemeClr val="tx1">
                    <a:lumMod val="85000"/>
                    <a:lumOff val="15000"/>
                  </a:schemeClr>
                </a:solidFill>
              </a:rPr>
              <a:t>ROI</a:t>
            </a:r>
            <a:r>
              <a:rPr lang="en-US" sz="2400" i="1" baseline="-25000" dirty="0" err="1">
                <a:solidFill>
                  <a:schemeClr val="tx1">
                    <a:lumMod val="85000"/>
                    <a:lumOff val="15000"/>
                  </a:schemeClr>
                </a:solidFill>
              </a:rPr>
              <a:t>proxy</a:t>
            </a:r>
            <a:r>
              <a:rPr lang="en-US" sz="2400" i="1" dirty="0">
                <a:solidFill>
                  <a:schemeClr val="tx1">
                    <a:lumMod val="85000"/>
                    <a:lumOff val="15000"/>
                  </a:schemeClr>
                </a:solidFill>
              </a:rPr>
              <a:t>	= 			Cost of doing what we did at rational market rates</a:t>
            </a:r>
          </a:p>
          <a:p>
            <a:pPr marL="0" indent="0">
              <a:spcAft>
                <a:spcPts val="300"/>
              </a:spcAft>
              <a:buNone/>
            </a:pPr>
            <a:r>
              <a:rPr lang="en-US" sz="2400" i="1" dirty="0">
                <a:solidFill>
                  <a:schemeClr val="tx1">
                    <a:lumMod val="85000"/>
                    <a:lumOff val="15000"/>
                  </a:schemeClr>
                </a:solidFill>
              </a:rPr>
              <a:t>					-----------------------------------------------------------------</a:t>
            </a:r>
          </a:p>
          <a:p>
            <a:pPr marL="0" indent="0">
              <a:spcAft>
                <a:spcPts val="300"/>
              </a:spcAft>
              <a:buNone/>
            </a:pPr>
            <a:r>
              <a:rPr lang="en-US" sz="2400" i="1" dirty="0">
                <a:solidFill>
                  <a:schemeClr val="tx1">
                    <a:lumMod val="85000"/>
                    <a:lumOff val="15000"/>
                  </a:schemeClr>
                </a:solidFill>
              </a:rPr>
              <a:t>					Cost actually paid</a:t>
            </a:r>
          </a:p>
          <a:p>
            <a:pPr marL="0" indent="0">
              <a:spcAft>
                <a:spcPts val="300"/>
              </a:spcAft>
              <a:buNone/>
            </a:pPr>
            <a:r>
              <a:rPr lang="en-US" sz="1200" b="1" dirty="0">
                <a:solidFill>
                  <a:schemeClr val="tx1">
                    <a:lumMod val="85000"/>
                    <a:lumOff val="15000"/>
                  </a:schemeClr>
                </a:solidFill>
              </a:rPr>
              <a:t> </a:t>
            </a:r>
          </a:p>
        </p:txBody>
      </p:sp>
      <p:pic>
        <p:nvPicPr>
          <p:cNvPr id="3" name="Picture 2" descr="A screenshot of a cell phone&#10;&#10;Description automatically generated">
            <a:extLst>
              <a:ext uri="{FF2B5EF4-FFF2-40B4-BE49-F238E27FC236}">
                <a16:creationId xmlns:a16="http://schemas.microsoft.com/office/drawing/2014/main" id="{754054D0-470F-6649-A8C4-CFED98E2FBE3}"/>
              </a:ext>
            </a:extLst>
          </p:cNvPr>
          <p:cNvPicPr>
            <a:picLocks noChangeAspect="1"/>
          </p:cNvPicPr>
          <p:nvPr/>
        </p:nvPicPr>
        <p:blipFill>
          <a:blip r:embed="rId4"/>
          <a:stretch>
            <a:fillRect/>
          </a:stretch>
        </p:blipFill>
        <p:spPr>
          <a:xfrm>
            <a:off x="2805818" y="2501943"/>
            <a:ext cx="6527800" cy="1231900"/>
          </a:xfrm>
          <a:prstGeom prst="rect">
            <a:avLst/>
          </a:prstGeom>
        </p:spPr>
      </p:pic>
    </p:spTree>
    <p:extLst>
      <p:ext uri="{BB962C8B-B14F-4D97-AF65-F5344CB8AC3E}">
        <p14:creationId xmlns:p14="http://schemas.microsoft.com/office/powerpoint/2010/main" val="238983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B499D-4676-DC48-A446-D7C9038109EE}"/>
              </a:ext>
            </a:extLst>
          </p:cNvPr>
          <p:cNvPicPr>
            <a:picLocks noChangeAspect="1"/>
          </p:cNvPicPr>
          <p:nvPr/>
        </p:nvPicPr>
        <p:blipFill rotWithShape="1">
          <a:blip r:embed="rId3"/>
          <a:srcRect t="143" b="-143"/>
          <a:stretch/>
        </p:blipFill>
        <p:spPr>
          <a:xfrm>
            <a:off x="0" y="0"/>
            <a:ext cx="4358943" cy="752252"/>
          </a:xfrm>
          <a:prstGeom prst="rect">
            <a:avLst/>
          </a:prstGeom>
        </p:spPr>
      </p:pic>
      <p:sp>
        <p:nvSpPr>
          <p:cNvPr id="12" name="Content Placeholder 2">
            <a:extLst>
              <a:ext uri="{FF2B5EF4-FFF2-40B4-BE49-F238E27FC236}">
                <a16:creationId xmlns:a16="http://schemas.microsoft.com/office/drawing/2014/main" id="{E7DF23C2-CAB2-2C4D-B0AB-9598187501B6}"/>
              </a:ext>
            </a:extLst>
          </p:cNvPr>
          <p:cNvSpPr txBox="1">
            <a:spLocks/>
          </p:cNvSpPr>
          <p:nvPr/>
        </p:nvSpPr>
        <p:spPr>
          <a:xfrm>
            <a:off x="684589" y="1637282"/>
            <a:ext cx="10770259" cy="4291872"/>
          </a:xfrm>
          <a:prstGeom prst="rect">
            <a:avLst/>
          </a:prstGeom>
        </p:spPr>
        <p:txBody>
          <a:bodyPr vert="horz" lIns="91440" tIns="45720" rIns="91440" bIns="45720" rtlCol="0">
            <a:normAutofit fontScale="92500" lnSpcReduction="20000"/>
          </a:bodyPr>
          <a:lstStyle>
            <a:lvl1pPr marL="342892" marR="0" indent="-342892" algn="l" defTabSz="457189"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kern="1200">
                <a:solidFill>
                  <a:srgbClr val="404041"/>
                </a:solidFill>
                <a:latin typeface="Arial"/>
                <a:ea typeface="+mn-ea"/>
                <a:cs typeface="Arial"/>
              </a:defRPr>
            </a:lvl1pPr>
            <a:lvl2pPr marL="6858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0404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300"/>
              </a:spcAft>
              <a:buFont typeface="+mj-lt"/>
              <a:buNone/>
            </a:pPr>
            <a:r>
              <a:rPr lang="en-US" sz="2800" b="1" dirty="0">
                <a:solidFill>
                  <a:schemeClr val="tx1">
                    <a:lumMod val="85000"/>
                    <a:lumOff val="15000"/>
                  </a:schemeClr>
                </a:solidFill>
              </a:rPr>
              <a:t>So how do we measure ”cost at rational market rates” </a:t>
            </a:r>
          </a:p>
          <a:p>
            <a:pPr marL="342900" indent="-342900">
              <a:spcAft>
                <a:spcPts val="300"/>
              </a:spcAft>
              <a:buFont typeface="Arial" panose="020B0604020202020204" pitchFamily="34" charset="0"/>
              <a:buChar char="•"/>
            </a:pPr>
            <a:r>
              <a:rPr lang="en-US" sz="2200" i="1" dirty="0">
                <a:solidFill>
                  <a:schemeClr val="tx1">
                    <a:lumMod val="85000"/>
                    <a:lumOff val="15000"/>
                  </a:schemeClr>
                </a:solidFill>
              </a:rPr>
              <a:t>For some services without a clearly established market rate</a:t>
            </a:r>
          </a:p>
          <a:p>
            <a:pPr marL="685808" lvl="1" indent="-342900">
              <a:spcAft>
                <a:spcPts val="300"/>
              </a:spcAft>
            </a:pPr>
            <a:r>
              <a:rPr lang="en-US" sz="2200" i="1" dirty="0">
                <a:solidFill>
                  <a:schemeClr val="tx1">
                    <a:lumMod val="85000"/>
                    <a:lumOff val="15000"/>
                  </a:schemeClr>
                </a:solidFill>
              </a:rPr>
              <a:t>Ask people how much staff time it would have taken to do what they did with XSEDE assistance, but without XSEDE, and multiply that FTE (Full Time Equivalent) times rational costs for staff time</a:t>
            </a:r>
          </a:p>
          <a:p>
            <a:pPr marL="1143008" lvl="2" indent="-342900">
              <a:spcAft>
                <a:spcPts val="300"/>
              </a:spcAft>
            </a:pPr>
            <a:r>
              <a:rPr lang="en-US" sz="2200" i="1" dirty="0">
                <a:solidFill>
                  <a:schemeClr val="tx1">
                    <a:lumMod val="85000"/>
                    <a:lumOff val="15000"/>
                  </a:schemeClr>
                </a:solidFill>
              </a:rPr>
              <a:t>XSEDE value to Service Providers</a:t>
            </a:r>
          </a:p>
          <a:p>
            <a:pPr marL="1143008" lvl="2" indent="-342900">
              <a:spcAft>
                <a:spcPts val="300"/>
              </a:spcAft>
            </a:pPr>
            <a:r>
              <a:rPr lang="en-US" sz="2200" i="1" dirty="0">
                <a:solidFill>
                  <a:schemeClr val="tx1">
                    <a:lumMod val="85000"/>
                    <a:lumOff val="15000"/>
                  </a:schemeClr>
                </a:solidFill>
              </a:rPr>
              <a:t>ECSS value to </a:t>
            </a:r>
            <a:r>
              <a:rPr lang="en-US" sz="2200" i="1" dirty="0" err="1">
                <a:solidFill>
                  <a:schemeClr val="tx1">
                    <a:lumMod val="85000"/>
                    <a:lumOff val="15000"/>
                  </a:schemeClr>
                </a:solidFill>
              </a:rPr>
              <a:t>Pis</a:t>
            </a:r>
            <a:r>
              <a:rPr lang="en-US" sz="2200" i="1" dirty="0">
                <a:solidFill>
                  <a:schemeClr val="tx1">
                    <a:lumMod val="85000"/>
                    <a:lumOff val="15000"/>
                  </a:schemeClr>
                </a:solidFill>
              </a:rPr>
              <a:t> getting ECSS allocations</a:t>
            </a:r>
          </a:p>
          <a:p>
            <a:pPr marL="1143008" lvl="2" indent="-342900">
              <a:spcAft>
                <a:spcPts val="300"/>
              </a:spcAft>
            </a:pPr>
            <a:r>
              <a:rPr lang="en-US" sz="2200" i="1" dirty="0">
                <a:solidFill>
                  <a:schemeClr val="tx1">
                    <a:lumMod val="85000"/>
                    <a:lumOff val="15000"/>
                  </a:schemeClr>
                </a:solidFill>
              </a:rPr>
              <a:t>Site visits to campuses from XCI</a:t>
            </a:r>
          </a:p>
          <a:p>
            <a:pPr marL="1143008" lvl="2" indent="-342900">
              <a:spcAft>
                <a:spcPts val="300"/>
              </a:spcAft>
            </a:pPr>
            <a:r>
              <a:rPr lang="en-US" sz="2200" i="1" dirty="0">
                <a:solidFill>
                  <a:schemeClr val="tx1">
                    <a:lumMod val="85000"/>
                    <a:lumOff val="15000"/>
                  </a:schemeClr>
                </a:solidFill>
              </a:rPr>
              <a:t>Installing software from YUM repo</a:t>
            </a:r>
          </a:p>
          <a:p>
            <a:pPr marL="457200" indent="-457200">
              <a:spcAft>
                <a:spcPts val="300"/>
              </a:spcAft>
              <a:buFont typeface="Arial" panose="020B0604020202020204" pitchFamily="34" charset="0"/>
              <a:buChar char="•"/>
            </a:pPr>
            <a:r>
              <a:rPr lang="en-US" sz="2200" i="1" dirty="0">
                <a:solidFill>
                  <a:schemeClr val="tx1">
                    <a:lumMod val="85000"/>
                    <a:lumOff val="15000"/>
                  </a:schemeClr>
                </a:solidFill>
              </a:rPr>
              <a:t>For services with clear market rates (e.g. online education, resolving helpdesk tickets)</a:t>
            </a:r>
          </a:p>
          <a:p>
            <a:pPr marL="800108" lvl="1" indent="-457200">
              <a:spcAft>
                <a:spcPts val="300"/>
              </a:spcAft>
            </a:pPr>
            <a:r>
              <a:rPr lang="en-US" sz="2200" i="1" dirty="0">
                <a:solidFill>
                  <a:schemeClr val="tx1">
                    <a:lumMod val="85000"/>
                    <a:lumOff val="15000"/>
                  </a:schemeClr>
                </a:solidFill>
              </a:rPr>
              <a:t>Actual units used times relevant market rate</a:t>
            </a:r>
          </a:p>
          <a:p>
            <a:pPr marL="342900" indent="-342900">
              <a:spcAft>
                <a:spcPts val="300"/>
              </a:spcAft>
              <a:buFont typeface="Arial" panose="020B0604020202020204" pitchFamily="34" charset="0"/>
              <a:buChar char="•"/>
            </a:pPr>
            <a:endParaRPr lang="en-US" sz="2400" i="1" dirty="0">
              <a:solidFill>
                <a:schemeClr val="tx1">
                  <a:lumMod val="85000"/>
                  <a:lumOff val="15000"/>
                </a:schemeClr>
              </a:solidFill>
            </a:endParaRPr>
          </a:p>
          <a:p>
            <a:pPr marL="0" indent="0">
              <a:spcAft>
                <a:spcPts val="300"/>
              </a:spcAft>
              <a:buNone/>
            </a:pPr>
            <a:r>
              <a:rPr lang="en-US" sz="1200" b="1" dirty="0">
                <a:solidFill>
                  <a:schemeClr val="tx1">
                    <a:lumMod val="85000"/>
                    <a:lumOff val="15000"/>
                  </a:schemeClr>
                </a:solidFill>
              </a:rPr>
              <a:t> </a:t>
            </a:r>
          </a:p>
        </p:txBody>
      </p:sp>
    </p:spTree>
    <p:extLst>
      <p:ext uri="{BB962C8B-B14F-4D97-AF65-F5344CB8AC3E}">
        <p14:creationId xmlns:p14="http://schemas.microsoft.com/office/powerpoint/2010/main" val="366944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3F0727-8216-C94D-B6F6-FD7A08BF9382}"/>
              </a:ext>
            </a:extLst>
          </p:cNvPr>
          <p:cNvGraphicFramePr>
            <a:graphicFrameLocks noGrp="1"/>
          </p:cNvGraphicFramePr>
          <p:nvPr/>
        </p:nvGraphicFramePr>
        <p:xfrm>
          <a:off x="350728" y="263048"/>
          <a:ext cx="11511419" cy="6237962"/>
        </p:xfrm>
        <a:graphic>
          <a:graphicData uri="http://schemas.openxmlformats.org/drawingml/2006/table">
            <a:tbl>
              <a:tblPr firstRow="1" firstCol="1" bandRow="1">
                <a:tableStyleId>{5202B0CA-FC54-4496-8BCA-5EF66A818D29}</a:tableStyleId>
              </a:tblPr>
              <a:tblGrid>
                <a:gridCol w="1297061">
                  <a:extLst>
                    <a:ext uri="{9D8B030D-6E8A-4147-A177-3AD203B41FA5}">
                      <a16:colId xmlns:a16="http://schemas.microsoft.com/office/drawing/2014/main" val="1640562478"/>
                    </a:ext>
                  </a:extLst>
                </a:gridCol>
                <a:gridCol w="998396">
                  <a:extLst>
                    <a:ext uri="{9D8B030D-6E8A-4147-A177-3AD203B41FA5}">
                      <a16:colId xmlns:a16="http://schemas.microsoft.com/office/drawing/2014/main" val="1155671173"/>
                    </a:ext>
                  </a:extLst>
                </a:gridCol>
                <a:gridCol w="1151994">
                  <a:extLst>
                    <a:ext uri="{9D8B030D-6E8A-4147-A177-3AD203B41FA5}">
                      <a16:colId xmlns:a16="http://schemas.microsoft.com/office/drawing/2014/main" val="3614793204"/>
                    </a:ext>
                  </a:extLst>
                </a:gridCol>
                <a:gridCol w="1305595">
                  <a:extLst>
                    <a:ext uri="{9D8B030D-6E8A-4147-A177-3AD203B41FA5}">
                      <a16:colId xmlns:a16="http://schemas.microsoft.com/office/drawing/2014/main" val="1150637780"/>
                    </a:ext>
                  </a:extLst>
                </a:gridCol>
                <a:gridCol w="1228795">
                  <a:extLst>
                    <a:ext uri="{9D8B030D-6E8A-4147-A177-3AD203B41FA5}">
                      <a16:colId xmlns:a16="http://schemas.microsoft.com/office/drawing/2014/main" val="816748234"/>
                    </a:ext>
                  </a:extLst>
                </a:gridCol>
                <a:gridCol w="1305595">
                  <a:extLst>
                    <a:ext uri="{9D8B030D-6E8A-4147-A177-3AD203B41FA5}">
                      <a16:colId xmlns:a16="http://schemas.microsoft.com/office/drawing/2014/main" val="562898088"/>
                    </a:ext>
                  </a:extLst>
                </a:gridCol>
                <a:gridCol w="1612793">
                  <a:extLst>
                    <a:ext uri="{9D8B030D-6E8A-4147-A177-3AD203B41FA5}">
                      <a16:colId xmlns:a16="http://schemas.microsoft.com/office/drawing/2014/main" val="3584786601"/>
                    </a:ext>
                  </a:extLst>
                </a:gridCol>
                <a:gridCol w="1305595">
                  <a:extLst>
                    <a:ext uri="{9D8B030D-6E8A-4147-A177-3AD203B41FA5}">
                      <a16:colId xmlns:a16="http://schemas.microsoft.com/office/drawing/2014/main" val="561289736"/>
                    </a:ext>
                  </a:extLst>
                </a:gridCol>
                <a:gridCol w="1305595">
                  <a:extLst>
                    <a:ext uri="{9D8B030D-6E8A-4147-A177-3AD203B41FA5}">
                      <a16:colId xmlns:a16="http://schemas.microsoft.com/office/drawing/2014/main" val="778090803"/>
                    </a:ext>
                  </a:extLst>
                </a:gridCol>
              </a:tblGrid>
              <a:tr h="524169">
                <a:tc>
                  <a:txBody>
                    <a:bodyPr/>
                    <a:lstStyle/>
                    <a:p>
                      <a:pPr marL="0" marR="0" algn="ctr">
                        <a:spcBef>
                          <a:spcPts val="0"/>
                        </a:spcBef>
                        <a:spcAft>
                          <a:spcPts val="0"/>
                        </a:spcAft>
                      </a:pPr>
                      <a:r>
                        <a:rPr lang="en-US" sz="1000" dirty="0">
                          <a:effectLst/>
                        </a:rPr>
                        <a:t>Cost basis for calculating --&gt;</a:t>
                      </a:r>
                      <a:br>
                        <a:rPr lang="en-US" sz="1000" dirty="0">
                          <a:effectLst/>
                        </a:rPr>
                      </a:br>
                      <a:r>
                        <a:rPr lang="en-US" sz="1000" dirty="0">
                          <a:effectLst/>
                        </a:rPr>
                        <a:t>Return Proxy</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XSEDE value to SPs</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gridSpan="2">
                  <a:txBody>
                    <a:bodyPr/>
                    <a:lstStyle/>
                    <a:p>
                      <a:pPr marL="0" marR="0" algn="ctr">
                        <a:spcBef>
                          <a:spcPts val="0"/>
                        </a:spcBef>
                        <a:spcAft>
                          <a:spcPts val="0"/>
                        </a:spcAft>
                      </a:pPr>
                      <a:r>
                        <a:rPr lang="en-US" sz="1000" dirty="0">
                          <a:effectLst/>
                        </a:rPr>
                        <a:t>ECSS value to PIs (Reference: Computer and Information Research Scientist)</a:t>
                      </a:r>
                      <a:endParaRPr lang="en-US" sz="1200" dirty="0">
                        <a:effectLst/>
                        <a:latin typeface="Times New Roman" panose="02020603050405020304" pitchFamily="18" charset="0"/>
                        <a:ea typeface="Times New Roman" panose="02020603050405020304" pitchFamily="18" charset="0"/>
                      </a:endParaRPr>
                    </a:p>
                  </a:txBody>
                  <a:tcPr marL="50909" marR="50909" marT="0" marB="0" anchor="ctr"/>
                </a:tc>
                <a:tc hMerge="1">
                  <a:txBody>
                    <a:bodyPr/>
                    <a:lstStyle/>
                    <a:p>
                      <a:endParaRPr lang="en-US"/>
                    </a:p>
                  </a:txBody>
                  <a:tcPr/>
                </a:tc>
                <a:tc gridSpan="2">
                  <a:txBody>
                    <a:bodyPr/>
                    <a:lstStyle/>
                    <a:p>
                      <a:pPr marL="0" marR="0" algn="ctr">
                        <a:spcBef>
                          <a:spcPts val="0"/>
                        </a:spcBef>
                        <a:spcAft>
                          <a:spcPts val="0"/>
                        </a:spcAft>
                      </a:pPr>
                      <a:r>
                        <a:rPr lang="en-US" sz="1000">
                          <a:effectLst/>
                        </a:rPr>
                        <a:t>CRI software distribution &amp; campus visits (Reference: Network and Computer Systems Administrators)</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hMerge="1">
                  <a:txBody>
                    <a:bodyPr/>
                    <a:lstStyle/>
                    <a:p>
                      <a:endParaRPr lang="en-US"/>
                    </a:p>
                  </a:txBody>
                  <a:tcPr/>
                </a:tc>
                <a:tc>
                  <a:txBody>
                    <a:bodyPr/>
                    <a:lstStyle/>
                    <a:p>
                      <a:pPr marL="0" marR="0" algn="ctr">
                        <a:spcBef>
                          <a:spcPts val="0"/>
                        </a:spcBef>
                        <a:spcAft>
                          <a:spcPts val="0"/>
                        </a:spcAft>
                      </a:pPr>
                      <a:r>
                        <a:rPr lang="en-US" sz="1000">
                          <a:effectLst/>
                        </a:rPr>
                        <a:t>Helpdesk value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gridSpan="2">
                  <a:txBody>
                    <a:bodyPr/>
                    <a:lstStyle/>
                    <a:p>
                      <a:pPr marL="0" marR="0" algn="ctr">
                        <a:spcBef>
                          <a:spcPts val="0"/>
                        </a:spcBef>
                        <a:spcAft>
                          <a:spcPts val="0"/>
                        </a:spcAft>
                      </a:pPr>
                      <a:r>
                        <a:rPr lang="en-US" sz="1000">
                          <a:effectLst/>
                        </a:rPr>
                        <a:t>Training value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hMerge="1">
                  <a:txBody>
                    <a:bodyPr/>
                    <a:lstStyle/>
                    <a:p>
                      <a:endParaRPr lang="en-US"/>
                    </a:p>
                  </a:txBody>
                  <a:tcPr/>
                </a:tc>
                <a:extLst>
                  <a:ext uri="{0D108BD9-81ED-4DB2-BD59-A6C34878D82A}">
                    <a16:rowId xmlns:a16="http://schemas.microsoft.com/office/drawing/2014/main" val="4273733170"/>
                  </a:ext>
                </a:extLst>
              </a:tr>
              <a:tr h="389577">
                <a:tc>
                  <a:txBody>
                    <a:bodyPr/>
                    <a:lstStyle/>
                    <a:p>
                      <a:pPr marL="0" marR="0" algn="ctr">
                        <a:spcBef>
                          <a:spcPts val="0"/>
                        </a:spcBef>
                        <a:spcAft>
                          <a:spcPts val="0"/>
                        </a:spcAft>
                      </a:pPr>
                      <a:r>
                        <a:rPr lang="en-US" sz="1000" dirty="0">
                          <a:effectLst/>
                        </a:rPr>
                        <a:t>Program Year</a:t>
                      </a:r>
                      <a:endParaRPr lang="en-US" sz="1200" dirty="0">
                        <a:effectLst/>
                      </a:endParaRPr>
                    </a:p>
                    <a:p>
                      <a:pPr marL="0" marR="0" algn="ctr">
                        <a:spcBef>
                          <a:spcPts val="0"/>
                        </a:spcBef>
                        <a:spcAft>
                          <a:spcPts val="0"/>
                        </a:spcAft>
                      </a:pPr>
                      <a:r>
                        <a:rPr lang="en-US" sz="1000" dirty="0">
                          <a:effectLst/>
                        </a:rPr>
                        <a:t>V</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50909" marR="50909" marT="0" marB="0" anchor="b"/>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Salary (p.a.)</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Benefits as percentage of salary</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Salary (p.a.)</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Benefits as percentage of salary</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Cost per closed ticket</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Live/In person (per person-hour)</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Web based (per person-hour)</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3641265662"/>
                  </a:ext>
                </a:extLst>
              </a:tr>
              <a:tr h="909012">
                <a:tc>
                  <a:txBody>
                    <a:bodyPr/>
                    <a:lstStyle/>
                    <a:p>
                      <a:pPr marL="0" marR="0" algn="ctr">
                        <a:spcBef>
                          <a:spcPts val="0"/>
                        </a:spcBef>
                        <a:spcAft>
                          <a:spcPts val="0"/>
                        </a:spcAft>
                      </a:pPr>
                      <a:r>
                        <a:rPr lang="en-US" sz="1000">
                          <a:effectLst/>
                        </a:rPr>
                        <a:t>PY4</a:t>
                      </a:r>
                      <a:br>
                        <a:rPr lang="en-US" sz="1000">
                          <a:effectLst/>
                        </a:rPr>
                      </a:br>
                      <a:r>
                        <a:rPr lang="en-US" sz="1000">
                          <a:effectLst/>
                        </a:rPr>
                        <a:t>Jul14-Jun15</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budget (different value for each budget category).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$115,580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dirty="0">
                          <a:effectLst/>
                        </a:rPr>
                        <a:t>47% </a:t>
                      </a:r>
                      <a:br>
                        <a:rPr lang="en-US" sz="1000" dirty="0">
                          <a:effectLst/>
                        </a:rPr>
                      </a:br>
                      <a:r>
                        <a:rPr lang="en-US" sz="1000" dirty="0">
                          <a:effectLst/>
                        </a:rPr>
                        <a:t>($16.50/ $35.32)</a:t>
                      </a:r>
                      <a:endParaRPr lang="en-US" sz="1200" dirty="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$82,200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47% </a:t>
                      </a:r>
                      <a:br>
                        <a:rPr lang="en-US" sz="1000">
                          <a:effectLst/>
                        </a:rPr>
                      </a:br>
                      <a:r>
                        <a:rPr lang="en-US" sz="1000">
                          <a:effectLst/>
                        </a:rPr>
                        <a:t>($16.50/ $35.32)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$22.00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$11.29</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$9.98</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3374033366"/>
                  </a:ext>
                </a:extLst>
              </a:tr>
              <a:tr h="649294">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https://www.bls.gov/oes/special.requests/oesm15nat.zip</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https://www.bls.gov/news.release/archives/ecec_03102016.htm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https://www.bls.gov/oes/special.requests/oesm15nat.zip</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https://www.bls.gov/news.release/archives/ecec_03102016.htm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dirty="0">
                          <a:effectLst/>
                        </a:rPr>
                        <a:t>https://</a:t>
                      </a:r>
                      <a:r>
                        <a:rPr lang="en-US" sz="1000" dirty="0" err="1">
                          <a:effectLst/>
                        </a:rPr>
                        <a:t>www.thinkhdi.com</a:t>
                      </a:r>
                      <a:r>
                        <a:rPr lang="en-US" sz="1000" dirty="0">
                          <a:effectLst/>
                        </a:rPr>
                        <a:t>/~/media/</a:t>
                      </a:r>
                      <a:r>
                        <a:rPr lang="en-US" sz="1000" dirty="0" err="1">
                          <a:effectLst/>
                        </a:rPr>
                        <a:t>HDICorp</a:t>
                      </a:r>
                      <a:r>
                        <a:rPr lang="en-US" sz="1000" dirty="0">
                          <a:effectLst/>
                        </a:rPr>
                        <a:t>/Files/</a:t>
                      </a:r>
                      <a:r>
                        <a:rPr lang="en-US" sz="1000" dirty="0" err="1">
                          <a:effectLst/>
                        </a:rPr>
                        <a:t>LibraryArchive</a:t>
                      </a:r>
                      <a:r>
                        <a:rPr lang="en-US" sz="1000" dirty="0">
                          <a:effectLst/>
                        </a:rPr>
                        <a:t>/</a:t>
                      </a:r>
                      <a:r>
                        <a:rPr lang="en-US" sz="1000" dirty="0" err="1">
                          <a:effectLst/>
                        </a:rPr>
                        <a:t>Rumburg_SevenKPIs.pdf</a:t>
                      </a:r>
                      <a:endParaRPr lang="en-US" sz="1200" dirty="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https://www.pryor.com/training-seminars/microsoft-excel-basics/</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http://www.hrclassroom.com:80/content/lms-training-basic-pricing.aspx</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3197265981"/>
                  </a:ext>
                </a:extLst>
              </a:tr>
              <a:tr h="389577">
                <a:tc>
                  <a:txBody>
                    <a:bodyPr/>
                    <a:lstStyle/>
                    <a:p>
                      <a:pPr marL="0" marR="0" algn="ctr">
                        <a:spcBef>
                          <a:spcPts val="0"/>
                        </a:spcBef>
                        <a:spcAft>
                          <a:spcPts val="0"/>
                        </a:spcAft>
                      </a:pPr>
                      <a:r>
                        <a:rPr lang="en-US" sz="1000">
                          <a:effectLst/>
                        </a:rPr>
                        <a:t>PY5</a:t>
                      </a:r>
                      <a:br>
                        <a:rPr lang="en-US" sz="1000">
                          <a:effectLst/>
                        </a:rPr>
                      </a:br>
                      <a:r>
                        <a:rPr lang="en-US" sz="1000">
                          <a:effectLst/>
                        </a:rPr>
                        <a:t>Jul15-Aug16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budget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$116,320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50% ($18.34/ $36.95)</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$84,500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($18.34/ $36.95)</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1671637070"/>
                  </a:ext>
                </a:extLst>
              </a:tr>
              <a:tr h="519436">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https://www.bls.gov/oes/2016/may/oes151111.htm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https://www.bls.gov/news.release/archives/ecec_03172017.htm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https://www.bls.gov/oes/2016/may/oes151142.htm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https://www.bls.gov/news.release/archives/ecec_03172017.htm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1286033907"/>
                  </a:ext>
                </a:extLst>
              </a:tr>
              <a:tr h="389577">
                <a:tc>
                  <a:txBody>
                    <a:bodyPr/>
                    <a:lstStyle/>
                    <a:p>
                      <a:pPr marL="0" marR="0" algn="ctr">
                        <a:spcBef>
                          <a:spcPts val="0"/>
                        </a:spcBef>
                        <a:spcAft>
                          <a:spcPts val="0"/>
                        </a:spcAft>
                      </a:pPr>
                      <a:r>
                        <a:rPr lang="en-US" sz="1000">
                          <a:effectLst/>
                        </a:rPr>
                        <a:t>PY6</a:t>
                      </a:r>
                      <a:br>
                        <a:rPr lang="en-US" sz="1000">
                          <a:effectLst/>
                        </a:rPr>
                      </a:br>
                      <a:r>
                        <a:rPr lang="en-US" sz="1000">
                          <a:effectLst/>
                        </a:rPr>
                        <a:t>Sep16-Aug17</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expenses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$119,570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($19.11/ $38.90)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$86,340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($19.11/ $38.90)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$15.56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848731635"/>
                  </a:ext>
                </a:extLst>
              </a:tr>
              <a:tr h="649294">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https://www.bls.gov/oes/2017/may/oes151111.htm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https://www.bls.gov/news.release/archives/ecec_03202018.htm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https://www.bls.gov/oes/2017/may/oes151142.htm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https://www.bls.gov/news.release/archives/ecec_03202018.htm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https://www.thinkhdi.com/library/supportworld/2017/metric-of-month-service-desk-cost-per-ticket.aspx</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4163440817"/>
                  </a:ext>
                </a:extLst>
              </a:tr>
              <a:tr h="389577">
                <a:tc>
                  <a:txBody>
                    <a:bodyPr/>
                    <a:lstStyle/>
                    <a:p>
                      <a:pPr marL="0" marR="0" algn="ctr">
                        <a:spcBef>
                          <a:spcPts val="0"/>
                        </a:spcBef>
                        <a:spcAft>
                          <a:spcPts val="0"/>
                        </a:spcAft>
                      </a:pPr>
                      <a:r>
                        <a:rPr lang="en-US" sz="1000">
                          <a:effectLst/>
                        </a:rPr>
                        <a:t>PY7</a:t>
                      </a:r>
                      <a:br>
                        <a:rPr lang="en-US" sz="1000">
                          <a:effectLst/>
                        </a:rPr>
                      </a:br>
                      <a:r>
                        <a:rPr lang="en-US" sz="1000">
                          <a:effectLst/>
                        </a:rPr>
                        <a:t>Sep17-Aug18</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expenses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$123,850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($19.48/ $38.92)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$87,070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50% </a:t>
                      </a:r>
                      <a:br>
                        <a:rPr lang="en-US" sz="1000">
                          <a:effectLst/>
                        </a:rPr>
                      </a:br>
                      <a:r>
                        <a:rPr lang="en-US" sz="1000">
                          <a:effectLst/>
                        </a:rPr>
                        <a:t>($19.48/ $38.92)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3989126365"/>
                  </a:ext>
                </a:extLst>
              </a:tr>
              <a:tr h="519436">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https://www.bls.gov/oes/2018/may/oes151111.htm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https://www.bls.gov/news.release/archives/ecec_03192019.htm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https://www.bls.gov/oes/2018/may/oes151142.htm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https://www.bls.gov/news.release/archives/ecec_03192019.htm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1224828900"/>
                  </a:ext>
                </a:extLst>
              </a:tr>
              <a:tr h="389577">
                <a:tc>
                  <a:txBody>
                    <a:bodyPr/>
                    <a:lstStyle/>
                    <a:p>
                      <a:pPr marL="0" marR="0" algn="ctr">
                        <a:spcBef>
                          <a:spcPts val="0"/>
                        </a:spcBef>
                        <a:spcAft>
                          <a:spcPts val="0"/>
                        </a:spcAft>
                      </a:pPr>
                      <a:r>
                        <a:rPr lang="en-US" sz="1000">
                          <a:effectLst/>
                        </a:rPr>
                        <a:t>PY8</a:t>
                      </a:r>
                      <a:br>
                        <a:rPr lang="en-US" sz="1000">
                          <a:effectLst/>
                        </a:rPr>
                      </a:br>
                      <a:r>
                        <a:rPr lang="en-US" sz="1000">
                          <a:effectLst/>
                        </a:rPr>
                        <a:t>Sep18-Aug19</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Used values from XSEDE expenses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$127,460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51% </a:t>
                      </a:r>
                      <a:br>
                        <a:rPr lang="en-US" sz="1000">
                          <a:effectLst/>
                        </a:rPr>
                      </a:br>
                      <a:r>
                        <a:rPr lang="en-US" sz="1000">
                          <a:effectLst/>
                        </a:rPr>
                        <a:t>($20.17/ $39.72)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$88,410</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r">
                        <a:spcBef>
                          <a:spcPts val="0"/>
                        </a:spcBef>
                        <a:spcAft>
                          <a:spcPts val="0"/>
                        </a:spcAft>
                      </a:pPr>
                      <a:r>
                        <a:rPr lang="en-US" sz="1000">
                          <a:effectLst/>
                        </a:rPr>
                        <a:t> 51% </a:t>
                      </a:r>
                      <a:br>
                        <a:rPr lang="en-US" sz="1000">
                          <a:effectLst/>
                        </a:rPr>
                      </a:br>
                      <a:r>
                        <a:rPr lang="en-US" sz="1000">
                          <a:effectLst/>
                        </a:rPr>
                        <a:t>($20.17/ $39.72)</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743624268"/>
                  </a:ext>
                </a:extLst>
              </a:tr>
              <a:tr h="519436">
                <a:tc>
                  <a:txBody>
                    <a:bodyPr/>
                    <a:lstStyle/>
                    <a:p>
                      <a:pPr marL="0" marR="0" algn="ctr">
                        <a:spcBef>
                          <a:spcPts val="0"/>
                        </a:spcBef>
                        <a:spcAft>
                          <a:spcPts val="0"/>
                        </a:spcAft>
                      </a:pPr>
                      <a:r>
                        <a:rPr lang="en-US" sz="1000">
                          <a:effectLst/>
                        </a:rPr>
                        <a:t>URL for reference</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https://www.bls.gov/oes/current/oes151221.htm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https://www.bls.gov/news.release/archives/ecec_03192020.htm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https://www.bls.gov/oes/current/oes151244.htm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spcBef>
                          <a:spcPts val="0"/>
                        </a:spcBef>
                        <a:spcAft>
                          <a:spcPts val="0"/>
                        </a:spcAft>
                      </a:pPr>
                      <a:r>
                        <a:rPr lang="en-US" sz="1000">
                          <a:effectLst/>
                        </a:rPr>
                        <a:t>https://www.bls.gov/news.release/archives/ecec_03192020.htm</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PY6</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a:effectLst/>
                        </a:rPr>
                        <a:t>Same as PY4</a:t>
                      </a:r>
                      <a:endParaRPr lang="en-US" sz="1200">
                        <a:effectLst/>
                        <a:latin typeface="Times New Roman" panose="02020603050405020304" pitchFamily="18" charset="0"/>
                        <a:ea typeface="Times New Roman" panose="02020603050405020304" pitchFamily="18" charset="0"/>
                      </a:endParaRPr>
                    </a:p>
                  </a:txBody>
                  <a:tcPr marL="50909" marR="50909" marT="0" marB="0" anchor="ctr"/>
                </a:tc>
                <a:tc>
                  <a:txBody>
                    <a:bodyPr/>
                    <a:lstStyle/>
                    <a:p>
                      <a:pPr marL="0" marR="0" algn="ctr">
                        <a:spcBef>
                          <a:spcPts val="0"/>
                        </a:spcBef>
                        <a:spcAft>
                          <a:spcPts val="0"/>
                        </a:spcAft>
                      </a:pPr>
                      <a:r>
                        <a:rPr lang="en-US" sz="1000" dirty="0">
                          <a:effectLst/>
                        </a:rPr>
                        <a:t>Same as PY4</a:t>
                      </a:r>
                      <a:endParaRPr lang="en-US" sz="1200" dirty="0">
                        <a:effectLst/>
                        <a:latin typeface="Times New Roman" panose="02020603050405020304" pitchFamily="18" charset="0"/>
                        <a:ea typeface="Times New Roman" panose="02020603050405020304" pitchFamily="18" charset="0"/>
                      </a:endParaRPr>
                    </a:p>
                  </a:txBody>
                  <a:tcPr marL="50909" marR="50909" marT="0" marB="0" anchor="ctr"/>
                </a:tc>
                <a:extLst>
                  <a:ext uri="{0D108BD9-81ED-4DB2-BD59-A6C34878D82A}">
                    <a16:rowId xmlns:a16="http://schemas.microsoft.com/office/drawing/2014/main" val="2199487827"/>
                  </a:ext>
                </a:extLst>
              </a:tr>
            </a:tbl>
          </a:graphicData>
        </a:graphic>
      </p:graphicFrame>
    </p:spTree>
    <p:extLst>
      <p:ext uri="{BB962C8B-B14F-4D97-AF65-F5344CB8AC3E}">
        <p14:creationId xmlns:p14="http://schemas.microsoft.com/office/powerpoint/2010/main" val="46334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579455-9194-6747-8D30-C071CA3D3EEF}"/>
              </a:ext>
            </a:extLst>
          </p:cNvPr>
          <p:cNvGraphicFramePr>
            <a:graphicFrameLocks noGrp="1"/>
          </p:cNvGraphicFramePr>
          <p:nvPr/>
        </p:nvGraphicFramePr>
        <p:xfrm>
          <a:off x="959549" y="268888"/>
          <a:ext cx="10539347" cy="6320224"/>
        </p:xfrm>
        <a:graphic>
          <a:graphicData uri="http://schemas.openxmlformats.org/drawingml/2006/table">
            <a:tbl>
              <a:tblPr firstRow="1" firstCol="1" bandRow="1">
                <a:tableStyleId>{5202B0CA-FC54-4496-8BCA-5EF66A818D29}</a:tableStyleId>
              </a:tblPr>
              <a:tblGrid>
                <a:gridCol w="1505621">
                  <a:extLst>
                    <a:ext uri="{9D8B030D-6E8A-4147-A177-3AD203B41FA5}">
                      <a16:colId xmlns:a16="http://schemas.microsoft.com/office/drawing/2014/main" val="450795848"/>
                    </a:ext>
                  </a:extLst>
                </a:gridCol>
                <a:gridCol w="1505621">
                  <a:extLst>
                    <a:ext uri="{9D8B030D-6E8A-4147-A177-3AD203B41FA5}">
                      <a16:colId xmlns:a16="http://schemas.microsoft.com/office/drawing/2014/main" val="2161701067"/>
                    </a:ext>
                  </a:extLst>
                </a:gridCol>
                <a:gridCol w="1505621">
                  <a:extLst>
                    <a:ext uri="{9D8B030D-6E8A-4147-A177-3AD203B41FA5}">
                      <a16:colId xmlns:a16="http://schemas.microsoft.com/office/drawing/2014/main" val="2336277487"/>
                    </a:ext>
                  </a:extLst>
                </a:gridCol>
                <a:gridCol w="1505621">
                  <a:extLst>
                    <a:ext uri="{9D8B030D-6E8A-4147-A177-3AD203B41FA5}">
                      <a16:colId xmlns:a16="http://schemas.microsoft.com/office/drawing/2014/main" val="3588962934"/>
                    </a:ext>
                  </a:extLst>
                </a:gridCol>
                <a:gridCol w="1505621">
                  <a:extLst>
                    <a:ext uri="{9D8B030D-6E8A-4147-A177-3AD203B41FA5}">
                      <a16:colId xmlns:a16="http://schemas.microsoft.com/office/drawing/2014/main" val="819217476"/>
                    </a:ext>
                  </a:extLst>
                </a:gridCol>
                <a:gridCol w="1505621">
                  <a:extLst>
                    <a:ext uri="{9D8B030D-6E8A-4147-A177-3AD203B41FA5}">
                      <a16:colId xmlns:a16="http://schemas.microsoft.com/office/drawing/2014/main" val="340183547"/>
                    </a:ext>
                  </a:extLst>
                </a:gridCol>
                <a:gridCol w="1505621">
                  <a:extLst>
                    <a:ext uri="{9D8B030D-6E8A-4147-A177-3AD203B41FA5}">
                      <a16:colId xmlns:a16="http://schemas.microsoft.com/office/drawing/2014/main" val="500224723"/>
                    </a:ext>
                  </a:extLst>
                </a:gridCol>
              </a:tblGrid>
              <a:tr h="202765">
                <a:tc gridSpan="7">
                  <a:txBody>
                    <a:bodyPr/>
                    <a:lstStyle/>
                    <a:p>
                      <a:pPr marL="0" marR="0" algn="ctr">
                        <a:spcBef>
                          <a:spcPts val="0"/>
                        </a:spcBef>
                        <a:spcAft>
                          <a:spcPts val="0"/>
                        </a:spcAft>
                      </a:pPr>
                      <a:r>
                        <a:rPr lang="en-US" sz="1200">
                          <a:effectLst/>
                        </a:rPr>
                        <a:t>XSEDE Return on Investment (Project Years 4-8)</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4981648"/>
                  </a:ext>
                </a:extLst>
              </a:tr>
              <a:tr h="389309">
                <a:tc>
                  <a:txBody>
                    <a:bodyPr/>
                    <a:lstStyle/>
                    <a:p>
                      <a:pPr marL="0" marR="0" algn="ctr">
                        <a:spcBef>
                          <a:spcPts val="0"/>
                        </a:spcBef>
                        <a:spcAft>
                          <a:spcPts val="0"/>
                        </a:spcAft>
                      </a:pPr>
                      <a:r>
                        <a:rPr lang="en-US" sz="1200">
                          <a:effectLst/>
                        </a:rPr>
                        <a:t>Category of Value </a:t>
                      </a:r>
                      <a:br>
                        <a:rPr lang="en-US" sz="1200">
                          <a:effectLst/>
                        </a:rPr>
                      </a:br>
                      <a:r>
                        <a:rPr lang="en-US" sz="1200">
                          <a:effectLst/>
                        </a:rPr>
                        <a:t>(Proxy for Return)</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PY4</a:t>
                      </a:r>
                      <a:br>
                        <a:rPr lang="en-US" sz="1200">
                          <a:effectLst/>
                        </a:rPr>
                      </a:br>
                      <a:r>
                        <a:rPr lang="en-US" sz="1200">
                          <a:effectLst/>
                        </a:rPr>
                        <a:t>Jul14-Jun15</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PY5</a:t>
                      </a:r>
                      <a:br>
                        <a:rPr lang="en-US" sz="1200">
                          <a:effectLst/>
                        </a:rPr>
                      </a:br>
                      <a:r>
                        <a:rPr lang="en-US" sz="1200">
                          <a:effectLst/>
                        </a:rPr>
                        <a:t>Jul15-Aug16</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PY6</a:t>
                      </a:r>
                      <a:br>
                        <a:rPr lang="en-US" sz="1200">
                          <a:effectLst/>
                        </a:rPr>
                      </a:br>
                      <a:r>
                        <a:rPr lang="en-US" sz="1200">
                          <a:effectLst/>
                        </a:rPr>
                        <a:t>Sep16-Aug17</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PY7</a:t>
                      </a:r>
                      <a:br>
                        <a:rPr lang="en-US" sz="1200">
                          <a:effectLst/>
                        </a:rPr>
                      </a:br>
                      <a:r>
                        <a:rPr lang="en-US" sz="1200">
                          <a:effectLst/>
                        </a:rPr>
                        <a:t>Sep17-Aug18</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PY8</a:t>
                      </a:r>
                      <a:br>
                        <a:rPr lang="en-US" sz="1200">
                          <a:effectLst/>
                        </a:rPr>
                      </a:br>
                      <a:r>
                        <a:rPr lang="en-US" sz="1200">
                          <a:effectLst/>
                        </a:rPr>
                        <a:t>Sep18-Aug19</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tc>
                  <a:txBody>
                    <a:bodyPr/>
                    <a:lstStyle/>
                    <a:p>
                      <a:pPr marL="0" marR="0" algn="ctr">
                        <a:spcBef>
                          <a:spcPts val="0"/>
                        </a:spcBef>
                        <a:spcAft>
                          <a:spcPts val="0"/>
                        </a:spcAft>
                      </a:pPr>
                      <a:r>
                        <a:rPr lang="en-US" sz="1200">
                          <a:effectLst/>
                        </a:rPr>
                        <a:t>Combined </a:t>
                      </a:r>
                      <a:br>
                        <a:rPr lang="en-US" sz="1200">
                          <a:effectLst/>
                        </a:rPr>
                      </a:br>
                      <a:r>
                        <a:rPr lang="en-US" sz="1200">
                          <a:effectLst/>
                        </a:rPr>
                        <a:t>PY4-PY8</a:t>
                      </a:r>
                      <a:endParaRPr lang="en-US" sz="1800">
                        <a:effectLst/>
                        <a:latin typeface="Times New Roman" panose="02020603050405020304" pitchFamily="18" charset="0"/>
                        <a:ea typeface="Times New Roman" panose="02020603050405020304" pitchFamily="18" charset="0"/>
                      </a:endParaRPr>
                    </a:p>
                  </a:txBody>
                  <a:tcPr marL="20277" marR="20277" marT="0" marB="0" anchor="ctr"/>
                </a:tc>
                <a:extLst>
                  <a:ext uri="{0D108BD9-81ED-4DB2-BD59-A6C34878D82A}">
                    <a16:rowId xmlns:a16="http://schemas.microsoft.com/office/drawing/2014/main" val="3542613229"/>
                  </a:ext>
                </a:extLst>
              </a:tr>
              <a:tr h="194654">
                <a:tc>
                  <a:txBody>
                    <a:bodyPr/>
                    <a:lstStyle/>
                    <a:p>
                      <a:pPr marL="0" marR="0">
                        <a:spcBef>
                          <a:spcPts val="0"/>
                        </a:spcBef>
                        <a:spcAft>
                          <a:spcPts val="0"/>
                        </a:spcAft>
                      </a:pPr>
                      <a:r>
                        <a:rPr lang="en-US" sz="1200">
                          <a:effectLst/>
                        </a:rPr>
                        <a:t>XSEDE value to L1 SPs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$15,948,215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$12,818,846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$7,241,488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$10,207,774</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$12,118,883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$58,335,206</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1647119326"/>
                  </a:ext>
                </a:extLst>
              </a:tr>
              <a:tr h="194654">
                <a:tc>
                  <a:txBody>
                    <a:bodyPr/>
                    <a:lstStyle/>
                    <a:p>
                      <a:pPr marL="0" marR="0">
                        <a:spcBef>
                          <a:spcPts val="0"/>
                        </a:spcBef>
                        <a:spcAft>
                          <a:spcPts val="0"/>
                        </a:spcAft>
                      </a:pPr>
                      <a:r>
                        <a:rPr lang="en-US" sz="1200">
                          <a:effectLst/>
                        </a:rPr>
                        <a:t>XSEDE value to L2 SPs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$1,104,111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$1,107,633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$1,753,718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$5,056,986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$4,221,851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$13,244,299</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2999756721"/>
                  </a:ext>
                </a:extLst>
              </a:tr>
              <a:tr h="194654">
                <a:tc>
                  <a:txBody>
                    <a:bodyPr/>
                    <a:lstStyle/>
                    <a:p>
                      <a:pPr marL="0" marR="0">
                        <a:spcBef>
                          <a:spcPts val="0"/>
                        </a:spcBef>
                        <a:spcAft>
                          <a:spcPts val="0"/>
                        </a:spcAft>
                      </a:pPr>
                      <a:r>
                        <a:rPr lang="en-US" sz="1200">
                          <a:effectLst/>
                        </a:rPr>
                        <a:t>XSEDE value to L3 SPs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$756,097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$949,783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$6,424,825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$6,135,790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$6,288,023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$20,554,518</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1760615070"/>
                  </a:ext>
                </a:extLst>
              </a:tr>
              <a:tr h="194654">
                <a:tc>
                  <a:txBody>
                    <a:bodyPr/>
                    <a:lstStyle/>
                    <a:p>
                      <a:pPr marL="0" marR="0">
                        <a:spcBef>
                          <a:spcPts val="0"/>
                        </a:spcBef>
                        <a:spcAft>
                          <a:spcPts val="0"/>
                        </a:spcAft>
                      </a:pPr>
                      <a:r>
                        <a:rPr lang="en-US" sz="1200">
                          <a:effectLst/>
                        </a:rPr>
                        <a:t>XSEDE value to SPs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$17,808,423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$14,876,262</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$15,420,031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$21,400,550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$22,628,757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$92,134,023</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2322376431"/>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val="3061187565"/>
                  </a:ext>
                </a:extLst>
              </a:tr>
              <a:tr h="194654">
                <a:tc>
                  <a:txBody>
                    <a:bodyPr/>
                    <a:lstStyle/>
                    <a:p>
                      <a:pPr marL="0" marR="0">
                        <a:spcBef>
                          <a:spcPts val="0"/>
                        </a:spcBef>
                        <a:spcAft>
                          <a:spcPts val="0"/>
                        </a:spcAft>
                      </a:pPr>
                      <a:r>
                        <a:rPr lang="en-US" sz="1200">
                          <a:effectLst/>
                        </a:rPr>
                        <a:t>ECSS value to PIs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$7,822,617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$14,912,466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$9,032,970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$12,165,786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$11,797,278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$55,731,118</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976417796"/>
                  </a:ext>
                </a:extLst>
              </a:tr>
              <a:tr h="291982">
                <a:tc>
                  <a:txBody>
                    <a:bodyPr/>
                    <a:lstStyle/>
                    <a:p>
                      <a:pPr marL="0" marR="0">
                        <a:spcBef>
                          <a:spcPts val="0"/>
                        </a:spcBef>
                        <a:spcAft>
                          <a:spcPts val="0"/>
                        </a:spcAft>
                      </a:pPr>
                      <a:r>
                        <a:rPr lang="en-US" sz="1200">
                          <a:effectLst/>
                        </a:rPr>
                        <a:t>Extended Support value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val="2645792680"/>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val="3356397997"/>
                  </a:ext>
                </a:extLst>
              </a:tr>
              <a:tr h="128418">
                <a:tc>
                  <a:txBody>
                    <a:bodyPr/>
                    <a:lstStyle/>
                    <a:p>
                      <a:pPr marL="0" marR="0">
                        <a:spcBef>
                          <a:spcPts val="0"/>
                        </a:spcBef>
                        <a:spcAft>
                          <a:spcPts val="0"/>
                        </a:spcAft>
                      </a:pPr>
                      <a:r>
                        <a:rPr lang="en-US" sz="1200">
                          <a:effectLst/>
                        </a:rPr>
                        <a:t>Helpdesk value</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NA</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$101,156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$112,281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$125,320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$120,077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$458,834</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4136535805"/>
                  </a:ext>
                </a:extLst>
              </a:tr>
              <a:tr h="194654">
                <a:tc>
                  <a:txBody>
                    <a:bodyPr/>
                    <a:lstStyle/>
                    <a:p>
                      <a:pPr marL="0" marR="0">
                        <a:spcBef>
                          <a:spcPts val="0"/>
                        </a:spcBef>
                        <a:spcAft>
                          <a:spcPts val="0"/>
                        </a:spcAft>
                      </a:pPr>
                      <a:r>
                        <a:rPr lang="en-US" sz="1200">
                          <a:effectLst/>
                        </a:rPr>
                        <a:t>Operations value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val="3915650768"/>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val="2505050912"/>
                  </a:ext>
                </a:extLst>
              </a:tr>
              <a:tr h="128418">
                <a:tc>
                  <a:txBody>
                    <a:bodyPr/>
                    <a:lstStyle/>
                    <a:p>
                      <a:pPr marL="0" marR="0">
                        <a:spcBef>
                          <a:spcPts val="0"/>
                        </a:spcBef>
                        <a:spcAft>
                          <a:spcPts val="0"/>
                        </a:spcAft>
                      </a:pPr>
                      <a:r>
                        <a:rPr lang="en-US" sz="1200">
                          <a:effectLst/>
                        </a:rPr>
                        <a:t>Training value</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$546,680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$828,359</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$549,190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$585,134</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$599,745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$3,109,107</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1023750421"/>
                  </a:ext>
                </a:extLst>
              </a:tr>
              <a:tr h="194654">
                <a:tc>
                  <a:txBody>
                    <a:bodyPr/>
                    <a:lstStyle/>
                    <a:p>
                      <a:pPr marL="0" marR="0">
                        <a:spcBef>
                          <a:spcPts val="0"/>
                        </a:spcBef>
                        <a:spcAft>
                          <a:spcPts val="0"/>
                        </a:spcAft>
                      </a:pPr>
                      <a:r>
                        <a:rPr lang="en-US" sz="1200">
                          <a:effectLst/>
                        </a:rPr>
                        <a:t>Training value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val="1224857313"/>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val="292413569"/>
                  </a:ext>
                </a:extLst>
              </a:tr>
              <a:tr h="194654">
                <a:tc>
                  <a:txBody>
                    <a:bodyPr/>
                    <a:lstStyle/>
                    <a:p>
                      <a:pPr marL="0" marR="0">
                        <a:spcBef>
                          <a:spcPts val="0"/>
                        </a:spcBef>
                        <a:spcAft>
                          <a:spcPts val="0"/>
                        </a:spcAft>
                      </a:pPr>
                      <a:r>
                        <a:rPr lang="en-US" sz="1200">
                          <a:effectLst/>
                        </a:rPr>
                        <a:t>CRI Software Distribution</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$29,393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$33,969</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$41,961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$48,259</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$35,945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$189,527</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1692149398"/>
                  </a:ext>
                </a:extLst>
              </a:tr>
              <a:tr h="128418">
                <a:tc>
                  <a:txBody>
                    <a:bodyPr/>
                    <a:lstStyle/>
                    <a:p>
                      <a:pPr marL="0" marR="0">
                        <a:spcBef>
                          <a:spcPts val="0"/>
                        </a:spcBef>
                        <a:spcAft>
                          <a:spcPts val="0"/>
                        </a:spcAft>
                      </a:pPr>
                      <a:r>
                        <a:rPr lang="en-US" sz="1200">
                          <a:effectLst/>
                        </a:rPr>
                        <a:t>CRI Site Visits</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$39,667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$115,910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$120,722</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$236,626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$191,351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$704,276</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2630645641"/>
                  </a:ext>
                </a:extLst>
              </a:tr>
              <a:tr h="291982">
                <a:tc>
                  <a:txBody>
                    <a:bodyPr/>
                    <a:lstStyle/>
                    <a:p>
                      <a:pPr marL="0" marR="0">
                        <a:spcBef>
                          <a:spcPts val="0"/>
                        </a:spcBef>
                        <a:spcAft>
                          <a:spcPts val="0"/>
                        </a:spcAft>
                      </a:pPr>
                      <a:r>
                        <a:rPr lang="en-US" sz="1200">
                          <a:effectLst/>
                        </a:rPr>
                        <a:t>Resource Integration Subtotal</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$69,060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$149,879</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$162,683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$284,885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$227,296</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$893,803</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3684763316"/>
                  </a:ext>
                </a:extLst>
              </a:tr>
              <a:tr h="129770">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tc>
                  <a:txBody>
                    <a:bodyPr/>
                    <a:lstStyle/>
                    <a:p>
                      <a:endParaRPr lang="en-US" sz="1800">
                        <a:effectLst/>
                        <a:latin typeface="Times New Roman" panose="02020603050405020304" pitchFamily="18" charset="0"/>
                      </a:endParaRPr>
                    </a:p>
                  </a:txBody>
                  <a:tcPr marL="20277" marR="20277" marT="0" marB="0" anchor="b"/>
                </a:tc>
                <a:extLst>
                  <a:ext uri="{0D108BD9-81ED-4DB2-BD59-A6C34878D82A}">
                    <a16:rowId xmlns:a16="http://schemas.microsoft.com/office/drawing/2014/main" val="510084680"/>
                  </a:ext>
                </a:extLst>
              </a:tr>
              <a:tr h="194654">
                <a:tc>
                  <a:txBody>
                    <a:bodyPr/>
                    <a:lstStyle/>
                    <a:p>
                      <a:pPr marL="0" marR="0">
                        <a:spcBef>
                          <a:spcPts val="0"/>
                        </a:spcBef>
                        <a:spcAft>
                          <a:spcPts val="0"/>
                        </a:spcAft>
                      </a:pPr>
                      <a:r>
                        <a:rPr lang="en-US" sz="1200">
                          <a:effectLst/>
                        </a:rPr>
                        <a:t>XSEDE Total Proxy Value</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$26,246,780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$30,868,122</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$25,277,155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$34,561,675</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$35,373,153</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$152,326,885</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907613588"/>
                  </a:ext>
                </a:extLst>
              </a:tr>
              <a:tr h="194654">
                <a:tc>
                  <a:txBody>
                    <a:bodyPr/>
                    <a:lstStyle/>
                    <a:p>
                      <a:pPr marL="0" marR="0">
                        <a:spcBef>
                          <a:spcPts val="0"/>
                        </a:spcBef>
                        <a:spcAft>
                          <a:spcPts val="0"/>
                        </a:spcAft>
                      </a:pPr>
                      <a:r>
                        <a:rPr lang="en-US" sz="1200">
                          <a:effectLst/>
                        </a:rPr>
                        <a:t>XSEDE Total Expenditure</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$23,562,931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$23,067,000</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$18,285,622</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$19,561,588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$19,993,698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$104,470,839</a:t>
                      </a:r>
                      <a:endParaRPr lang="en-US" sz="180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3362079603"/>
                  </a:ext>
                </a:extLst>
              </a:tr>
              <a:tr h="194654">
                <a:tc>
                  <a:txBody>
                    <a:bodyPr/>
                    <a:lstStyle/>
                    <a:p>
                      <a:pPr marL="0" marR="0">
                        <a:spcBef>
                          <a:spcPts val="0"/>
                        </a:spcBef>
                        <a:spcAft>
                          <a:spcPts val="0"/>
                        </a:spcAft>
                      </a:pPr>
                      <a:r>
                        <a:rPr lang="en-US" sz="1200">
                          <a:effectLst/>
                        </a:rPr>
                        <a:t>XSEDE Total ROI</a:t>
                      </a:r>
                      <a:r>
                        <a:rPr lang="en-US" sz="1200" baseline="-25000">
                          <a:effectLst/>
                        </a:rPr>
                        <a:t>proxy</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1.11</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1.34</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1.38</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1.77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a:effectLst/>
                        </a:rPr>
                        <a:t>1.77</a:t>
                      </a:r>
                      <a:endParaRPr lang="en-US" sz="1800">
                        <a:effectLst/>
                        <a:latin typeface="Times New Roman" panose="02020603050405020304" pitchFamily="18" charset="0"/>
                        <a:ea typeface="Times New Roman" panose="02020603050405020304" pitchFamily="18" charset="0"/>
                      </a:endParaRPr>
                    </a:p>
                  </a:txBody>
                  <a:tcPr marL="20277" marR="20277" marT="0" marB="0" anchor="b"/>
                </a:tc>
                <a:tc>
                  <a:txBody>
                    <a:bodyPr/>
                    <a:lstStyle/>
                    <a:p>
                      <a:pPr marL="0" marR="0" algn="r">
                        <a:spcBef>
                          <a:spcPts val="0"/>
                        </a:spcBef>
                        <a:spcAft>
                          <a:spcPts val="0"/>
                        </a:spcAft>
                      </a:pPr>
                      <a:r>
                        <a:rPr lang="en-US" sz="1200" dirty="0">
                          <a:effectLst/>
                        </a:rPr>
                        <a:t>1.46</a:t>
                      </a:r>
                      <a:endParaRPr lang="en-US" sz="1800" dirty="0">
                        <a:effectLst/>
                        <a:latin typeface="Times New Roman" panose="02020603050405020304" pitchFamily="18" charset="0"/>
                        <a:ea typeface="Times New Roman" panose="02020603050405020304" pitchFamily="18" charset="0"/>
                      </a:endParaRPr>
                    </a:p>
                  </a:txBody>
                  <a:tcPr marL="20277" marR="20277" marT="0" marB="0" anchor="b"/>
                </a:tc>
                <a:extLst>
                  <a:ext uri="{0D108BD9-81ED-4DB2-BD59-A6C34878D82A}">
                    <a16:rowId xmlns:a16="http://schemas.microsoft.com/office/drawing/2014/main" val="2491772228"/>
                  </a:ext>
                </a:extLst>
              </a:tr>
            </a:tbl>
          </a:graphicData>
        </a:graphic>
      </p:graphicFrame>
    </p:spTree>
    <p:extLst>
      <p:ext uri="{BB962C8B-B14F-4D97-AF65-F5344CB8AC3E}">
        <p14:creationId xmlns:p14="http://schemas.microsoft.com/office/powerpoint/2010/main" val="221322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9247DC9-D7BC-AD41-8076-A99C2C472ED8}"/>
              </a:ext>
            </a:extLst>
          </p:cNvPr>
          <p:cNvGraphicFramePr>
            <a:graphicFrameLocks noGrp="1"/>
          </p:cNvGraphicFramePr>
          <p:nvPr/>
        </p:nvGraphicFramePr>
        <p:xfrm>
          <a:off x="774386" y="1744136"/>
          <a:ext cx="10874821" cy="3369728"/>
        </p:xfrm>
        <a:graphic>
          <a:graphicData uri="http://schemas.openxmlformats.org/drawingml/2006/table">
            <a:tbl>
              <a:tblPr firstRow="1" firstCol="1" bandRow="1">
                <a:tableStyleId>{5202B0CA-FC54-4496-8BCA-5EF66A818D29}</a:tableStyleId>
              </a:tblPr>
              <a:tblGrid>
                <a:gridCol w="2056496">
                  <a:extLst>
                    <a:ext uri="{9D8B030D-6E8A-4147-A177-3AD203B41FA5}">
                      <a16:colId xmlns:a16="http://schemas.microsoft.com/office/drawing/2014/main" val="4219537175"/>
                    </a:ext>
                  </a:extLst>
                </a:gridCol>
                <a:gridCol w="1377863">
                  <a:extLst>
                    <a:ext uri="{9D8B030D-6E8A-4147-A177-3AD203B41FA5}">
                      <a16:colId xmlns:a16="http://schemas.microsoft.com/office/drawing/2014/main" val="1967537860"/>
                    </a:ext>
                  </a:extLst>
                </a:gridCol>
                <a:gridCol w="1352811">
                  <a:extLst>
                    <a:ext uri="{9D8B030D-6E8A-4147-A177-3AD203B41FA5}">
                      <a16:colId xmlns:a16="http://schemas.microsoft.com/office/drawing/2014/main" val="1648754058"/>
                    </a:ext>
                  </a:extLst>
                </a:gridCol>
                <a:gridCol w="1427013">
                  <a:extLst>
                    <a:ext uri="{9D8B030D-6E8A-4147-A177-3AD203B41FA5}">
                      <a16:colId xmlns:a16="http://schemas.microsoft.com/office/drawing/2014/main" val="1230661581"/>
                    </a:ext>
                  </a:extLst>
                </a:gridCol>
                <a:gridCol w="1553546">
                  <a:extLst>
                    <a:ext uri="{9D8B030D-6E8A-4147-A177-3AD203B41FA5}">
                      <a16:colId xmlns:a16="http://schemas.microsoft.com/office/drawing/2014/main" val="444057427"/>
                    </a:ext>
                  </a:extLst>
                </a:gridCol>
                <a:gridCol w="1553546">
                  <a:extLst>
                    <a:ext uri="{9D8B030D-6E8A-4147-A177-3AD203B41FA5}">
                      <a16:colId xmlns:a16="http://schemas.microsoft.com/office/drawing/2014/main" val="2667977922"/>
                    </a:ext>
                  </a:extLst>
                </a:gridCol>
                <a:gridCol w="1553546">
                  <a:extLst>
                    <a:ext uri="{9D8B030D-6E8A-4147-A177-3AD203B41FA5}">
                      <a16:colId xmlns:a16="http://schemas.microsoft.com/office/drawing/2014/main" val="1331302086"/>
                    </a:ext>
                  </a:extLst>
                </a:gridCol>
              </a:tblGrid>
              <a:tr h="350739">
                <a:tc gridSpan="7">
                  <a:txBody>
                    <a:bodyPr/>
                    <a:lstStyle/>
                    <a:p>
                      <a:pPr marL="0" marR="0" algn="ctr">
                        <a:spcBef>
                          <a:spcPts val="0"/>
                        </a:spcBef>
                        <a:spcAft>
                          <a:spcPts val="0"/>
                        </a:spcAft>
                      </a:pPr>
                      <a:r>
                        <a:rPr lang="en-US" sz="1800" dirty="0">
                          <a:effectLst/>
                        </a:rPr>
                        <a:t>XSEDE Return on Investment (Project Years 4-8)</a:t>
                      </a:r>
                      <a:endParaRPr lang="en-US" sz="2000" dirty="0">
                        <a:effectLst/>
                        <a:latin typeface="Times New Roman" panose="02020603050405020304" pitchFamily="18" charset="0"/>
                        <a:ea typeface="Times New Roman" panose="02020603050405020304" pitchFamily="18" charset="0"/>
                      </a:endParaRPr>
                    </a:p>
                  </a:txBody>
                  <a:tcPr marL="28575" marR="2857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4721027"/>
                  </a:ext>
                </a:extLst>
              </a:tr>
              <a:tr h="952087">
                <a:tc>
                  <a:txBody>
                    <a:bodyPr/>
                    <a:lstStyle/>
                    <a:p>
                      <a:pPr marL="0" marR="0" algn="ctr">
                        <a:spcBef>
                          <a:spcPts val="0"/>
                        </a:spcBef>
                        <a:spcAft>
                          <a:spcPts val="0"/>
                        </a:spcAft>
                      </a:pPr>
                      <a:r>
                        <a:rPr lang="en-US" sz="1800" dirty="0">
                          <a:effectLst/>
                        </a:rPr>
                        <a:t>Category of Value </a:t>
                      </a:r>
                      <a:br>
                        <a:rPr lang="en-US" sz="1800" dirty="0">
                          <a:effectLst/>
                        </a:rPr>
                      </a:br>
                      <a:r>
                        <a:rPr lang="en-US" sz="1800" dirty="0">
                          <a:effectLst/>
                        </a:rPr>
                        <a:t>(Proxy for return)</a:t>
                      </a:r>
                      <a:endParaRPr lang="en-US" sz="2000" dirty="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dirty="0">
                          <a:effectLst/>
                        </a:rPr>
                        <a:t>PY4</a:t>
                      </a:r>
                      <a:br>
                        <a:rPr lang="en-US" sz="1800" dirty="0">
                          <a:effectLst/>
                        </a:rPr>
                      </a:br>
                      <a:r>
                        <a:rPr lang="en-US" sz="1800" dirty="0">
                          <a:effectLst/>
                        </a:rPr>
                        <a:t>Jul14-Jun15</a:t>
                      </a:r>
                      <a:endParaRPr lang="en-US" sz="2000" dirty="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dirty="0">
                          <a:effectLst/>
                        </a:rPr>
                        <a:t>PY5</a:t>
                      </a:r>
                      <a:br>
                        <a:rPr lang="en-US" sz="1800" dirty="0">
                          <a:effectLst/>
                        </a:rPr>
                      </a:br>
                      <a:r>
                        <a:rPr lang="en-US" sz="1800" dirty="0">
                          <a:effectLst/>
                        </a:rPr>
                        <a:t>Jul15-Aug16</a:t>
                      </a:r>
                      <a:endParaRPr lang="en-US" sz="2000" dirty="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a:effectLst/>
                        </a:rPr>
                        <a:t>PY6</a:t>
                      </a:r>
                      <a:br>
                        <a:rPr lang="en-US" sz="1800">
                          <a:effectLst/>
                        </a:rPr>
                      </a:br>
                      <a:r>
                        <a:rPr lang="en-US" sz="1800">
                          <a:effectLst/>
                        </a:rPr>
                        <a:t>Sep16-Aug17</a:t>
                      </a:r>
                      <a:endParaRPr lang="en-US" sz="200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a:effectLst/>
                        </a:rPr>
                        <a:t>PY7</a:t>
                      </a:r>
                      <a:br>
                        <a:rPr lang="en-US" sz="1800">
                          <a:effectLst/>
                        </a:rPr>
                      </a:br>
                      <a:r>
                        <a:rPr lang="en-US" sz="1800">
                          <a:effectLst/>
                        </a:rPr>
                        <a:t>Sep17-Aug18</a:t>
                      </a:r>
                      <a:endParaRPr lang="en-US" sz="200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a:effectLst/>
                        </a:rPr>
                        <a:t>PY8</a:t>
                      </a:r>
                      <a:br>
                        <a:rPr lang="en-US" sz="1800">
                          <a:effectLst/>
                        </a:rPr>
                      </a:br>
                      <a:r>
                        <a:rPr lang="en-US" sz="1800">
                          <a:effectLst/>
                        </a:rPr>
                        <a:t>Sep18-Aug19</a:t>
                      </a:r>
                      <a:endParaRPr lang="en-US" sz="2000">
                        <a:effectLst/>
                        <a:latin typeface="Times New Roman" panose="02020603050405020304" pitchFamily="18" charset="0"/>
                        <a:ea typeface="Times New Roman" panose="02020603050405020304" pitchFamily="18" charset="0"/>
                      </a:endParaRPr>
                    </a:p>
                  </a:txBody>
                  <a:tcPr marL="28575" marR="28575" marT="0" marB="0" anchor="ctr"/>
                </a:tc>
                <a:tc>
                  <a:txBody>
                    <a:bodyPr/>
                    <a:lstStyle/>
                    <a:p>
                      <a:pPr marL="0" marR="0" algn="ctr">
                        <a:spcBef>
                          <a:spcPts val="0"/>
                        </a:spcBef>
                        <a:spcAft>
                          <a:spcPts val="0"/>
                        </a:spcAft>
                      </a:pPr>
                      <a:r>
                        <a:rPr lang="en-US" sz="1800">
                          <a:effectLst/>
                        </a:rPr>
                        <a:t>Combined </a:t>
                      </a:r>
                      <a:br>
                        <a:rPr lang="en-US" sz="1800">
                          <a:effectLst/>
                        </a:rPr>
                      </a:br>
                      <a:r>
                        <a:rPr lang="en-US" sz="1800">
                          <a:effectLst/>
                        </a:rPr>
                        <a:t>PY4-PY8</a:t>
                      </a:r>
                      <a:endParaRPr lang="en-US" sz="2000">
                        <a:effectLst/>
                        <a:latin typeface="Times New Roman" panose="02020603050405020304" pitchFamily="18" charset="0"/>
                        <a:ea typeface="Times New Roman" panose="02020603050405020304" pitchFamily="18" charset="0"/>
                      </a:endParaRPr>
                    </a:p>
                  </a:txBody>
                  <a:tcPr marL="28575" marR="28575" marT="0" marB="0" anchor="ctr"/>
                </a:tc>
                <a:extLst>
                  <a:ext uri="{0D108BD9-81ED-4DB2-BD59-A6C34878D82A}">
                    <a16:rowId xmlns:a16="http://schemas.microsoft.com/office/drawing/2014/main" val="1698677882"/>
                  </a:ext>
                </a:extLst>
              </a:tr>
              <a:tr h="663948">
                <a:tc>
                  <a:txBody>
                    <a:bodyPr/>
                    <a:lstStyle/>
                    <a:p>
                      <a:pPr marL="0" marR="0">
                        <a:spcBef>
                          <a:spcPts val="0"/>
                        </a:spcBef>
                        <a:spcAft>
                          <a:spcPts val="0"/>
                        </a:spcAft>
                      </a:pPr>
                      <a:r>
                        <a:rPr lang="en-US" sz="1800" dirty="0">
                          <a:effectLst/>
                        </a:rPr>
                        <a:t>XSEDE Total Value by Proxy Measures</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$26,246,780</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$30,868,122</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$25,277,155</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$34,561,675</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$35,373,153</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$152,326,885</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extLst>
                  <a:ext uri="{0D108BD9-81ED-4DB2-BD59-A6C34878D82A}">
                    <a16:rowId xmlns:a16="http://schemas.microsoft.com/office/drawing/2014/main" val="1382980097"/>
                  </a:ext>
                </a:extLst>
              </a:tr>
              <a:tr h="701477">
                <a:tc>
                  <a:txBody>
                    <a:bodyPr/>
                    <a:lstStyle/>
                    <a:p>
                      <a:pPr marL="0" marR="0">
                        <a:spcBef>
                          <a:spcPts val="0"/>
                        </a:spcBef>
                        <a:spcAft>
                          <a:spcPts val="0"/>
                        </a:spcAft>
                      </a:pPr>
                      <a:r>
                        <a:rPr lang="en-US" sz="1800">
                          <a:effectLst/>
                        </a:rPr>
                        <a:t>XSEDE Total Expenditure</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$23,562,931</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$23,067,000</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$18,285,622</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$19,561,588</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$19,993,698</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$104,470,839</a:t>
                      </a:r>
                      <a:endParaRPr lang="en-US" sz="2000">
                        <a:effectLst/>
                        <a:latin typeface="Times New Roman" panose="02020603050405020304" pitchFamily="18" charset="0"/>
                        <a:ea typeface="Times New Roman" panose="02020603050405020304" pitchFamily="18" charset="0"/>
                      </a:endParaRPr>
                    </a:p>
                  </a:txBody>
                  <a:tcPr marL="28575" marR="28575" marT="0" marB="0" anchor="b"/>
                </a:tc>
                <a:extLst>
                  <a:ext uri="{0D108BD9-81ED-4DB2-BD59-A6C34878D82A}">
                    <a16:rowId xmlns:a16="http://schemas.microsoft.com/office/drawing/2014/main" val="2159728696"/>
                  </a:ext>
                </a:extLst>
              </a:tr>
              <a:tr h="701477">
                <a:tc>
                  <a:txBody>
                    <a:bodyPr/>
                    <a:lstStyle/>
                    <a:p>
                      <a:pPr marL="0" marR="0">
                        <a:spcBef>
                          <a:spcPts val="0"/>
                        </a:spcBef>
                        <a:spcAft>
                          <a:spcPts val="0"/>
                        </a:spcAft>
                      </a:pPr>
                      <a:r>
                        <a:rPr lang="en-US" sz="1800" dirty="0">
                          <a:effectLst/>
                        </a:rPr>
                        <a:t>XSEDE Total </a:t>
                      </a:r>
                      <a:r>
                        <a:rPr lang="en-US" sz="1800" dirty="0" err="1">
                          <a:effectLst/>
                        </a:rPr>
                        <a:t>ROI</a:t>
                      </a:r>
                      <a:r>
                        <a:rPr lang="en-US" sz="1800" baseline="-25000" dirty="0" err="1">
                          <a:effectLst/>
                        </a:rPr>
                        <a:t>proxy</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1.11</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1.34</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a:effectLst/>
                        </a:rPr>
                        <a:t>1.38</a:t>
                      </a:r>
                      <a:endParaRPr lang="en-US" sz="200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1.77</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1.77</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tc>
                  <a:txBody>
                    <a:bodyPr/>
                    <a:lstStyle/>
                    <a:p>
                      <a:pPr marL="0" marR="0" algn="r">
                        <a:spcBef>
                          <a:spcPts val="0"/>
                        </a:spcBef>
                        <a:spcAft>
                          <a:spcPts val="0"/>
                        </a:spcAft>
                      </a:pPr>
                      <a:r>
                        <a:rPr lang="en-US" sz="1800" dirty="0">
                          <a:effectLst/>
                        </a:rPr>
                        <a:t>1.46</a:t>
                      </a:r>
                      <a:endParaRPr lang="en-US" sz="2000" dirty="0">
                        <a:effectLst/>
                        <a:latin typeface="Times New Roman" panose="02020603050405020304" pitchFamily="18" charset="0"/>
                        <a:ea typeface="Times New Roman" panose="02020603050405020304" pitchFamily="18" charset="0"/>
                      </a:endParaRPr>
                    </a:p>
                  </a:txBody>
                  <a:tcPr marL="28575" marR="28575" marT="0" marB="0" anchor="b"/>
                </a:tc>
                <a:extLst>
                  <a:ext uri="{0D108BD9-81ED-4DB2-BD59-A6C34878D82A}">
                    <a16:rowId xmlns:a16="http://schemas.microsoft.com/office/drawing/2014/main" val="1803985364"/>
                  </a:ext>
                </a:extLst>
              </a:tr>
            </a:tbl>
          </a:graphicData>
        </a:graphic>
      </p:graphicFrame>
    </p:spTree>
    <p:extLst>
      <p:ext uri="{BB962C8B-B14F-4D97-AF65-F5344CB8AC3E}">
        <p14:creationId xmlns:p14="http://schemas.microsoft.com/office/powerpoint/2010/main" val="2055017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4993</TotalTime>
  <Words>1849</Words>
  <Application>Microsoft Macintosh PowerPoint</Application>
  <PresentationFormat>Widescreen</PresentationFormat>
  <Paragraphs>330</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XSEDE Return on Investment … national servies facilitating moves to cloud computing   Presented by Craig A. Stewart stewart@iu.edu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PTI review templates for existing centers and new labs</dc:title>
  <dc:creator>McMullen, Donald F</dc:creator>
  <cp:lastModifiedBy>Microsoft Office User</cp:lastModifiedBy>
  <cp:revision>95</cp:revision>
  <dcterms:created xsi:type="dcterms:W3CDTF">2020-05-07T15:50:42Z</dcterms:created>
  <dcterms:modified xsi:type="dcterms:W3CDTF">2020-07-26T23:17:59Z</dcterms:modified>
</cp:coreProperties>
</file>