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62" r:id="rId2"/>
    <p:sldId id="361" r:id="rId3"/>
    <p:sldId id="363" r:id="rId4"/>
    <p:sldId id="364" r:id="rId5"/>
    <p:sldId id="365" r:id="rId6"/>
    <p:sldId id="366" r:id="rId7"/>
    <p:sldId id="256" r:id="rId8"/>
    <p:sldId id="257" r:id="rId9"/>
    <p:sldId id="258" r:id="rId10"/>
    <p:sldId id="368" r:id="rId11"/>
    <p:sldId id="367" r:id="rId12"/>
    <p:sldId id="369" r:id="rId13"/>
    <p:sldId id="370"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60" userDrawn="1">
          <p15:clr>
            <a:srgbClr val="A4A3A4"/>
          </p15:clr>
        </p15:guide>
        <p15:guide id="2" pos="3840" userDrawn="1">
          <p15:clr>
            <a:srgbClr val="A4A3A4"/>
          </p15:clr>
        </p15:guide>
        <p15:guide id="3" orient="horz" pos="816" userDrawn="1">
          <p15:clr>
            <a:srgbClr val="A4A3A4"/>
          </p15:clr>
        </p15:guide>
        <p15:guide id="4" pos="432" userDrawn="1">
          <p15:clr>
            <a:srgbClr val="A4A3A4"/>
          </p15:clr>
        </p15:guide>
        <p15:guide id="5" orient="horz" pos="552" userDrawn="1">
          <p15:clr>
            <a:srgbClr val="A4A3A4"/>
          </p15:clr>
        </p15:guide>
        <p15:guide id="6" pos="7176" userDrawn="1">
          <p15:clr>
            <a:srgbClr val="A4A3A4"/>
          </p15:clr>
        </p15:guide>
        <p15:guide id="7"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2"/>
    <p:restoredTop sz="83401"/>
  </p:normalViewPr>
  <p:slideViewPr>
    <p:cSldViewPr snapToGrid="0" snapToObjects="1" showGuides="1">
      <p:cViewPr varScale="1">
        <p:scale>
          <a:sx n="80" d="100"/>
          <a:sy n="80" d="100"/>
        </p:scale>
        <p:origin x="-112" y="-304"/>
      </p:cViewPr>
      <p:guideLst>
        <p:guide orient="horz" pos="960"/>
        <p:guide orient="horz" pos="816"/>
        <p:guide orient="horz" pos="552"/>
        <p:guide orient="horz" pos="2260"/>
        <p:guide pos="3840"/>
        <p:guide pos="432"/>
        <p:guide pos="717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C47E0-C937-004B-AC44-BD9F8B360A79}" type="datetimeFigureOut">
              <a:rPr lang="en-US" smtClean="0"/>
              <a:t>7/26/20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CA220-DBFC-E84B-8A82-BC93C8AE6AC1}" type="slidenum">
              <a:rPr lang="en-US" smtClean="0"/>
              <a:t>‹#›</a:t>
            </a:fld>
            <a:endParaRPr lang="en-US"/>
          </a:p>
        </p:txBody>
      </p:sp>
    </p:spTree>
    <p:extLst>
      <p:ext uri="{BB962C8B-B14F-4D97-AF65-F5344CB8AC3E}">
        <p14:creationId xmlns:p14="http://schemas.microsoft.com/office/powerpoint/2010/main" val="392226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a:t>
            </a:fld>
            <a:endParaRPr lang="en-US"/>
          </a:p>
        </p:txBody>
      </p:sp>
    </p:spTree>
    <p:extLst>
      <p:ext uri="{BB962C8B-B14F-4D97-AF65-F5344CB8AC3E}">
        <p14:creationId xmlns:p14="http://schemas.microsoft.com/office/powerpoint/2010/main" val="723974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13</a:t>
            </a:fld>
            <a:endParaRPr lang="en-US"/>
          </a:p>
        </p:txBody>
      </p:sp>
    </p:spTree>
    <p:extLst>
      <p:ext uri="{BB962C8B-B14F-4D97-AF65-F5344CB8AC3E}">
        <p14:creationId xmlns:p14="http://schemas.microsoft.com/office/powerpoint/2010/main" val="4159555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14</a:t>
            </a:fld>
            <a:endParaRPr lang="en-US"/>
          </a:p>
        </p:txBody>
      </p:sp>
    </p:spTree>
    <p:extLst>
      <p:ext uri="{BB962C8B-B14F-4D97-AF65-F5344CB8AC3E}">
        <p14:creationId xmlns:p14="http://schemas.microsoft.com/office/powerpoint/2010/main" val="318635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2</a:t>
            </a:fld>
            <a:endParaRPr lang="en-US"/>
          </a:p>
        </p:txBody>
      </p:sp>
    </p:spTree>
    <p:extLst>
      <p:ext uri="{BB962C8B-B14F-4D97-AF65-F5344CB8AC3E}">
        <p14:creationId xmlns:p14="http://schemas.microsoft.com/office/powerpoint/2010/main" val="149475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3</a:t>
            </a:fld>
            <a:endParaRPr lang="en-US"/>
          </a:p>
        </p:txBody>
      </p:sp>
    </p:spTree>
    <p:extLst>
      <p:ext uri="{BB962C8B-B14F-4D97-AF65-F5344CB8AC3E}">
        <p14:creationId xmlns:p14="http://schemas.microsoft.com/office/powerpoint/2010/main" val="25350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4</a:t>
            </a:fld>
            <a:endParaRPr lang="en-US"/>
          </a:p>
        </p:txBody>
      </p:sp>
    </p:spTree>
    <p:extLst>
      <p:ext uri="{BB962C8B-B14F-4D97-AF65-F5344CB8AC3E}">
        <p14:creationId xmlns:p14="http://schemas.microsoft.com/office/powerpoint/2010/main" val="358100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5</a:t>
            </a:fld>
            <a:endParaRPr lang="en-US"/>
          </a:p>
        </p:txBody>
      </p:sp>
    </p:spTree>
    <p:extLst>
      <p:ext uri="{BB962C8B-B14F-4D97-AF65-F5344CB8AC3E}">
        <p14:creationId xmlns:p14="http://schemas.microsoft.com/office/powerpoint/2010/main" val="255900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6</a:t>
            </a:fld>
            <a:endParaRPr lang="en-US"/>
          </a:p>
        </p:txBody>
      </p:sp>
    </p:spTree>
    <p:extLst>
      <p:ext uri="{BB962C8B-B14F-4D97-AF65-F5344CB8AC3E}">
        <p14:creationId xmlns:p14="http://schemas.microsoft.com/office/powerpoint/2010/main" val="424971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10</a:t>
            </a:fld>
            <a:endParaRPr lang="en-US"/>
          </a:p>
        </p:txBody>
      </p:sp>
    </p:spTree>
    <p:extLst>
      <p:ext uri="{BB962C8B-B14F-4D97-AF65-F5344CB8AC3E}">
        <p14:creationId xmlns:p14="http://schemas.microsoft.com/office/powerpoint/2010/main" val="403071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11</a:t>
            </a:fld>
            <a:endParaRPr lang="en-US"/>
          </a:p>
        </p:txBody>
      </p:sp>
    </p:spTree>
    <p:extLst>
      <p:ext uri="{BB962C8B-B14F-4D97-AF65-F5344CB8AC3E}">
        <p14:creationId xmlns:p14="http://schemas.microsoft.com/office/powerpoint/2010/main" val="97372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12</a:t>
            </a:fld>
            <a:endParaRPr lang="en-US"/>
          </a:p>
        </p:txBody>
      </p:sp>
    </p:spTree>
    <p:extLst>
      <p:ext uri="{BB962C8B-B14F-4D97-AF65-F5344CB8AC3E}">
        <p14:creationId xmlns:p14="http://schemas.microsoft.com/office/powerpoint/2010/main" val="162718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975DF-EF16-3243-A85F-47F3666DA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607BD46-241A-4743-B906-4461AA98F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0FDB755-55F1-664F-B6B7-2B56B16844C8}"/>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xmlns="" id="{3DCAC94A-3B73-CA48-BE3C-B23AF9717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C94DEC-342B-2B4E-B43F-23ECB28E6E70}"/>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234928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2BE50-228A-9C42-99D9-39252AAA6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07D8AD5-F3DC-D44E-9D4C-3B6E50872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C3E04BC-FDC4-DE41-94F4-409DBC1855A8}"/>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xmlns="" id="{F4F5D71D-E2AC-0D40-BB6C-530907ABC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05C5BB-5C95-D042-A8E4-213C1D3D4AD8}"/>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53720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AA98A32-91A5-4A48-8DB2-DF4109A6E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E3641A0-A7C2-EA44-8AE0-753C67FB86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3098B5-B94E-1B42-A1DE-748CF2DC9A7C}"/>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xmlns="" id="{74DA8799-5744-A24B-A31E-4418AB4ED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B3EF55-FA97-CB44-9039-EA27928FB39E}"/>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147971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6438" y="1012096"/>
            <a:ext cx="10672521" cy="932087"/>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1277112"/>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9"/>
          <p:cNvSpPr>
            <a:spLocks noGrp="1"/>
          </p:cNvSpPr>
          <p:nvPr>
            <p:ph type="body" sz="quarter" idx="10" hasCustomPrompt="1"/>
          </p:nvPr>
        </p:nvSpPr>
        <p:spPr>
          <a:xfrm>
            <a:off x="6445276" y="379932"/>
            <a:ext cx="4933949" cy="336549"/>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4741335" y="4721413"/>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idx="1" hasCustomPrompt="1"/>
          </p:nvPr>
        </p:nvSpPr>
        <p:spPr>
          <a:xfrm>
            <a:off x="691765" y="2172541"/>
            <a:ext cx="10687459" cy="3747511"/>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41049" y="6215357"/>
            <a:ext cx="12304889" cy="705284"/>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1" name="TextBox 20"/>
            <p:cNvSpPr txBox="1"/>
            <p:nvPr userDrawn="1"/>
          </p:nvSpPr>
          <p:spPr>
            <a:xfrm>
              <a:off x="1030972" y="4852592"/>
              <a:ext cx="3613600" cy="173124"/>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4" y="6019794"/>
            <a:ext cx="912775" cy="1002449"/>
          </a:xfrm>
          <a:prstGeom prst="rect">
            <a:avLst/>
          </a:prstGeom>
        </p:spPr>
      </p:pic>
    </p:spTree>
    <p:extLst>
      <p:ext uri="{BB962C8B-B14F-4D97-AF65-F5344CB8AC3E}">
        <p14:creationId xmlns:p14="http://schemas.microsoft.com/office/powerpoint/2010/main" val="314641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A9488-5EFF-7842-91BA-781C44C6D3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10E67D0-10B8-214F-B3BC-819B5E67B8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8B5C31D-A1EE-4248-AEAC-059BD63A000A}"/>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xmlns="" id="{2DE9F174-9EDB-6A4A-A1E8-A48A58B5A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BD5741-606E-7746-94C3-A836C5BFDFE1}"/>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7306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D674F-AE5D-ED4A-9504-A8A1B9233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37A0907-1E68-8246-9CF3-E40819B46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5189BBF-EE53-2746-BA3E-35666C3083F0}"/>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xmlns="" id="{EA9DB6DF-23ED-6A4D-8565-F9E8CCB0F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1D93E6-7931-9F43-9FBB-2C3428F7F376}"/>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129158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3FB63-D8F5-8641-BD68-8AAAA94BB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7680A94-B12D-0340-BD6B-6D8BF06F71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62BDD0C-B0A4-CD46-8261-DECB5605F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17133BA-3690-9E4F-B2C6-C64529D09C4B}"/>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6" name="Footer Placeholder 5">
            <a:extLst>
              <a:ext uri="{FF2B5EF4-FFF2-40B4-BE49-F238E27FC236}">
                <a16:creationId xmlns:a16="http://schemas.microsoft.com/office/drawing/2014/main" xmlns="" id="{B64DAF6C-6A2A-B141-A2F4-4E20267721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E7F583-428D-5043-80A8-9C9B2D4BD313}"/>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236934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214F4-0D57-D54D-86F1-1764E5DD84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FC7D5D2-3EEA-734D-AFC4-D3FB07AAF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201231D-198D-014C-AACC-480DC1CBDC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012FCE0-7E62-A14C-9430-FCA660357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4945AF9-BBFD-4A4F-A4D1-18D3CE9C4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BAF8303-201B-244A-AAEB-02B4386EEA4F}"/>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8" name="Footer Placeholder 7">
            <a:extLst>
              <a:ext uri="{FF2B5EF4-FFF2-40B4-BE49-F238E27FC236}">
                <a16:creationId xmlns:a16="http://schemas.microsoft.com/office/drawing/2014/main" xmlns="" id="{55AAB346-42ED-C044-9581-7C87B0D7A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7873B15-74EC-3245-8551-FF80AB75EC27}"/>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5498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35A93-CA3D-7F40-B3B5-72714DB99E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A71E9BD-FBA2-5945-8FE0-30B5FAB49A1B}"/>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4" name="Footer Placeholder 3">
            <a:extLst>
              <a:ext uri="{FF2B5EF4-FFF2-40B4-BE49-F238E27FC236}">
                <a16:creationId xmlns:a16="http://schemas.microsoft.com/office/drawing/2014/main" xmlns="" id="{6A5CC2D5-A75B-1943-8941-F912E73B5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B97E66A-30D5-2A4B-8675-71DD10381BBF}"/>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99007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21D315-9F82-9A47-93FA-1B890FD554AE}"/>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3" name="Footer Placeholder 2">
            <a:extLst>
              <a:ext uri="{FF2B5EF4-FFF2-40B4-BE49-F238E27FC236}">
                <a16:creationId xmlns:a16="http://schemas.microsoft.com/office/drawing/2014/main" xmlns="" id="{8ACA4F71-9194-8A46-9101-903226544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F146D7B-EE5E-A348-9691-EB1D70CF284F}"/>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143758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F070B-9A49-2144-B01E-A13B907A4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B722EE0-729C-4D4C-9650-7F63E8D78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4959655-514C-7E4D-BB34-1EBBD6CF1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FF7A0A-D066-614A-814C-1F30A7F0B299}"/>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6" name="Footer Placeholder 5">
            <a:extLst>
              <a:ext uri="{FF2B5EF4-FFF2-40B4-BE49-F238E27FC236}">
                <a16:creationId xmlns:a16="http://schemas.microsoft.com/office/drawing/2014/main" xmlns="" id="{A12CED1D-E73A-BB4C-8D31-3DC2EC356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D1F38B6-70A9-DB45-9C9B-1CC49F787AC6}"/>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46796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915C4-1840-2B47-97FB-C79B125BD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81095C9-AF9C-9D4C-9687-34F71553A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46C3893-5FFE-BC47-A175-46CECE924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F4BD13D-238F-9645-B147-6494B2F504B8}"/>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6" name="Footer Placeholder 5">
            <a:extLst>
              <a:ext uri="{FF2B5EF4-FFF2-40B4-BE49-F238E27FC236}">
                <a16:creationId xmlns:a16="http://schemas.microsoft.com/office/drawing/2014/main" xmlns="" id="{6C5A7E42-5200-6B46-A7A2-DB0B54114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8653A10-35E3-FB44-9C71-639B4532D3EA}"/>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677201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E0C575D-2B9B-A643-A02A-9D52F51F1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6362F9F-BED3-AC4B-BDD9-22118E982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71A124-1B12-6B49-9386-06D33EEF5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xmlns="" id="{7E918709-019D-9245-A44F-B97C8C0E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3852F12-6CF0-EE4B-9432-8714A2AA6A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7BE4A-6861-B24F-B41E-D0CE27BCF393}" type="slidenum">
              <a:rPr lang="en-US" smtClean="0"/>
              <a:t>‹#›</a:t>
            </a:fld>
            <a:endParaRPr lang="en-US"/>
          </a:p>
        </p:txBody>
      </p:sp>
    </p:spTree>
    <p:extLst>
      <p:ext uri="{BB962C8B-B14F-4D97-AF65-F5344CB8AC3E}">
        <p14:creationId xmlns:p14="http://schemas.microsoft.com/office/powerpoint/2010/main" val="224153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4" name="Title 1">
            <a:extLst>
              <a:ext uri="{FF2B5EF4-FFF2-40B4-BE49-F238E27FC236}">
                <a16:creationId xmlns:a16="http://schemas.microsoft.com/office/drawing/2014/main" xmlns="" id="{F891614A-3D93-8546-B349-60321CF6CE92}"/>
              </a:ext>
            </a:extLst>
          </p:cNvPr>
          <p:cNvSpPr>
            <a:spLocks noGrp="1"/>
          </p:cNvSpPr>
          <p:nvPr>
            <p:ph type="ctrTitle"/>
          </p:nvPr>
        </p:nvSpPr>
        <p:spPr>
          <a:xfrm>
            <a:off x="1524000" y="2000668"/>
            <a:ext cx="9144000" cy="3954963"/>
          </a:xfrm>
        </p:spPr>
        <p:txBody>
          <a:bodyPr>
            <a:normAutofit fontScale="90000"/>
          </a:bodyPr>
          <a:lstStyle/>
          <a:p>
            <a:pPr algn="ctr"/>
            <a:r>
              <a:rPr lang="de-DE" sz="4800" dirty="0"/>
              <a:t>XSEDE Return on Investment … national </a:t>
            </a:r>
            <a:r>
              <a:rPr lang="de-DE" sz="4800" dirty="0" err="1"/>
              <a:t>servies</a:t>
            </a:r>
            <a:r>
              <a:rPr lang="de-DE" sz="4800" dirty="0"/>
              <a:t> </a:t>
            </a:r>
            <a:r>
              <a:rPr lang="de-DE" sz="4800" dirty="0" err="1"/>
              <a:t>facilitating</a:t>
            </a:r>
            <a:r>
              <a:rPr lang="de-DE" sz="4800" dirty="0"/>
              <a:t> </a:t>
            </a:r>
            <a:r>
              <a:rPr lang="de-DE" sz="4800" dirty="0" err="1"/>
              <a:t>moves</a:t>
            </a:r>
            <a:r>
              <a:rPr lang="de-DE" sz="4800" dirty="0"/>
              <a:t> </a:t>
            </a:r>
            <a:r>
              <a:rPr lang="de-DE" sz="4800" dirty="0" err="1"/>
              <a:t>to</a:t>
            </a:r>
            <a:r>
              <a:rPr lang="de-DE" sz="4800" dirty="0"/>
              <a:t> </a:t>
            </a:r>
            <a:r>
              <a:rPr lang="de-DE" sz="4800" dirty="0" err="1"/>
              <a:t>cloud</a:t>
            </a:r>
            <a:r>
              <a:rPr lang="de-DE" sz="4800" dirty="0"/>
              <a:t> </a:t>
            </a:r>
            <a:r>
              <a:rPr lang="de-DE" sz="4800" dirty="0" err="1"/>
              <a:t>computing</a:t>
            </a:r>
            <a:r>
              <a:rPr lang="de-DE" sz="4800" dirty="0"/>
              <a:t> </a:t>
            </a:r>
            <a:br>
              <a:rPr lang="de-DE" sz="4800" dirty="0"/>
            </a:br>
            <a:r>
              <a:rPr lang="de-DE" sz="4800" dirty="0"/>
              <a:t/>
            </a:r>
            <a:br>
              <a:rPr lang="de-DE" sz="4800" dirty="0"/>
            </a:br>
            <a:r>
              <a:rPr lang="de-DE" sz="4800" dirty="0" err="1"/>
              <a:t>Presented</a:t>
            </a:r>
            <a:r>
              <a:rPr lang="de-DE" sz="4800" dirty="0"/>
              <a:t> </a:t>
            </a:r>
            <a:r>
              <a:rPr lang="de-DE" sz="4800" dirty="0" err="1"/>
              <a:t>by</a:t>
            </a:r>
            <a:r>
              <a:rPr lang="de-DE" sz="4800" dirty="0"/>
              <a:t/>
            </a:r>
            <a:br>
              <a:rPr lang="de-DE" sz="4800" dirty="0"/>
            </a:br>
            <a:r>
              <a:rPr lang="de-DE" sz="3200" dirty="0"/>
              <a:t>Craig A. Stewart</a:t>
            </a:r>
            <a:br>
              <a:rPr lang="de-DE" sz="3200" dirty="0"/>
            </a:br>
            <a:r>
              <a:rPr lang="de-DE" sz="3200" dirty="0" err="1"/>
              <a:t>stewart@iu.edu</a:t>
            </a:r>
            <a:r>
              <a:rPr lang="de-DE" sz="4800" dirty="0"/>
              <a:t/>
            </a:r>
            <a:br>
              <a:rPr lang="de-DE" sz="4800" dirty="0"/>
            </a:br>
            <a:r>
              <a:rPr lang="de-DE" sz="4800" dirty="0"/>
              <a:t/>
            </a:r>
            <a:br>
              <a:rPr lang="de-DE" sz="4800" dirty="0"/>
            </a:br>
            <a:endParaRPr lang="de-DE" sz="4800" dirty="0"/>
          </a:p>
        </p:txBody>
      </p:sp>
    </p:spTree>
    <p:extLst>
      <p:ext uri="{BB962C8B-B14F-4D97-AF65-F5344CB8AC3E}">
        <p14:creationId xmlns:p14="http://schemas.microsoft.com/office/powerpoint/2010/main" val="276718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And then there is the value added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3 Nobel prizes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NYSE regulation reform</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$38M in costs avoided for LIGO</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What are well trained staff entering the job market worth?</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Not to mention the value of the science and engineering discoveries that are the point of all of this to begin with</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44953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77500" lnSpcReduction="2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3100" b="1" dirty="0">
                <a:solidFill>
                  <a:schemeClr val="tx1">
                    <a:lumMod val="85000"/>
                    <a:lumOff val="15000"/>
                  </a:schemeClr>
                </a:solidFill>
              </a:rPr>
              <a:t>SO…. XSEDE is a good value for the feds </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That’s nice… but what about cloud computing </a:t>
            </a:r>
          </a:p>
          <a:p>
            <a:pPr marL="342900" indent="-342900">
              <a:spcAft>
                <a:spcPts val="300"/>
              </a:spcAft>
              <a:buFont typeface="Arial" panose="020B0604020202020204" pitchFamily="34" charset="0"/>
              <a:buChar char="•"/>
            </a:pPr>
            <a:endParaRPr lang="en-US" sz="3100" i="1" dirty="0">
              <a:solidFill>
                <a:schemeClr val="tx1">
                  <a:lumMod val="85000"/>
                  <a:lumOff val="15000"/>
                </a:schemeClr>
              </a:solidFill>
            </a:endParaRPr>
          </a:p>
          <a:p>
            <a:pPr marL="0" indent="0">
              <a:spcAft>
                <a:spcPts val="300"/>
              </a:spcAft>
              <a:buNone/>
            </a:pPr>
            <a:r>
              <a:rPr lang="en-US" sz="3100" b="1" dirty="0">
                <a:solidFill>
                  <a:schemeClr val="tx1">
                    <a:lumMod val="85000"/>
                    <a:lumOff val="15000"/>
                  </a:schemeClr>
                </a:solidFill>
              </a:rPr>
              <a:t>XSEDE has been a vehicle for accelerating adoption of cloud computing</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Jetstream</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Comet</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Bridges  </a:t>
            </a:r>
          </a:p>
          <a:p>
            <a:pPr marL="0" indent="0">
              <a:spcAft>
                <a:spcPts val="300"/>
              </a:spcAft>
              <a:buNone/>
            </a:pPr>
            <a:endParaRPr lang="en-US" sz="3100" i="1" dirty="0">
              <a:solidFill>
                <a:schemeClr val="tx1">
                  <a:lumMod val="85000"/>
                  <a:lumOff val="15000"/>
                </a:schemeClr>
              </a:solidFill>
            </a:endParaRPr>
          </a:p>
          <a:p>
            <a:pPr marL="0" indent="0">
              <a:spcAft>
                <a:spcPts val="300"/>
              </a:spcAft>
              <a:buNone/>
            </a:pPr>
            <a:r>
              <a:rPr lang="en-US" sz="3100" b="1" dirty="0">
                <a:solidFill>
                  <a:schemeClr val="tx1">
                    <a:lumMod val="85000"/>
                    <a:lumOff val="15000"/>
                  </a:schemeClr>
                </a:solidFill>
              </a:rPr>
              <a:t>XSEDE has learned a lot in the process</a:t>
            </a:r>
          </a:p>
          <a:p>
            <a:pPr marL="457200" indent="-457200">
              <a:spcAft>
                <a:spcPts val="300"/>
              </a:spcAft>
              <a:buFont typeface="Arial" panose="020B0604020202020204" pitchFamily="34" charset="0"/>
              <a:buChar char="•"/>
            </a:pPr>
            <a:r>
              <a:rPr lang="en-US" sz="3100" i="1" dirty="0">
                <a:solidFill>
                  <a:schemeClr val="tx1">
                    <a:lumMod val="85000"/>
                    <a:lumOff val="15000"/>
                  </a:schemeClr>
                </a:solidFill>
              </a:rPr>
              <a:t>Support, training</a:t>
            </a:r>
          </a:p>
          <a:p>
            <a:pPr marL="457200" indent="-457200">
              <a:spcAft>
                <a:spcPts val="300"/>
              </a:spcAft>
              <a:buFont typeface="Arial" panose="020B0604020202020204" pitchFamily="34" charset="0"/>
              <a:buChar char="•"/>
            </a:pPr>
            <a:r>
              <a:rPr lang="en-US" sz="3100" i="1" dirty="0">
                <a:solidFill>
                  <a:schemeClr val="tx1">
                    <a:lumMod val="85000"/>
                    <a:lumOff val="15000"/>
                  </a:schemeClr>
                </a:solidFill>
              </a:rPr>
              <a:t>Accounting processes</a:t>
            </a:r>
          </a:p>
          <a:p>
            <a:pPr marL="457200" indent="-457200">
              <a:spcAft>
                <a:spcPts val="300"/>
              </a:spcAft>
              <a:buFont typeface="Arial" panose="020B0604020202020204" pitchFamily="34" charset="0"/>
              <a:buChar char="•"/>
            </a:pPr>
            <a:r>
              <a:rPr lang="en-US" sz="3100" i="1" dirty="0">
                <a:solidFill>
                  <a:schemeClr val="tx1">
                    <a:lumMod val="85000"/>
                    <a:lumOff val="15000"/>
                  </a:schemeClr>
                </a:solidFill>
              </a:rPr>
              <a:t>Proposal reviews</a:t>
            </a:r>
            <a:endParaRPr lang="en-US" sz="1200" b="1" dirty="0">
              <a:solidFill>
                <a:schemeClr val="tx1">
                  <a:lumMod val="85000"/>
                  <a:lumOff val="15000"/>
                </a:schemeClr>
              </a:solidFill>
            </a:endParaRPr>
          </a:p>
        </p:txBody>
      </p:sp>
    </p:spTree>
    <p:extLst>
      <p:ext uri="{BB962C8B-B14F-4D97-AF65-F5344CB8AC3E}">
        <p14:creationId xmlns:p14="http://schemas.microsoft.com/office/powerpoint/2010/main" val="336587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Conclusions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XSEDE has proved to be a good investment for the feds</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We’ve done a ton of work and now have a nicely bottled up half decade of data that we have carefully combed through. And while not perfect, it is still state of the art for ROI-like analysis of CI published openly</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Now we want to go back and in the last 3 years of XSEDE</a:t>
            </a:r>
          </a:p>
          <a:p>
            <a:pPr marL="685808" lvl="1" indent="-342900">
              <a:spcAft>
                <a:spcPts val="300"/>
              </a:spcAft>
            </a:pPr>
            <a:r>
              <a:rPr lang="en-US" sz="2200" i="1" dirty="0">
                <a:solidFill>
                  <a:schemeClr val="tx1">
                    <a:lumMod val="85000"/>
                    <a:lumOff val="15000"/>
                  </a:schemeClr>
                </a:solidFill>
              </a:rPr>
              <a:t>Continue what we have done</a:t>
            </a:r>
          </a:p>
          <a:p>
            <a:pPr marL="685808" lvl="1" indent="-342900">
              <a:spcAft>
                <a:spcPts val="300"/>
              </a:spcAft>
            </a:pPr>
            <a:r>
              <a:rPr lang="en-US" sz="2200" i="1" dirty="0">
                <a:solidFill>
                  <a:schemeClr val="tx1">
                    <a:lumMod val="85000"/>
                    <a:lumOff val="15000"/>
                  </a:schemeClr>
                </a:solidFill>
              </a:rPr>
              <a:t>But REALLY expand it to get at more of the point: the value of what we enable!</a:t>
            </a:r>
          </a:p>
          <a:p>
            <a:pPr marL="0" indent="0">
              <a:spcAft>
                <a:spcPts val="300"/>
              </a:spcAft>
              <a:buNone/>
            </a:pPr>
            <a:r>
              <a:rPr lang="en-US" sz="1200" b="1" dirty="0">
                <a:solidFill>
                  <a:schemeClr val="tx1">
                    <a:lumMod val="85000"/>
                    <a:lumOff val="15000"/>
                  </a:schemeClr>
                </a:solidFill>
              </a:rPr>
              <a:t> </a:t>
            </a:r>
          </a:p>
        </p:txBody>
      </p:sp>
      <p:pic>
        <p:nvPicPr>
          <p:cNvPr id="4" name="Picture 3" descr="A screenshot of a cell phone&#10;&#10;Description automatically generated">
            <a:extLst>
              <a:ext uri="{FF2B5EF4-FFF2-40B4-BE49-F238E27FC236}">
                <a16:creationId xmlns:a16="http://schemas.microsoft.com/office/drawing/2014/main" xmlns="" id="{81EEACF5-470F-3E41-AC1A-CFE3F6A402F3}"/>
              </a:ext>
            </a:extLst>
          </p:cNvPr>
          <p:cNvPicPr>
            <a:picLocks noChangeAspect="1"/>
          </p:cNvPicPr>
          <p:nvPr/>
        </p:nvPicPr>
        <p:blipFill>
          <a:blip r:embed="rId4"/>
          <a:stretch>
            <a:fillRect/>
          </a:stretch>
        </p:blipFill>
        <p:spPr>
          <a:xfrm>
            <a:off x="2721597" y="5220718"/>
            <a:ext cx="6527800" cy="1231900"/>
          </a:xfrm>
          <a:prstGeom prst="rect">
            <a:avLst/>
          </a:prstGeom>
        </p:spPr>
      </p:pic>
    </p:spTree>
    <p:extLst>
      <p:ext uri="{BB962C8B-B14F-4D97-AF65-F5344CB8AC3E}">
        <p14:creationId xmlns:p14="http://schemas.microsoft.com/office/powerpoint/2010/main" val="275470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lnSpcReduction="1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Acknowledgments</a:t>
            </a:r>
          </a:p>
          <a:p>
            <a:pPr marL="0" indent="0">
              <a:spcAft>
                <a:spcPts val="300"/>
              </a:spcAft>
              <a:buFont typeface="+mj-lt"/>
              <a:buNone/>
            </a:pPr>
            <a:endParaRPr lang="en-US" sz="2800" b="1" dirty="0">
              <a:solidFill>
                <a:schemeClr val="tx1">
                  <a:lumMod val="85000"/>
                  <a:lumOff val="15000"/>
                </a:schemeClr>
              </a:solidFill>
            </a:endParaRPr>
          </a:p>
          <a:p>
            <a:pPr marL="0" indent="0">
              <a:spcAft>
                <a:spcPts val="300"/>
              </a:spcAft>
              <a:buNone/>
            </a:pPr>
            <a:r>
              <a:rPr lang="en-US" sz="2400" dirty="0">
                <a:solidFill>
                  <a:schemeClr val="tx1">
                    <a:lumMod val="85000"/>
                    <a:lumOff val="15000"/>
                  </a:schemeClr>
                </a:solidFill>
              </a:rPr>
              <a:t>Thanks to Marques A. Bland of the Texas Advanced Computing Center for assistance with data management, and to Harmony Jankowski and Winona Snapp-Childs for excellent editorial efforts. Thanks to Shawn </a:t>
            </a:r>
            <a:r>
              <a:rPr lang="en-US" sz="2400" dirty="0" err="1">
                <a:solidFill>
                  <a:schemeClr val="tx1">
                    <a:lumMod val="85000"/>
                    <a:lumOff val="15000"/>
                  </a:schemeClr>
                </a:solidFill>
              </a:rPr>
              <a:t>Slavin</a:t>
            </a:r>
            <a:r>
              <a:rPr lang="en-US" sz="2400" dirty="0">
                <a:solidFill>
                  <a:schemeClr val="tx1">
                    <a:lumMod val="85000"/>
                    <a:lumOff val="15000"/>
                  </a:schemeClr>
                </a:solidFill>
              </a:rPr>
              <a:t> for assistance with editing and finalization of this report. This research was supported by National Science Foundation grant number ACI-1548562, and by Indiana University through its support of the Indiana University Pervasive Technology Institute.  Any opinions expressed here may or may not be in keeping with the opinions of the NSF, other federal funding agencies, IU, or my neighbor’s dog. My opinions are just mine.</a:t>
            </a:r>
          </a:p>
          <a:p>
            <a:pPr marL="0" indent="0">
              <a:spcAft>
                <a:spcPts val="300"/>
              </a:spcAft>
              <a:buNone/>
            </a:pPr>
            <a:r>
              <a:rPr lang="en-US" sz="2400" dirty="0">
                <a:solidFill>
                  <a:schemeClr val="tx1">
                    <a:lumMod val="85000"/>
                    <a:lumOff val="15000"/>
                  </a:schemeClr>
                </a:solidFill>
              </a:rPr>
              <a:t> </a:t>
            </a:r>
          </a:p>
        </p:txBody>
      </p:sp>
    </p:spTree>
    <p:extLst>
      <p:ext uri="{BB962C8B-B14F-4D97-AF65-F5344CB8AC3E}">
        <p14:creationId xmlns:p14="http://schemas.microsoft.com/office/powerpoint/2010/main" val="402454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Questions and (please I hope!) discussion   </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1615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How this all began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2011: XSEDE (eXtreme Science and Engineering Discovery Environment) funded for ~ $120 M over 5 years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Much kvetching ensued</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Argument: it would be cheaper and better to go back to a model of distinct centers</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People who remembered the downsides of the “Center” and “Alliance” models weren’t convinced</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Our NSF program officer said “Could someone please investigate the Return on Investment for the money the NSF spends on XSEDE’</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64450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925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2015 Paper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Decent first iteration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Set out three key points:</a:t>
            </a:r>
          </a:p>
          <a:p>
            <a:pPr marL="685808" lvl="1" indent="-342900">
              <a:spcAft>
                <a:spcPts val="300"/>
              </a:spcAft>
            </a:pPr>
            <a:r>
              <a:rPr lang="en-US" sz="2200" i="1" dirty="0">
                <a:solidFill>
                  <a:schemeClr val="tx1">
                    <a:lumMod val="85000"/>
                    <a:lumOff val="15000"/>
                  </a:schemeClr>
                </a:solidFill>
              </a:rPr>
              <a:t>It was cheaper to fund one XSEDE than 4 centers by a lot; cheaper than funding 2 centers by a little</a:t>
            </a:r>
          </a:p>
          <a:p>
            <a:pPr marL="685808" lvl="1" indent="-342900">
              <a:spcAft>
                <a:spcPts val="300"/>
              </a:spcAft>
            </a:pPr>
            <a:r>
              <a:rPr lang="en-US" sz="2200" i="1" dirty="0">
                <a:solidFill>
                  <a:schemeClr val="tx1">
                    <a:lumMod val="85000"/>
                    <a:lumOff val="15000"/>
                  </a:schemeClr>
                </a:solidFill>
              </a:rPr>
              <a:t>We calculated a ROI for NSF investment in XSEDE that with the addition of a qualitative argument got the ROI over 1.0</a:t>
            </a:r>
          </a:p>
          <a:p>
            <a:pPr marL="685808" lvl="1" indent="-342900">
              <a:spcAft>
                <a:spcPts val="300"/>
              </a:spcAft>
            </a:pPr>
            <a:r>
              <a:rPr lang="en-US" sz="2200" i="1" dirty="0">
                <a:solidFill>
                  <a:schemeClr val="tx1">
                    <a:lumMod val="85000"/>
                    <a:lumOff val="15000"/>
                  </a:schemeClr>
                </a:solidFill>
              </a:rPr>
              <a:t>We also pointed out things that are “value added” and hard to calculate as “returns” in real time</a:t>
            </a:r>
          </a:p>
          <a:p>
            <a:pPr marL="685808" lvl="1" indent="-342900">
              <a:spcAft>
                <a:spcPts val="300"/>
              </a:spcAft>
            </a:pPr>
            <a:r>
              <a:rPr lang="en-US" sz="2200" i="1" dirty="0">
                <a:solidFill>
                  <a:schemeClr val="tx1">
                    <a:lumMod val="85000"/>
                    <a:lumOff val="15000"/>
                  </a:schemeClr>
                </a:solidFill>
              </a:rPr>
              <a:t>Our paper at XSEDE was given the Phil Andrews award that year, which we think reflects a good start to a hard problem. (My wife offered some sage advice however)</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256523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So here’s the key problem</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According to proper ROI definitions in cost accounting terms, there is no such thing as ROI calculatable in general for XSEDE on a year-by year basis. OR you calculate it and it’s 0.</a:t>
            </a:r>
          </a:p>
          <a:p>
            <a:pPr marL="342900" indent="-342900">
              <a:spcAft>
                <a:spcPts val="300"/>
              </a:spcAft>
              <a:buFont typeface="Arial" panose="020B0604020202020204" pitchFamily="34" charset="0"/>
              <a:buChar char="•"/>
            </a:pPr>
            <a:endParaRPr lang="en-US" sz="2400" i="1" dirty="0">
              <a:solidFill>
                <a:schemeClr val="tx1">
                  <a:lumMod val="85000"/>
                  <a:lumOff val="15000"/>
                </a:schemeClr>
              </a:solidFill>
            </a:endParaRP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ROI = 				income from product</a:t>
            </a:r>
          </a:p>
          <a:p>
            <a:pPr marL="1257308" lvl="3" indent="0">
              <a:spcAft>
                <a:spcPts val="300"/>
              </a:spcAft>
              <a:buNone/>
            </a:pPr>
            <a:r>
              <a:rPr lang="en-US" sz="2200" i="1" dirty="0">
                <a:solidFill>
                  <a:schemeClr val="tx1">
                    <a:lumMod val="85000"/>
                    <a:lumOff val="15000"/>
                  </a:schemeClr>
                </a:solidFill>
              </a:rPr>
              <a:t>		-------------------------------------------</a:t>
            </a:r>
          </a:p>
          <a:p>
            <a:pPr marL="1257308" lvl="3" indent="0">
              <a:spcAft>
                <a:spcPts val="300"/>
              </a:spcAft>
              <a:buNone/>
            </a:pPr>
            <a:r>
              <a:rPr lang="en-US" sz="2200" i="1" dirty="0">
                <a:solidFill>
                  <a:schemeClr val="tx1">
                    <a:lumMod val="85000"/>
                    <a:lumOff val="15000"/>
                  </a:schemeClr>
                </a:solidFill>
              </a:rPr>
              <a:t>		investment to create the product </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286575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77500" lnSpcReduction="2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Logic model for Process Analysis </a:t>
            </a: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r>
              <a:rPr lang="en-US" sz="2400" i="1" dirty="0">
                <a:solidFill>
                  <a:schemeClr val="tx1">
                    <a:lumMod val="85000"/>
                    <a:lumOff val="15000"/>
                  </a:schemeClr>
                </a:solidFill>
              </a:rPr>
              <a:t>To measure fiscal efficiency of what we are doing, we defined</a:t>
            </a:r>
          </a:p>
          <a:p>
            <a:pPr marL="0" indent="0">
              <a:spcAft>
                <a:spcPts val="300"/>
              </a:spcAft>
              <a:buNone/>
            </a:pPr>
            <a:endParaRPr lang="en-US" sz="2400" i="1" dirty="0">
              <a:solidFill>
                <a:schemeClr val="tx1">
                  <a:lumMod val="85000"/>
                  <a:lumOff val="15000"/>
                </a:schemeClr>
              </a:solidFill>
            </a:endParaRPr>
          </a:p>
          <a:p>
            <a:pPr marL="0" indent="0">
              <a:spcAft>
                <a:spcPts val="300"/>
              </a:spcAft>
              <a:buNone/>
            </a:pPr>
            <a:r>
              <a:rPr lang="en-US" sz="2400" i="1" dirty="0" err="1">
                <a:solidFill>
                  <a:schemeClr val="tx1">
                    <a:lumMod val="85000"/>
                    <a:lumOff val="15000"/>
                  </a:schemeClr>
                </a:solidFill>
              </a:rPr>
              <a:t>ROI</a:t>
            </a:r>
            <a:r>
              <a:rPr lang="en-US" sz="2400" i="1" baseline="-25000" dirty="0" err="1">
                <a:solidFill>
                  <a:schemeClr val="tx1">
                    <a:lumMod val="85000"/>
                    <a:lumOff val="15000"/>
                  </a:schemeClr>
                </a:solidFill>
              </a:rPr>
              <a:t>proxy</a:t>
            </a:r>
            <a:r>
              <a:rPr lang="en-US" sz="2400" i="1" dirty="0">
                <a:solidFill>
                  <a:schemeClr val="tx1">
                    <a:lumMod val="85000"/>
                    <a:lumOff val="15000"/>
                  </a:schemeClr>
                </a:solidFill>
              </a:rPr>
              <a:t>	= 			Cost of doing what we did at rational market rates</a:t>
            </a:r>
          </a:p>
          <a:p>
            <a:pPr marL="0" indent="0">
              <a:spcAft>
                <a:spcPts val="300"/>
              </a:spcAft>
              <a:buNone/>
            </a:pPr>
            <a:r>
              <a:rPr lang="en-US" sz="2400" i="1" dirty="0">
                <a:solidFill>
                  <a:schemeClr val="tx1">
                    <a:lumMod val="85000"/>
                    <a:lumOff val="15000"/>
                  </a:schemeClr>
                </a:solidFill>
              </a:rPr>
              <a:t>					-----------------------------------------------------------------</a:t>
            </a:r>
          </a:p>
          <a:p>
            <a:pPr marL="0" indent="0">
              <a:spcAft>
                <a:spcPts val="300"/>
              </a:spcAft>
              <a:buNone/>
            </a:pPr>
            <a:r>
              <a:rPr lang="en-US" sz="2400" i="1" dirty="0">
                <a:solidFill>
                  <a:schemeClr val="tx1">
                    <a:lumMod val="85000"/>
                    <a:lumOff val="15000"/>
                  </a:schemeClr>
                </a:solidFill>
              </a:rPr>
              <a:t>					Cost actually paid</a:t>
            </a:r>
          </a:p>
          <a:p>
            <a:pPr marL="0" indent="0">
              <a:spcAft>
                <a:spcPts val="300"/>
              </a:spcAft>
              <a:buNone/>
            </a:pPr>
            <a:r>
              <a:rPr lang="en-US" sz="1200" b="1" dirty="0">
                <a:solidFill>
                  <a:schemeClr val="tx1">
                    <a:lumMod val="85000"/>
                    <a:lumOff val="15000"/>
                  </a:schemeClr>
                </a:solidFill>
              </a:rPr>
              <a:t> </a:t>
            </a:r>
          </a:p>
        </p:txBody>
      </p:sp>
      <p:pic>
        <p:nvPicPr>
          <p:cNvPr id="3" name="Picture 2" descr="A screenshot of a cell phone&#10;&#10;Description automatically generated">
            <a:extLst>
              <a:ext uri="{FF2B5EF4-FFF2-40B4-BE49-F238E27FC236}">
                <a16:creationId xmlns:a16="http://schemas.microsoft.com/office/drawing/2014/main" xmlns="" id="{754054D0-470F-6649-A8C4-CFED98E2FBE3}"/>
              </a:ext>
            </a:extLst>
          </p:cNvPr>
          <p:cNvPicPr>
            <a:picLocks noChangeAspect="1"/>
          </p:cNvPicPr>
          <p:nvPr/>
        </p:nvPicPr>
        <p:blipFill>
          <a:blip r:embed="rId4"/>
          <a:stretch>
            <a:fillRect/>
          </a:stretch>
        </p:blipFill>
        <p:spPr>
          <a:xfrm>
            <a:off x="2805818" y="2501943"/>
            <a:ext cx="6527800" cy="1231900"/>
          </a:xfrm>
          <a:prstGeom prst="rect">
            <a:avLst/>
          </a:prstGeom>
        </p:spPr>
      </p:pic>
    </p:spTree>
    <p:extLst>
      <p:ext uri="{BB962C8B-B14F-4D97-AF65-F5344CB8AC3E}">
        <p14:creationId xmlns:p14="http://schemas.microsoft.com/office/powerpoint/2010/main" val="238983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xmlns=""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92500" lnSpcReduction="2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So how do we measure ”cost at rational market rates” </a:t>
            </a:r>
          </a:p>
          <a:p>
            <a:pPr marL="342900" indent="-342900">
              <a:spcAft>
                <a:spcPts val="300"/>
              </a:spcAft>
              <a:buFont typeface="Arial" panose="020B0604020202020204" pitchFamily="34" charset="0"/>
              <a:buChar char="•"/>
            </a:pPr>
            <a:r>
              <a:rPr lang="en-US" sz="2200" i="1" dirty="0">
                <a:solidFill>
                  <a:schemeClr val="tx1">
                    <a:lumMod val="85000"/>
                    <a:lumOff val="15000"/>
                  </a:schemeClr>
                </a:solidFill>
              </a:rPr>
              <a:t>For some services without a clearly established market rate</a:t>
            </a:r>
          </a:p>
          <a:p>
            <a:pPr marL="685808" lvl="1" indent="-342900">
              <a:spcAft>
                <a:spcPts val="300"/>
              </a:spcAft>
            </a:pPr>
            <a:r>
              <a:rPr lang="en-US" sz="2200" i="1" dirty="0">
                <a:solidFill>
                  <a:schemeClr val="tx1">
                    <a:lumMod val="85000"/>
                    <a:lumOff val="15000"/>
                  </a:schemeClr>
                </a:solidFill>
              </a:rPr>
              <a:t>Ask people how much staff time it would have taken to do what they did with XSEDE assistance, but without XSEDE, and multiply that FTE (Full Time Equivalent) times rational costs for staff time</a:t>
            </a:r>
          </a:p>
          <a:p>
            <a:pPr marL="1143008" lvl="2" indent="-342900">
              <a:spcAft>
                <a:spcPts val="300"/>
              </a:spcAft>
            </a:pPr>
            <a:r>
              <a:rPr lang="en-US" sz="2200" i="1" dirty="0">
                <a:solidFill>
                  <a:schemeClr val="tx1">
                    <a:lumMod val="85000"/>
                    <a:lumOff val="15000"/>
                  </a:schemeClr>
                </a:solidFill>
              </a:rPr>
              <a:t>XSEDE value to Service Providers</a:t>
            </a:r>
          </a:p>
          <a:p>
            <a:pPr marL="1143008" lvl="2" indent="-342900">
              <a:spcAft>
                <a:spcPts val="300"/>
              </a:spcAft>
            </a:pPr>
            <a:r>
              <a:rPr lang="en-US" sz="2200" i="1" dirty="0">
                <a:solidFill>
                  <a:schemeClr val="tx1">
                    <a:lumMod val="85000"/>
                    <a:lumOff val="15000"/>
                  </a:schemeClr>
                </a:solidFill>
              </a:rPr>
              <a:t>ECSS value to </a:t>
            </a:r>
            <a:r>
              <a:rPr lang="en-US" sz="2200" i="1" dirty="0" err="1">
                <a:solidFill>
                  <a:schemeClr val="tx1">
                    <a:lumMod val="85000"/>
                    <a:lumOff val="15000"/>
                  </a:schemeClr>
                </a:solidFill>
              </a:rPr>
              <a:t>Pis</a:t>
            </a:r>
            <a:r>
              <a:rPr lang="en-US" sz="2200" i="1" dirty="0">
                <a:solidFill>
                  <a:schemeClr val="tx1">
                    <a:lumMod val="85000"/>
                    <a:lumOff val="15000"/>
                  </a:schemeClr>
                </a:solidFill>
              </a:rPr>
              <a:t> getting ECSS allocations</a:t>
            </a:r>
          </a:p>
          <a:p>
            <a:pPr marL="1143008" lvl="2" indent="-342900">
              <a:spcAft>
                <a:spcPts val="300"/>
              </a:spcAft>
            </a:pPr>
            <a:r>
              <a:rPr lang="en-US" sz="2200" i="1" dirty="0">
                <a:solidFill>
                  <a:schemeClr val="tx1">
                    <a:lumMod val="85000"/>
                    <a:lumOff val="15000"/>
                  </a:schemeClr>
                </a:solidFill>
              </a:rPr>
              <a:t>Site visits to campuses from XCI</a:t>
            </a:r>
          </a:p>
          <a:p>
            <a:pPr marL="1143008" lvl="2" indent="-342900">
              <a:spcAft>
                <a:spcPts val="300"/>
              </a:spcAft>
            </a:pPr>
            <a:r>
              <a:rPr lang="en-US" sz="2200" i="1" dirty="0">
                <a:solidFill>
                  <a:schemeClr val="tx1">
                    <a:lumMod val="85000"/>
                    <a:lumOff val="15000"/>
                  </a:schemeClr>
                </a:solidFill>
              </a:rPr>
              <a:t>Installing software from YUM repo</a:t>
            </a:r>
          </a:p>
          <a:p>
            <a:pPr marL="457200" indent="-457200">
              <a:spcAft>
                <a:spcPts val="300"/>
              </a:spcAft>
              <a:buFont typeface="Arial" panose="020B0604020202020204" pitchFamily="34" charset="0"/>
              <a:buChar char="•"/>
            </a:pPr>
            <a:r>
              <a:rPr lang="en-US" sz="2200" i="1" dirty="0">
                <a:solidFill>
                  <a:schemeClr val="tx1">
                    <a:lumMod val="85000"/>
                    <a:lumOff val="15000"/>
                  </a:schemeClr>
                </a:solidFill>
              </a:rPr>
              <a:t>For services with clear market rates (e.g. online education, resolving helpdesk tickets)</a:t>
            </a:r>
          </a:p>
          <a:p>
            <a:pPr marL="800108" lvl="1" indent="-457200">
              <a:spcAft>
                <a:spcPts val="300"/>
              </a:spcAft>
            </a:pPr>
            <a:r>
              <a:rPr lang="en-US" sz="2200" i="1" dirty="0">
                <a:solidFill>
                  <a:schemeClr val="tx1">
                    <a:lumMod val="85000"/>
                    <a:lumOff val="15000"/>
                  </a:schemeClr>
                </a:solidFill>
              </a:rPr>
              <a:t>Actual units used times relevant market rate</a:t>
            </a:r>
          </a:p>
          <a:p>
            <a:pPr marL="342900" indent="-342900">
              <a:spcAft>
                <a:spcPts val="300"/>
              </a:spcAft>
              <a:buFont typeface="Arial" panose="020B0604020202020204" pitchFamily="34" charset="0"/>
              <a:buChar char="•"/>
            </a:pPr>
            <a:endParaRPr lang="en-US" sz="2400" i="1" dirty="0">
              <a:solidFill>
                <a:schemeClr val="tx1">
                  <a:lumMod val="85000"/>
                  <a:lumOff val="15000"/>
                </a:schemeClr>
              </a:solidFill>
            </a:endParaRP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366944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193F0727-8216-C94D-B6F6-FD7A08BF9382}"/>
              </a:ext>
            </a:extLst>
          </p:cNvPr>
          <p:cNvGraphicFramePr>
            <a:graphicFrameLocks noGrp="1"/>
          </p:cNvGraphicFramePr>
          <p:nvPr/>
        </p:nvGraphicFramePr>
        <p:xfrm>
          <a:off x="350728" y="263048"/>
          <a:ext cx="11511419" cy="6621160"/>
        </p:xfrm>
        <a:graphic>
          <a:graphicData uri="http://schemas.openxmlformats.org/drawingml/2006/table">
            <a:tbl>
              <a:tblPr firstRow="1" firstCol="1" bandRow="1">
                <a:tableStyleId>{5202B0CA-FC54-4496-8BCA-5EF66A818D29}</a:tableStyleId>
              </a:tblPr>
              <a:tblGrid>
                <a:gridCol w="1297061">
                  <a:extLst>
                    <a:ext uri="{9D8B030D-6E8A-4147-A177-3AD203B41FA5}">
                      <a16:colId xmlns:a16="http://schemas.microsoft.com/office/drawing/2014/main" xmlns="" val="1640562478"/>
                    </a:ext>
                  </a:extLst>
                </a:gridCol>
                <a:gridCol w="998396">
                  <a:extLst>
                    <a:ext uri="{9D8B030D-6E8A-4147-A177-3AD203B41FA5}">
                      <a16:colId xmlns:a16="http://schemas.microsoft.com/office/drawing/2014/main" xmlns="" val="1155671173"/>
                    </a:ext>
                  </a:extLst>
                </a:gridCol>
                <a:gridCol w="1151994">
                  <a:extLst>
                    <a:ext uri="{9D8B030D-6E8A-4147-A177-3AD203B41FA5}">
                      <a16:colId xmlns:a16="http://schemas.microsoft.com/office/drawing/2014/main" xmlns="" val="3614793204"/>
                    </a:ext>
                  </a:extLst>
                </a:gridCol>
                <a:gridCol w="1305595">
                  <a:extLst>
                    <a:ext uri="{9D8B030D-6E8A-4147-A177-3AD203B41FA5}">
                      <a16:colId xmlns:a16="http://schemas.microsoft.com/office/drawing/2014/main" xmlns="" val="1150637780"/>
                    </a:ext>
                  </a:extLst>
                </a:gridCol>
                <a:gridCol w="1228795">
                  <a:extLst>
                    <a:ext uri="{9D8B030D-6E8A-4147-A177-3AD203B41FA5}">
                      <a16:colId xmlns:a16="http://schemas.microsoft.com/office/drawing/2014/main" xmlns="" val="816748234"/>
                    </a:ext>
                  </a:extLst>
                </a:gridCol>
                <a:gridCol w="1305595">
                  <a:extLst>
                    <a:ext uri="{9D8B030D-6E8A-4147-A177-3AD203B41FA5}">
                      <a16:colId xmlns:a16="http://schemas.microsoft.com/office/drawing/2014/main" xmlns="" val="562898088"/>
                    </a:ext>
                  </a:extLst>
                </a:gridCol>
                <a:gridCol w="1612793">
                  <a:extLst>
                    <a:ext uri="{9D8B030D-6E8A-4147-A177-3AD203B41FA5}">
                      <a16:colId xmlns:a16="http://schemas.microsoft.com/office/drawing/2014/main" xmlns="" val="3584786601"/>
                    </a:ext>
                  </a:extLst>
                </a:gridCol>
                <a:gridCol w="1305595">
                  <a:extLst>
                    <a:ext uri="{9D8B030D-6E8A-4147-A177-3AD203B41FA5}">
                      <a16:colId xmlns:a16="http://schemas.microsoft.com/office/drawing/2014/main" xmlns="" val="561289736"/>
                    </a:ext>
                  </a:extLst>
                </a:gridCol>
                <a:gridCol w="1305595">
                  <a:extLst>
                    <a:ext uri="{9D8B030D-6E8A-4147-A177-3AD203B41FA5}">
                      <a16:colId xmlns:a16="http://schemas.microsoft.com/office/drawing/2014/main" xmlns="" val="778090803"/>
                    </a:ext>
                  </a:extLst>
                </a:gridCol>
              </a:tblGrid>
              <a:tr h="524169">
                <a:tc>
                  <a:txBody>
                    <a:bodyPr/>
                    <a:lstStyle/>
                    <a:p>
                      <a:pPr marL="0" marR="0" algn="ctr">
                        <a:spcBef>
                          <a:spcPts val="0"/>
                        </a:spcBef>
                        <a:spcAft>
                          <a:spcPts val="0"/>
                        </a:spcAft>
                      </a:pPr>
                      <a:r>
                        <a:rPr lang="en-US" sz="1000" dirty="0">
                          <a:effectLst/>
                        </a:rPr>
                        <a:t>Cost basis for calculating --&gt;</a:t>
                      </a:r>
                      <a:br>
                        <a:rPr lang="en-US" sz="1000" dirty="0">
                          <a:effectLst/>
                        </a:rPr>
                      </a:br>
                      <a:r>
                        <a:rPr lang="en-US" sz="1000" dirty="0">
                          <a:effectLst/>
                        </a:rPr>
                        <a:t>Return Proxy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XSEDE value to SPs</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gridSpan="2">
                  <a:txBody>
                    <a:bodyPr/>
                    <a:lstStyle/>
                    <a:p>
                      <a:pPr marL="0" marR="0" algn="ctr">
                        <a:spcBef>
                          <a:spcPts val="0"/>
                        </a:spcBef>
                        <a:spcAft>
                          <a:spcPts val="0"/>
                        </a:spcAft>
                      </a:pPr>
                      <a:r>
                        <a:rPr lang="en-US" sz="1000" dirty="0">
                          <a:effectLst/>
                        </a:rPr>
                        <a:t>ECSS value to PIs (Reference: Computer and Information Research Scientist)</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tc hMerge="1">
                  <a:txBody>
                    <a:bodyPr/>
                    <a:lstStyle/>
                    <a:p>
                      <a:endParaRPr lang="en-US"/>
                    </a:p>
                  </a:txBody>
                  <a:tcPr/>
                </a:tc>
                <a:tc gridSpan="2">
                  <a:txBody>
                    <a:bodyPr/>
                    <a:lstStyle/>
                    <a:p>
                      <a:pPr marL="0" marR="0" algn="ctr">
                        <a:spcBef>
                          <a:spcPts val="0"/>
                        </a:spcBef>
                        <a:spcAft>
                          <a:spcPts val="0"/>
                        </a:spcAft>
                      </a:pPr>
                      <a:r>
                        <a:rPr lang="en-US" sz="1000">
                          <a:effectLst/>
                        </a:rPr>
                        <a:t>CRI software distribution &amp; campus visits (Reference: Network and Computer Systems Administrators)</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hMerge="1">
                  <a:txBody>
                    <a:bodyPr/>
                    <a:lstStyle/>
                    <a:p>
                      <a:endParaRPr lang="en-US"/>
                    </a:p>
                  </a:txBody>
                  <a:tcPr/>
                </a:tc>
                <a:tc>
                  <a:txBody>
                    <a:bodyPr/>
                    <a:lstStyle/>
                    <a:p>
                      <a:pPr marL="0" marR="0" algn="ctr">
                        <a:spcBef>
                          <a:spcPts val="0"/>
                        </a:spcBef>
                        <a:spcAft>
                          <a:spcPts val="0"/>
                        </a:spcAft>
                      </a:pPr>
                      <a:r>
                        <a:rPr lang="en-US" sz="1000">
                          <a:effectLst/>
                        </a:rPr>
                        <a:t>Helpdesk value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gridSpan="2">
                  <a:txBody>
                    <a:bodyPr/>
                    <a:lstStyle/>
                    <a:p>
                      <a:pPr marL="0" marR="0" algn="ctr">
                        <a:spcBef>
                          <a:spcPts val="0"/>
                        </a:spcBef>
                        <a:spcAft>
                          <a:spcPts val="0"/>
                        </a:spcAft>
                      </a:pPr>
                      <a:r>
                        <a:rPr lang="en-US" sz="1000">
                          <a:effectLst/>
                        </a:rPr>
                        <a:t>Training value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hMerge="1">
                  <a:txBody>
                    <a:bodyPr/>
                    <a:lstStyle/>
                    <a:p>
                      <a:endParaRPr lang="en-US"/>
                    </a:p>
                  </a:txBody>
                  <a:tcPr/>
                </a:tc>
                <a:extLst>
                  <a:ext uri="{0D108BD9-81ED-4DB2-BD59-A6C34878D82A}">
                    <a16:rowId xmlns:a16="http://schemas.microsoft.com/office/drawing/2014/main" xmlns="" val="4273733170"/>
                  </a:ext>
                </a:extLst>
              </a:tr>
              <a:tr h="389577">
                <a:tc>
                  <a:txBody>
                    <a:bodyPr/>
                    <a:lstStyle/>
                    <a:p>
                      <a:pPr marL="0" marR="0" algn="ctr">
                        <a:spcBef>
                          <a:spcPts val="0"/>
                        </a:spcBef>
                        <a:spcAft>
                          <a:spcPts val="0"/>
                        </a:spcAft>
                      </a:pPr>
                      <a:r>
                        <a:rPr lang="en-US" sz="1000" dirty="0">
                          <a:effectLst/>
                        </a:rPr>
                        <a:t>Program Year</a:t>
                      </a:r>
                      <a:endParaRPr lang="en-US" sz="1200" dirty="0">
                        <a:effectLst/>
                      </a:endParaRPr>
                    </a:p>
                    <a:p>
                      <a:pPr marL="0" marR="0" algn="ctr">
                        <a:spcBef>
                          <a:spcPts val="0"/>
                        </a:spcBef>
                        <a:spcAft>
                          <a:spcPts val="0"/>
                        </a:spcAft>
                      </a:pPr>
                      <a:r>
                        <a:rPr lang="en-US" sz="1000" dirty="0">
                          <a:effectLst/>
                        </a:rPr>
                        <a:t>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50909" marR="50909" marT="0" marB="0" anchor="b"/>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Salary (p.a.)</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Benefits as percentage of salary</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Salary (p.a.)</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Benefits as percentage of salary</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Cost per closed ticket</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Live/In person (per person-hour)</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Web based (per person-hour)</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3641265662"/>
                  </a:ext>
                </a:extLst>
              </a:tr>
              <a:tr h="909012">
                <a:tc>
                  <a:txBody>
                    <a:bodyPr/>
                    <a:lstStyle/>
                    <a:p>
                      <a:pPr marL="0" marR="0" algn="ctr">
                        <a:spcBef>
                          <a:spcPts val="0"/>
                        </a:spcBef>
                        <a:spcAft>
                          <a:spcPts val="0"/>
                        </a:spcAft>
                      </a:pPr>
                      <a:r>
                        <a:rPr lang="en-US" sz="1000">
                          <a:effectLst/>
                        </a:rPr>
                        <a:t>PY4</a:t>
                      </a:r>
                      <a:br>
                        <a:rPr lang="en-US" sz="1000">
                          <a:effectLst/>
                        </a:rPr>
                      </a:br>
                      <a:r>
                        <a:rPr lang="en-US" sz="1000">
                          <a:effectLst/>
                        </a:rPr>
                        <a:t>Jul14-Jun15</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budget (different value for each budget category).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$115,580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dirty="0">
                          <a:effectLst/>
                        </a:rPr>
                        <a:t>47% </a:t>
                      </a:r>
                      <a:br>
                        <a:rPr lang="en-US" sz="1000" dirty="0">
                          <a:effectLst/>
                        </a:rPr>
                      </a:br>
                      <a:r>
                        <a:rPr lang="en-US" sz="1000" dirty="0">
                          <a:effectLst/>
                        </a:rPr>
                        <a:t>($16.50/ $35.32)</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$82,200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47% </a:t>
                      </a:r>
                      <a:br>
                        <a:rPr lang="en-US" sz="1000">
                          <a:effectLst/>
                        </a:rPr>
                      </a:br>
                      <a:r>
                        <a:rPr lang="en-US" sz="1000">
                          <a:effectLst/>
                        </a:rPr>
                        <a:t>($16.50/ $35.32)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$22.00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$11.29</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$9.98</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3374033366"/>
                  </a:ext>
                </a:extLst>
              </a:tr>
              <a:tr h="649294">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https://www.bls.gov/oes/special.requests/oesm15nat.zip</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https://www.bls.gov/news.release/archives/ecec_03102016.htm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https://www.bls.gov/oes/special.requests/oesm15nat.zip</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https://www.bls.gov/news.release/archives/ecec_03102016.htm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dirty="0">
                          <a:effectLst/>
                        </a:rPr>
                        <a:t>https://</a:t>
                      </a:r>
                      <a:r>
                        <a:rPr lang="en-US" sz="1000" dirty="0" err="1">
                          <a:effectLst/>
                        </a:rPr>
                        <a:t>www.thinkhdi.com</a:t>
                      </a:r>
                      <a:r>
                        <a:rPr lang="en-US" sz="1000" dirty="0">
                          <a:effectLst/>
                        </a:rPr>
                        <a:t>/~/media/</a:t>
                      </a:r>
                      <a:r>
                        <a:rPr lang="en-US" sz="1000" dirty="0" err="1">
                          <a:effectLst/>
                        </a:rPr>
                        <a:t>HDICorp</a:t>
                      </a:r>
                      <a:r>
                        <a:rPr lang="en-US" sz="1000" dirty="0">
                          <a:effectLst/>
                        </a:rPr>
                        <a:t>/Files/</a:t>
                      </a:r>
                      <a:r>
                        <a:rPr lang="en-US" sz="1000" dirty="0" err="1">
                          <a:effectLst/>
                        </a:rPr>
                        <a:t>LibraryArchive</a:t>
                      </a:r>
                      <a:r>
                        <a:rPr lang="en-US" sz="1000" dirty="0">
                          <a:effectLst/>
                        </a:rPr>
                        <a:t>/</a:t>
                      </a:r>
                      <a:r>
                        <a:rPr lang="en-US" sz="1000" dirty="0" err="1">
                          <a:effectLst/>
                        </a:rPr>
                        <a:t>Rumburg_SevenKPIs.pdf</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https://www.pryor.com/training-seminars/microsoft-excel-basics/</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http://www.hrclassroom.com:80/content/lms-training-basic-pricing.aspx</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3197265981"/>
                  </a:ext>
                </a:extLst>
              </a:tr>
              <a:tr h="389577">
                <a:tc>
                  <a:txBody>
                    <a:bodyPr/>
                    <a:lstStyle/>
                    <a:p>
                      <a:pPr marL="0" marR="0" algn="ctr">
                        <a:spcBef>
                          <a:spcPts val="0"/>
                        </a:spcBef>
                        <a:spcAft>
                          <a:spcPts val="0"/>
                        </a:spcAft>
                      </a:pPr>
                      <a:r>
                        <a:rPr lang="en-US" sz="1000">
                          <a:effectLst/>
                        </a:rPr>
                        <a:t>PY5</a:t>
                      </a:r>
                      <a:br>
                        <a:rPr lang="en-US" sz="1000">
                          <a:effectLst/>
                        </a:rPr>
                      </a:br>
                      <a:r>
                        <a:rPr lang="en-US" sz="1000">
                          <a:effectLst/>
                        </a:rPr>
                        <a:t>Jul15-Aug16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budget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$116,320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50% ($18.34/ $36.95)</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$84,500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($18.34/ $36.95)</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1671637070"/>
                  </a:ext>
                </a:extLst>
              </a:tr>
              <a:tr h="519436">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https://www.bls.gov/oes/2016/may/oes151111.htm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https://www.bls.gov/news.release/archives/ecec_03172017.htm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https://www.bls.gov/oes/2016/may/oes151142.htm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https://www.bls.gov/news.release/archives/ecec_03172017.htm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1286033907"/>
                  </a:ext>
                </a:extLst>
              </a:tr>
              <a:tr h="389577">
                <a:tc>
                  <a:txBody>
                    <a:bodyPr/>
                    <a:lstStyle/>
                    <a:p>
                      <a:pPr marL="0" marR="0" algn="ctr">
                        <a:spcBef>
                          <a:spcPts val="0"/>
                        </a:spcBef>
                        <a:spcAft>
                          <a:spcPts val="0"/>
                        </a:spcAft>
                      </a:pPr>
                      <a:r>
                        <a:rPr lang="en-US" sz="1000">
                          <a:effectLst/>
                        </a:rPr>
                        <a:t>PY6</a:t>
                      </a:r>
                      <a:br>
                        <a:rPr lang="en-US" sz="1000">
                          <a:effectLst/>
                        </a:rPr>
                      </a:br>
                      <a:r>
                        <a:rPr lang="en-US" sz="1000">
                          <a:effectLst/>
                        </a:rPr>
                        <a:t>Sep16-Aug17</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expenses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$119,570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($19.11/ $38.90)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$86,340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($19.11/ $38.90)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$15.56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848731635"/>
                  </a:ext>
                </a:extLst>
              </a:tr>
              <a:tr h="649294">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https://www.bls.gov/oes/2017/may/oes151111.htm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https://www.bls.gov/news.release/archives/ecec_03202018.htm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https://www.bls.gov/oes/2017/may/oes151142.htm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https://www.bls.gov/news.release/archives/ecec_03202018.htm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https://www.thinkhdi.com/library/supportworld/2017/metric-of-month-service-desk-cost-per-ticket.aspx</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4163440817"/>
                  </a:ext>
                </a:extLst>
              </a:tr>
              <a:tr h="389577">
                <a:tc>
                  <a:txBody>
                    <a:bodyPr/>
                    <a:lstStyle/>
                    <a:p>
                      <a:pPr marL="0" marR="0" algn="ctr">
                        <a:spcBef>
                          <a:spcPts val="0"/>
                        </a:spcBef>
                        <a:spcAft>
                          <a:spcPts val="0"/>
                        </a:spcAft>
                      </a:pPr>
                      <a:r>
                        <a:rPr lang="en-US" sz="1000">
                          <a:effectLst/>
                        </a:rPr>
                        <a:t>PY7</a:t>
                      </a:r>
                      <a:br>
                        <a:rPr lang="en-US" sz="1000">
                          <a:effectLst/>
                        </a:rPr>
                      </a:br>
                      <a:r>
                        <a:rPr lang="en-US" sz="1000">
                          <a:effectLst/>
                        </a:rPr>
                        <a:t>Sep17-Aug18</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expenses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$123,850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($19.48/ $38.92)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$87,070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($19.48/ $38.92)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3989126365"/>
                  </a:ext>
                </a:extLst>
              </a:tr>
              <a:tr h="519436">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https://www.bls.gov/oes/2018/may/oes151111.htm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https://www.bls.gov/news.release/archives/ecec_03192019.htm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https://www.bls.gov/oes/2018/may/oes151142.htm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https://www.bls.gov/news.release/archives/ecec_03192019.htm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1224828900"/>
                  </a:ext>
                </a:extLst>
              </a:tr>
              <a:tr h="389577">
                <a:tc>
                  <a:txBody>
                    <a:bodyPr/>
                    <a:lstStyle/>
                    <a:p>
                      <a:pPr marL="0" marR="0" algn="ctr">
                        <a:spcBef>
                          <a:spcPts val="0"/>
                        </a:spcBef>
                        <a:spcAft>
                          <a:spcPts val="0"/>
                        </a:spcAft>
                      </a:pPr>
                      <a:r>
                        <a:rPr lang="en-US" sz="1000">
                          <a:effectLst/>
                        </a:rPr>
                        <a:t>PY8</a:t>
                      </a:r>
                      <a:br>
                        <a:rPr lang="en-US" sz="1000">
                          <a:effectLst/>
                        </a:rPr>
                      </a:br>
                      <a:r>
                        <a:rPr lang="en-US" sz="1000">
                          <a:effectLst/>
                        </a:rPr>
                        <a:t>Sep18-Aug19</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expenses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$127,460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51% </a:t>
                      </a:r>
                      <a:br>
                        <a:rPr lang="en-US" sz="1000">
                          <a:effectLst/>
                        </a:rPr>
                      </a:br>
                      <a:r>
                        <a:rPr lang="en-US" sz="1000">
                          <a:effectLst/>
                        </a:rPr>
                        <a:t>($20.17/ $39.72)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$88,410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51% </a:t>
                      </a:r>
                      <a:br>
                        <a:rPr lang="en-US" sz="1000">
                          <a:effectLst/>
                        </a:rPr>
                      </a:br>
                      <a:r>
                        <a:rPr lang="en-US" sz="1000">
                          <a:effectLst/>
                        </a:rPr>
                        <a:t>($20.17/ $39.72)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743624268"/>
                  </a:ext>
                </a:extLst>
              </a:tr>
              <a:tr h="519436">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https://www.bls.gov/oes/current/oes151221.htm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https://www.bls.gov/news.release/archives/ecec_03192020.htm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https://www.bls.gov/oes/current/oes151244.htm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https://www.bls.gov/news.release/archives/ecec_03192020.htm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dirty="0">
                          <a:effectLst/>
                        </a:rPr>
                        <a:t>Same as PY4</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xmlns="" val="2199487827"/>
                  </a:ext>
                </a:extLst>
              </a:tr>
            </a:tbl>
          </a:graphicData>
        </a:graphic>
      </p:graphicFrame>
    </p:spTree>
    <p:extLst>
      <p:ext uri="{BB962C8B-B14F-4D97-AF65-F5344CB8AC3E}">
        <p14:creationId xmlns:p14="http://schemas.microsoft.com/office/powerpoint/2010/main" val="46334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F2579455-9194-6747-8D30-C071CA3D3EEF}"/>
              </a:ext>
            </a:extLst>
          </p:cNvPr>
          <p:cNvGraphicFramePr>
            <a:graphicFrameLocks noGrp="1"/>
          </p:cNvGraphicFramePr>
          <p:nvPr/>
        </p:nvGraphicFramePr>
        <p:xfrm>
          <a:off x="959549" y="268888"/>
          <a:ext cx="10539347" cy="6320224"/>
        </p:xfrm>
        <a:graphic>
          <a:graphicData uri="http://schemas.openxmlformats.org/drawingml/2006/table">
            <a:tbl>
              <a:tblPr firstRow="1" firstCol="1" bandRow="1">
                <a:tableStyleId>{5202B0CA-FC54-4496-8BCA-5EF66A818D29}</a:tableStyleId>
              </a:tblPr>
              <a:tblGrid>
                <a:gridCol w="1505621">
                  <a:extLst>
                    <a:ext uri="{9D8B030D-6E8A-4147-A177-3AD203B41FA5}">
                      <a16:colId xmlns:a16="http://schemas.microsoft.com/office/drawing/2014/main" xmlns="" val="450795848"/>
                    </a:ext>
                  </a:extLst>
                </a:gridCol>
                <a:gridCol w="1505621">
                  <a:extLst>
                    <a:ext uri="{9D8B030D-6E8A-4147-A177-3AD203B41FA5}">
                      <a16:colId xmlns:a16="http://schemas.microsoft.com/office/drawing/2014/main" xmlns="" val="2161701067"/>
                    </a:ext>
                  </a:extLst>
                </a:gridCol>
                <a:gridCol w="1505621">
                  <a:extLst>
                    <a:ext uri="{9D8B030D-6E8A-4147-A177-3AD203B41FA5}">
                      <a16:colId xmlns:a16="http://schemas.microsoft.com/office/drawing/2014/main" xmlns="" val="2336277487"/>
                    </a:ext>
                  </a:extLst>
                </a:gridCol>
                <a:gridCol w="1505621">
                  <a:extLst>
                    <a:ext uri="{9D8B030D-6E8A-4147-A177-3AD203B41FA5}">
                      <a16:colId xmlns:a16="http://schemas.microsoft.com/office/drawing/2014/main" xmlns="" val="3588962934"/>
                    </a:ext>
                  </a:extLst>
                </a:gridCol>
                <a:gridCol w="1505621">
                  <a:extLst>
                    <a:ext uri="{9D8B030D-6E8A-4147-A177-3AD203B41FA5}">
                      <a16:colId xmlns:a16="http://schemas.microsoft.com/office/drawing/2014/main" xmlns="" val="819217476"/>
                    </a:ext>
                  </a:extLst>
                </a:gridCol>
                <a:gridCol w="1505621">
                  <a:extLst>
                    <a:ext uri="{9D8B030D-6E8A-4147-A177-3AD203B41FA5}">
                      <a16:colId xmlns:a16="http://schemas.microsoft.com/office/drawing/2014/main" xmlns="" val="340183547"/>
                    </a:ext>
                  </a:extLst>
                </a:gridCol>
                <a:gridCol w="1505621">
                  <a:extLst>
                    <a:ext uri="{9D8B030D-6E8A-4147-A177-3AD203B41FA5}">
                      <a16:colId xmlns:a16="http://schemas.microsoft.com/office/drawing/2014/main" xmlns="" val="500224723"/>
                    </a:ext>
                  </a:extLst>
                </a:gridCol>
              </a:tblGrid>
              <a:tr h="202765">
                <a:tc gridSpan="7">
                  <a:txBody>
                    <a:bodyPr/>
                    <a:lstStyle/>
                    <a:p>
                      <a:pPr marL="0" marR="0" algn="ctr">
                        <a:spcBef>
                          <a:spcPts val="0"/>
                        </a:spcBef>
                        <a:spcAft>
                          <a:spcPts val="0"/>
                        </a:spcAft>
                      </a:pPr>
                      <a:r>
                        <a:rPr lang="en-US" sz="1200">
                          <a:effectLst/>
                        </a:rPr>
                        <a:t>XSEDE Return on Investment (Project Years 4-8)</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674981648"/>
                  </a:ext>
                </a:extLst>
              </a:tr>
              <a:tr h="389309">
                <a:tc>
                  <a:txBody>
                    <a:bodyPr/>
                    <a:lstStyle/>
                    <a:p>
                      <a:pPr marL="0" marR="0" algn="ctr">
                        <a:spcBef>
                          <a:spcPts val="0"/>
                        </a:spcBef>
                        <a:spcAft>
                          <a:spcPts val="0"/>
                        </a:spcAft>
                      </a:pPr>
                      <a:r>
                        <a:rPr lang="en-US" sz="1200">
                          <a:effectLst/>
                        </a:rPr>
                        <a:t>Category of Value </a:t>
                      </a:r>
                      <a:br>
                        <a:rPr lang="en-US" sz="1200">
                          <a:effectLst/>
                        </a:rPr>
                      </a:br>
                      <a:r>
                        <a:rPr lang="en-US" sz="1200">
                          <a:effectLst/>
                        </a:rPr>
                        <a:t>(Proxy for Return)</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PY4</a:t>
                      </a:r>
                      <a:br>
                        <a:rPr lang="en-US" sz="1200">
                          <a:effectLst/>
                        </a:rPr>
                      </a:br>
                      <a:r>
                        <a:rPr lang="en-US" sz="1200">
                          <a:effectLst/>
                        </a:rPr>
                        <a:t>Jul14-Jun15</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PY5</a:t>
                      </a:r>
                      <a:br>
                        <a:rPr lang="en-US" sz="1200">
                          <a:effectLst/>
                        </a:rPr>
                      </a:br>
                      <a:r>
                        <a:rPr lang="en-US" sz="1200">
                          <a:effectLst/>
                        </a:rPr>
                        <a:t>Jul15-Aug16</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PY6</a:t>
                      </a:r>
                      <a:br>
                        <a:rPr lang="en-US" sz="1200">
                          <a:effectLst/>
                        </a:rPr>
                      </a:br>
                      <a:r>
                        <a:rPr lang="en-US" sz="1200">
                          <a:effectLst/>
                        </a:rPr>
                        <a:t>Sep16-Aug17</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PY7</a:t>
                      </a:r>
                      <a:br>
                        <a:rPr lang="en-US" sz="1200">
                          <a:effectLst/>
                        </a:rPr>
                      </a:br>
                      <a:r>
                        <a:rPr lang="en-US" sz="1200">
                          <a:effectLst/>
                        </a:rPr>
                        <a:t>Sep17-Aug18</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PY8</a:t>
                      </a:r>
                      <a:br>
                        <a:rPr lang="en-US" sz="1200">
                          <a:effectLst/>
                        </a:rPr>
                      </a:br>
                      <a:r>
                        <a:rPr lang="en-US" sz="1200">
                          <a:effectLst/>
                        </a:rPr>
                        <a:t>Sep18-Aug19</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Combined </a:t>
                      </a:r>
                      <a:br>
                        <a:rPr lang="en-US" sz="1200">
                          <a:effectLst/>
                        </a:rPr>
                      </a:br>
                      <a:r>
                        <a:rPr lang="en-US" sz="1200">
                          <a:effectLst/>
                        </a:rPr>
                        <a:t>PY4-PY8</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extLst>
                  <a:ext uri="{0D108BD9-81ED-4DB2-BD59-A6C34878D82A}">
                    <a16:rowId xmlns:a16="http://schemas.microsoft.com/office/drawing/2014/main" xmlns="" val="3542613229"/>
                  </a:ext>
                </a:extLst>
              </a:tr>
              <a:tr h="194654">
                <a:tc>
                  <a:txBody>
                    <a:bodyPr/>
                    <a:lstStyle/>
                    <a:p>
                      <a:pPr marL="0" marR="0">
                        <a:spcBef>
                          <a:spcPts val="0"/>
                        </a:spcBef>
                        <a:spcAft>
                          <a:spcPts val="0"/>
                        </a:spcAft>
                      </a:pPr>
                      <a:r>
                        <a:rPr lang="en-US" sz="1200">
                          <a:effectLst/>
                        </a:rPr>
                        <a:t>XSEDE value to L1 SPs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$15,948,215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$12,818,846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$7,241,488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$10,207,774</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$12,118,883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$58,335,206</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1647119326"/>
                  </a:ext>
                </a:extLst>
              </a:tr>
              <a:tr h="194654">
                <a:tc>
                  <a:txBody>
                    <a:bodyPr/>
                    <a:lstStyle/>
                    <a:p>
                      <a:pPr marL="0" marR="0">
                        <a:spcBef>
                          <a:spcPts val="0"/>
                        </a:spcBef>
                        <a:spcAft>
                          <a:spcPts val="0"/>
                        </a:spcAft>
                      </a:pPr>
                      <a:r>
                        <a:rPr lang="en-US" sz="1200">
                          <a:effectLst/>
                        </a:rPr>
                        <a:t>XSEDE value to L2 SPs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$1,104,111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$1,107,633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$1,753,718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$5,056,986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$4,221,851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$13,244,299</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2999756721"/>
                  </a:ext>
                </a:extLst>
              </a:tr>
              <a:tr h="194654">
                <a:tc>
                  <a:txBody>
                    <a:bodyPr/>
                    <a:lstStyle/>
                    <a:p>
                      <a:pPr marL="0" marR="0">
                        <a:spcBef>
                          <a:spcPts val="0"/>
                        </a:spcBef>
                        <a:spcAft>
                          <a:spcPts val="0"/>
                        </a:spcAft>
                      </a:pPr>
                      <a:r>
                        <a:rPr lang="en-US" sz="1200">
                          <a:effectLst/>
                        </a:rPr>
                        <a:t>XSEDE value to L3 SPs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$756,097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$949,783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$6,424,825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$6,135,790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$6,288,023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$20,554,518</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1760615070"/>
                  </a:ext>
                </a:extLst>
              </a:tr>
              <a:tr h="194654">
                <a:tc>
                  <a:txBody>
                    <a:bodyPr/>
                    <a:lstStyle/>
                    <a:p>
                      <a:pPr marL="0" marR="0">
                        <a:spcBef>
                          <a:spcPts val="0"/>
                        </a:spcBef>
                        <a:spcAft>
                          <a:spcPts val="0"/>
                        </a:spcAft>
                      </a:pPr>
                      <a:r>
                        <a:rPr lang="en-US" sz="1200">
                          <a:effectLst/>
                        </a:rPr>
                        <a:t>XSEDE value to SPs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$17,808,423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$14,876,262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$15,420,031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$21,400,550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$22,628,757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$92,134,023</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2322376431"/>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3061187565"/>
                  </a:ext>
                </a:extLst>
              </a:tr>
              <a:tr h="194654">
                <a:tc>
                  <a:txBody>
                    <a:bodyPr/>
                    <a:lstStyle/>
                    <a:p>
                      <a:pPr marL="0" marR="0">
                        <a:spcBef>
                          <a:spcPts val="0"/>
                        </a:spcBef>
                        <a:spcAft>
                          <a:spcPts val="0"/>
                        </a:spcAft>
                      </a:pPr>
                      <a:r>
                        <a:rPr lang="en-US" sz="1200">
                          <a:effectLst/>
                        </a:rPr>
                        <a:t>ECSS value to PIs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$7,822,617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$14,912,466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$9,032,970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$12,165,786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$11,797,278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$55,731,118</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976417796"/>
                  </a:ext>
                </a:extLst>
              </a:tr>
              <a:tr h="291982">
                <a:tc>
                  <a:txBody>
                    <a:bodyPr/>
                    <a:lstStyle/>
                    <a:p>
                      <a:pPr marL="0" marR="0">
                        <a:spcBef>
                          <a:spcPts val="0"/>
                        </a:spcBef>
                        <a:spcAft>
                          <a:spcPts val="0"/>
                        </a:spcAft>
                      </a:pPr>
                      <a:r>
                        <a:rPr lang="en-US" sz="1200">
                          <a:effectLst/>
                        </a:rPr>
                        <a:t>Extended Support value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2645792680"/>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3356397997"/>
                  </a:ext>
                </a:extLst>
              </a:tr>
              <a:tr h="128418">
                <a:tc>
                  <a:txBody>
                    <a:bodyPr/>
                    <a:lstStyle/>
                    <a:p>
                      <a:pPr marL="0" marR="0">
                        <a:spcBef>
                          <a:spcPts val="0"/>
                        </a:spcBef>
                        <a:spcAft>
                          <a:spcPts val="0"/>
                        </a:spcAft>
                      </a:pPr>
                      <a:r>
                        <a:rPr lang="en-US" sz="1200">
                          <a:effectLst/>
                        </a:rPr>
                        <a:t>Helpdesk value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NA</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$101,156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$112,281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$125,320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$120,077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$458,834</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4136535805"/>
                  </a:ext>
                </a:extLst>
              </a:tr>
              <a:tr h="194654">
                <a:tc>
                  <a:txBody>
                    <a:bodyPr/>
                    <a:lstStyle/>
                    <a:p>
                      <a:pPr marL="0" marR="0">
                        <a:spcBef>
                          <a:spcPts val="0"/>
                        </a:spcBef>
                        <a:spcAft>
                          <a:spcPts val="0"/>
                        </a:spcAft>
                      </a:pPr>
                      <a:r>
                        <a:rPr lang="en-US" sz="1200">
                          <a:effectLst/>
                        </a:rPr>
                        <a:t>Operations value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3915650768"/>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2505050912"/>
                  </a:ext>
                </a:extLst>
              </a:tr>
              <a:tr h="128418">
                <a:tc>
                  <a:txBody>
                    <a:bodyPr/>
                    <a:lstStyle/>
                    <a:p>
                      <a:pPr marL="0" marR="0">
                        <a:spcBef>
                          <a:spcPts val="0"/>
                        </a:spcBef>
                        <a:spcAft>
                          <a:spcPts val="0"/>
                        </a:spcAft>
                      </a:pPr>
                      <a:r>
                        <a:rPr lang="en-US" sz="1200">
                          <a:effectLst/>
                        </a:rPr>
                        <a:t>Training value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$546,680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$828,359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$549,190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$585,134</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$599,745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$3,109,107</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1023750421"/>
                  </a:ext>
                </a:extLst>
              </a:tr>
              <a:tr h="194654">
                <a:tc>
                  <a:txBody>
                    <a:bodyPr/>
                    <a:lstStyle/>
                    <a:p>
                      <a:pPr marL="0" marR="0">
                        <a:spcBef>
                          <a:spcPts val="0"/>
                        </a:spcBef>
                        <a:spcAft>
                          <a:spcPts val="0"/>
                        </a:spcAft>
                      </a:pPr>
                      <a:r>
                        <a:rPr lang="en-US" sz="1200">
                          <a:effectLst/>
                        </a:rPr>
                        <a:t>Training value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1224857313"/>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292413569"/>
                  </a:ext>
                </a:extLst>
              </a:tr>
              <a:tr h="194654">
                <a:tc>
                  <a:txBody>
                    <a:bodyPr/>
                    <a:lstStyle/>
                    <a:p>
                      <a:pPr marL="0" marR="0">
                        <a:spcBef>
                          <a:spcPts val="0"/>
                        </a:spcBef>
                        <a:spcAft>
                          <a:spcPts val="0"/>
                        </a:spcAft>
                      </a:pPr>
                      <a:r>
                        <a:rPr lang="en-US" sz="1200">
                          <a:effectLst/>
                        </a:rPr>
                        <a:t>CRI Software Distribution</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$29,393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$33,969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$41,961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$48,259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$35,945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$189,527</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1692149398"/>
                  </a:ext>
                </a:extLst>
              </a:tr>
              <a:tr h="128418">
                <a:tc>
                  <a:txBody>
                    <a:bodyPr/>
                    <a:lstStyle/>
                    <a:p>
                      <a:pPr marL="0" marR="0">
                        <a:spcBef>
                          <a:spcPts val="0"/>
                        </a:spcBef>
                        <a:spcAft>
                          <a:spcPts val="0"/>
                        </a:spcAft>
                      </a:pPr>
                      <a:r>
                        <a:rPr lang="en-US" sz="1200">
                          <a:effectLst/>
                        </a:rPr>
                        <a:t>CRI Site Visits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$39,667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$115,910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$120,722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$236,626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$191,351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$704,276</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2630645641"/>
                  </a:ext>
                </a:extLst>
              </a:tr>
              <a:tr h="291982">
                <a:tc>
                  <a:txBody>
                    <a:bodyPr/>
                    <a:lstStyle/>
                    <a:p>
                      <a:pPr marL="0" marR="0">
                        <a:spcBef>
                          <a:spcPts val="0"/>
                        </a:spcBef>
                        <a:spcAft>
                          <a:spcPts val="0"/>
                        </a:spcAft>
                      </a:pPr>
                      <a:r>
                        <a:rPr lang="en-US" sz="1200">
                          <a:effectLst/>
                        </a:rPr>
                        <a:t>Resource Integration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$69,060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$149,879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$162,683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$284,885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$227,296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$893,803</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3684763316"/>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xmlns="" val="510084680"/>
                  </a:ext>
                </a:extLst>
              </a:tr>
              <a:tr h="194654">
                <a:tc>
                  <a:txBody>
                    <a:bodyPr/>
                    <a:lstStyle/>
                    <a:p>
                      <a:pPr marL="0" marR="0">
                        <a:spcBef>
                          <a:spcPts val="0"/>
                        </a:spcBef>
                        <a:spcAft>
                          <a:spcPts val="0"/>
                        </a:spcAft>
                      </a:pPr>
                      <a:r>
                        <a:rPr lang="en-US" sz="1200">
                          <a:effectLst/>
                        </a:rPr>
                        <a:t>XSEDE Total Proxy Value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$26,246,780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$30,868,122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$25,277,155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$34,561,675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$35,373,153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$152,326,885</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907613588"/>
                  </a:ext>
                </a:extLst>
              </a:tr>
              <a:tr h="194654">
                <a:tc>
                  <a:txBody>
                    <a:bodyPr/>
                    <a:lstStyle/>
                    <a:p>
                      <a:pPr marL="0" marR="0">
                        <a:spcBef>
                          <a:spcPts val="0"/>
                        </a:spcBef>
                        <a:spcAft>
                          <a:spcPts val="0"/>
                        </a:spcAft>
                      </a:pPr>
                      <a:r>
                        <a:rPr lang="en-US" sz="1200">
                          <a:effectLst/>
                        </a:rPr>
                        <a:t>XSEDE Total Expenditure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$23,562,931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$23,067,000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$18,285,622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$19,561,588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$19,993,698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$104,470,839</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3362079603"/>
                  </a:ext>
                </a:extLst>
              </a:tr>
              <a:tr h="194654">
                <a:tc>
                  <a:txBody>
                    <a:bodyPr/>
                    <a:lstStyle/>
                    <a:p>
                      <a:pPr marL="0" marR="0">
                        <a:spcBef>
                          <a:spcPts val="0"/>
                        </a:spcBef>
                        <a:spcAft>
                          <a:spcPts val="0"/>
                        </a:spcAft>
                      </a:pPr>
                      <a:r>
                        <a:rPr lang="en-US" sz="1200">
                          <a:effectLst/>
                        </a:rPr>
                        <a:t>XSEDE Total ROI</a:t>
                      </a:r>
                      <a:r>
                        <a:rPr lang="en-US" sz="1200" baseline="-25000">
                          <a:effectLst/>
                        </a:rPr>
                        <a:t>proxy</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1.34</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1.38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dirty="0">
                          <a:effectLst/>
                        </a:rPr>
                        <a:t>1.46</a:t>
                      </a:r>
                      <a:endParaRPr lang="en-US" sz="1800" dirty="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xmlns="" val="2491772228"/>
                  </a:ext>
                </a:extLst>
              </a:tr>
            </a:tbl>
          </a:graphicData>
        </a:graphic>
      </p:graphicFrame>
    </p:spTree>
    <p:extLst>
      <p:ext uri="{BB962C8B-B14F-4D97-AF65-F5344CB8AC3E}">
        <p14:creationId xmlns:p14="http://schemas.microsoft.com/office/powerpoint/2010/main" val="221322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D9247DC9-D7BC-AD41-8076-A99C2C472ED8}"/>
              </a:ext>
            </a:extLst>
          </p:cNvPr>
          <p:cNvGraphicFramePr>
            <a:graphicFrameLocks noGrp="1"/>
          </p:cNvGraphicFramePr>
          <p:nvPr/>
        </p:nvGraphicFramePr>
        <p:xfrm>
          <a:off x="774386" y="1744136"/>
          <a:ext cx="10874821" cy="3369728"/>
        </p:xfrm>
        <a:graphic>
          <a:graphicData uri="http://schemas.openxmlformats.org/drawingml/2006/table">
            <a:tbl>
              <a:tblPr firstRow="1" firstCol="1" bandRow="1">
                <a:tableStyleId>{5202B0CA-FC54-4496-8BCA-5EF66A818D29}</a:tableStyleId>
              </a:tblPr>
              <a:tblGrid>
                <a:gridCol w="2056496">
                  <a:extLst>
                    <a:ext uri="{9D8B030D-6E8A-4147-A177-3AD203B41FA5}">
                      <a16:colId xmlns:a16="http://schemas.microsoft.com/office/drawing/2014/main" xmlns="" val="4219537175"/>
                    </a:ext>
                  </a:extLst>
                </a:gridCol>
                <a:gridCol w="1377863">
                  <a:extLst>
                    <a:ext uri="{9D8B030D-6E8A-4147-A177-3AD203B41FA5}">
                      <a16:colId xmlns:a16="http://schemas.microsoft.com/office/drawing/2014/main" xmlns="" val="1967537860"/>
                    </a:ext>
                  </a:extLst>
                </a:gridCol>
                <a:gridCol w="1352811">
                  <a:extLst>
                    <a:ext uri="{9D8B030D-6E8A-4147-A177-3AD203B41FA5}">
                      <a16:colId xmlns:a16="http://schemas.microsoft.com/office/drawing/2014/main" xmlns="" val="1648754058"/>
                    </a:ext>
                  </a:extLst>
                </a:gridCol>
                <a:gridCol w="1427013">
                  <a:extLst>
                    <a:ext uri="{9D8B030D-6E8A-4147-A177-3AD203B41FA5}">
                      <a16:colId xmlns:a16="http://schemas.microsoft.com/office/drawing/2014/main" xmlns="" val="1230661581"/>
                    </a:ext>
                  </a:extLst>
                </a:gridCol>
                <a:gridCol w="1553546">
                  <a:extLst>
                    <a:ext uri="{9D8B030D-6E8A-4147-A177-3AD203B41FA5}">
                      <a16:colId xmlns:a16="http://schemas.microsoft.com/office/drawing/2014/main" xmlns="" val="444057427"/>
                    </a:ext>
                  </a:extLst>
                </a:gridCol>
                <a:gridCol w="1553546">
                  <a:extLst>
                    <a:ext uri="{9D8B030D-6E8A-4147-A177-3AD203B41FA5}">
                      <a16:colId xmlns:a16="http://schemas.microsoft.com/office/drawing/2014/main" xmlns="" val="2667977922"/>
                    </a:ext>
                  </a:extLst>
                </a:gridCol>
                <a:gridCol w="1553546">
                  <a:extLst>
                    <a:ext uri="{9D8B030D-6E8A-4147-A177-3AD203B41FA5}">
                      <a16:colId xmlns:a16="http://schemas.microsoft.com/office/drawing/2014/main" xmlns="" val="1331302086"/>
                    </a:ext>
                  </a:extLst>
                </a:gridCol>
              </a:tblGrid>
              <a:tr h="350739">
                <a:tc gridSpan="7">
                  <a:txBody>
                    <a:bodyPr/>
                    <a:lstStyle/>
                    <a:p>
                      <a:pPr marL="0" marR="0" algn="ctr">
                        <a:spcBef>
                          <a:spcPts val="0"/>
                        </a:spcBef>
                        <a:spcAft>
                          <a:spcPts val="0"/>
                        </a:spcAft>
                      </a:pPr>
                      <a:r>
                        <a:rPr lang="en-US" sz="1800" dirty="0">
                          <a:effectLst/>
                        </a:rPr>
                        <a:t>XSEDE Return on Investment (Project Years 4-8)</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744721027"/>
                  </a:ext>
                </a:extLst>
              </a:tr>
              <a:tr h="952087">
                <a:tc>
                  <a:txBody>
                    <a:bodyPr/>
                    <a:lstStyle/>
                    <a:p>
                      <a:pPr marL="0" marR="0" algn="ctr">
                        <a:spcBef>
                          <a:spcPts val="0"/>
                        </a:spcBef>
                        <a:spcAft>
                          <a:spcPts val="0"/>
                        </a:spcAft>
                      </a:pPr>
                      <a:r>
                        <a:rPr lang="en-US" sz="1800" dirty="0">
                          <a:effectLst/>
                        </a:rPr>
                        <a:t>Category of Value </a:t>
                      </a:r>
                      <a:br>
                        <a:rPr lang="en-US" sz="1800" dirty="0">
                          <a:effectLst/>
                        </a:rPr>
                      </a:br>
                      <a:r>
                        <a:rPr lang="en-US" sz="1800" dirty="0">
                          <a:effectLst/>
                        </a:rPr>
                        <a:t>(Proxy for return)</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dirty="0">
                          <a:effectLst/>
                        </a:rPr>
                        <a:t>PY4</a:t>
                      </a:r>
                      <a:br>
                        <a:rPr lang="en-US" sz="1800" dirty="0">
                          <a:effectLst/>
                        </a:rPr>
                      </a:br>
                      <a:r>
                        <a:rPr lang="en-US" sz="1800" dirty="0">
                          <a:effectLst/>
                        </a:rPr>
                        <a:t>Jul14-Jun15</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dirty="0">
                          <a:effectLst/>
                        </a:rPr>
                        <a:t>PY5</a:t>
                      </a:r>
                      <a:br>
                        <a:rPr lang="en-US" sz="1800" dirty="0">
                          <a:effectLst/>
                        </a:rPr>
                      </a:br>
                      <a:r>
                        <a:rPr lang="en-US" sz="1800" dirty="0">
                          <a:effectLst/>
                        </a:rPr>
                        <a:t>Jul15-Aug16</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PY6</a:t>
                      </a:r>
                      <a:br>
                        <a:rPr lang="en-US" sz="1800">
                          <a:effectLst/>
                        </a:rPr>
                      </a:br>
                      <a:r>
                        <a:rPr lang="en-US" sz="1800">
                          <a:effectLst/>
                        </a:rPr>
                        <a:t>Sep16-Aug17</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PY7</a:t>
                      </a:r>
                      <a:br>
                        <a:rPr lang="en-US" sz="1800">
                          <a:effectLst/>
                        </a:rPr>
                      </a:br>
                      <a:r>
                        <a:rPr lang="en-US" sz="1800">
                          <a:effectLst/>
                        </a:rPr>
                        <a:t>Sep17-Aug18</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PY8</a:t>
                      </a:r>
                      <a:br>
                        <a:rPr lang="en-US" sz="1800">
                          <a:effectLst/>
                        </a:rPr>
                      </a:br>
                      <a:r>
                        <a:rPr lang="en-US" sz="1800">
                          <a:effectLst/>
                        </a:rPr>
                        <a:t>Sep18-Aug19</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Combined </a:t>
                      </a:r>
                      <a:br>
                        <a:rPr lang="en-US" sz="1800">
                          <a:effectLst/>
                        </a:rPr>
                      </a:br>
                      <a:r>
                        <a:rPr lang="en-US" sz="1800">
                          <a:effectLst/>
                        </a:rPr>
                        <a:t>PY4-PY8</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extLst>
                  <a:ext uri="{0D108BD9-81ED-4DB2-BD59-A6C34878D82A}">
                    <a16:rowId xmlns:a16="http://schemas.microsoft.com/office/drawing/2014/main" xmlns="" val="1698677882"/>
                  </a:ext>
                </a:extLst>
              </a:tr>
              <a:tr h="663948">
                <a:tc>
                  <a:txBody>
                    <a:bodyPr/>
                    <a:lstStyle/>
                    <a:p>
                      <a:pPr marL="0" marR="0">
                        <a:spcBef>
                          <a:spcPts val="0"/>
                        </a:spcBef>
                        <a:spcAft>
                          <a:spcPts val="0"/>
                        </a:spcAft>
                      </a:pPr>
                      <a:r>
                        <a:rPr lang="en-US" sz="1800" dirty="0">
                          <a:effectLst/>
                        </a:rPr>
                        <a:t>XSEDE Total Value by Proxy Measures</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$26,246,780</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$30,868,122</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$25,277,155</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$34,561,675</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$35,373,153</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$152,326,885</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extLst>
                  <a:ext uri="{0D108BD9-81ED-4DB2-BD59-A6C34878D82A}">
                    <a16:rowId xmlns:a16="http://schemas.microsoft.com/office/drawing/2014/main" xmlns="" val="1382980097"/>
                  </a:ext>
                </a:extLst>
              </a:tr>
              <a:tr h="701477">
                <a:tc>
                  <a:txBody>
                    <a:bodyPr/>
                    <a:lstStyle/>
                    <a:p>
                      <a:pPr marL="0" marR="0">
                        <a:spcBef>
                          <a:spcPts val="0"/>
                        </a:spcBef>
                        <a:spcAft>
                          <a:spcPts val="0"/>
                        </a:spcAft>
                      </a:pPr>
                      <a:r>
                        <a:rPr lang="en-US" sz="1800">
                          <a:effectLst/>
                        </a:rPr>
                        <a:t>XSEDE Total Expenditure</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$23,562,931</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$23,067,000</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$18,285,622</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$19,561,588</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$19,993,698</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$104,470,839</a:t>
                      </a:r>
                      <a:endParaRPr lang="en-US" sz="2000">
                        <a:effectLst/>
                        <a:latin typeface="Times New Roman" panose="02020603050405020304" pitchFamily="18" charset="0"/>
                        <a:ea typeface="Times New Roman" panose="02020603050405020304" pitchFamily="18" charset="0"/>
                      </a:endParaRPr>
                    </a:p>
                  </a:txBody>
                  <a:tcPr marL="28575" marR="28575" marT="0" marB="0" anchor="b"/>
                </a:tc>
                <a:extLst>
                  <a:ext uri="{0D108BD9-81ED-4DB2-BD59-A6C34878D82A}">
                    <a16:rowId xmlns:a16="http://schemas.microsoft.com/office/drawing/2014/main" xmlns="" val="2159728696"/>
                  </a:ext>
                </a:extLst>
              </a:tr>
              <a:tr h="701477">
                <a:tc>
                  <a:txBody>
                    <a:bodyPr/>
                    <a:lstStyle/>
                    <a:p>
                      <a:pPr marL="0" marR="0">
                        <a:spcBef>
                          <a:spcPts val="0"/>
                        </a:spcBef>
                        <a:spcAft>
                          <a:spcPts val="0"/>
                        </a:spcAft>
                      </a:pPr>
                      <a:r>
                        <a:rPr lang="en-US" sz="1800" dirty="0">
                          <a:effectLst/>
                        </a:rPr>
                        <a:t>XSEDE Total </a:t>
                      </a:r>
                      <a:r>
                        <a:rPr lang="en-US" sz="1800" dirty="0" err="1">
                          <a:effectLst/>
                        </a:rPr>
                        <a:t>ROI</a:t>
                      </a:r>
                      <a:r>
                        <a:rPr lang="en-US" sz="1800" baseline="-25000" dirty="0" err="1">
                          <a:effectLst/>
                        </a:rPr>
                        <a:t>proxy</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1.11</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1.34</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1.38</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1.77</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1.77</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1.46</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extLst>
                  <a:ext uri="{0D108BD9-81ED-4DB2-BD59-A6C34878D82A}">
                    <a16:rowId xmlns:a16="http://schemas.microsoft.com/office/drawing/2014/main" xmlns="" val="1803985364"/>
                  </a:ext>
                </a:extLst>
              </a:tr>
            </a:tbl>
          </a:graphicData>
        </a:graphic>
      </p:graphicFrame>
    </p:spTree>
    <p:extLst>
      <p:ext uri="{BB962C8B-B14F-4D97-AF65-F5344CB8AC3E}">
        <p14:creationId xmlns:p14="http://schemas.microsoft.com/office/powerpoint/2010/main" val="2055017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4993</TotalTime>
  <Words>1608</Words>
  <Application>Microsoft Macintosh PowerPoint</Application>
  <PresentationFormat>Custom</PresentationFormat>
  <Paragraphs>330</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XSEDE Return on Investment … national servies facilitating moves to cloud computing   Presented by Craig A. Stewart stewart@iu.edu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PTI review templates for existing centers and new labs</dc:title>
  <dc:creator>McMullen, Donald F</dc:creator>
  <cp:lastModifiedBy>Brian Voss</cp:lastModifiedBy>
  <cp:revision>95</cp:revision>
  <dcterms:created xsi:type="dcterms:W3CDTF">2020-05-07T15:50:42Z</dcterms:created>
  <dcterms:modified xsi:type="dcterms:W3CDTF">2020-07-27T00:17:06Z</dcterms:modified>
</cp:coreProperties>
</file>