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4" r:id="rId2"/>
  </p:sldMasterIdLst>
  <p:notesMasterIdLst>
    <p:notesMasterId r:id="rId14"/>
  </p:notesMasterIdLst>
  <p:sldIdLst>
    <p:sldId id="256" r:id="rId3"/>
    <p:sldId id="405" r:id="rId4"/>
    <p:sldId id="406" r:id="rId5"/>
    <p:sldId id="409" r:id="rId6"/>
    <p:sldId id="410" r:id="rId7"/>
    <p:sldId id="414" r:id="rId8"/>
    <p:sldId id="413" r:id="rId9"/>
    <p:sldId id="411" r:id="rId10"/>
    <p:sldId id="415" r:id="rId11"/>
    <p:sldId id="417" r:id="rId12"/>
    <p:sldId id="416" r:id="rId13"/>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1pPr>
    <a:lvl2pPr marL="4572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2pPr>
    <a:lvl3pPr marL="9144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3pPr>
    <a:lvl4pPr marL="13716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4pPr>
    <a:lvl5pPr marL="18288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5pPr>
    <a:lvl6pPr marL="22860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6pPr>
    <a:lvl7pPr marL="27432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7pPr>
    <a:lvl8pPr marL="32004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8pPr>
    <a:lvl9pPr marL="36576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9pPr>
  </p:defaultTextStyle>
  <p:extLst>
    <p:ext uri="{521415D9-36F7-43E2-AB2F-B90AF26B5E84}">
      <p14:sectionLst xmlns:p14="http://schemas.microsoft.com/office/powerpoint/2010/main">
        <p14:section name="Internet2" id="{8C7FF7C1-FD76-8943-962E-C66E6B2CE5AE}">
          <p14:sldIdLst>
            <p14:sldId id="256"/>
            <p14:sldId id="405"/>
            <p14:sldId id="406"/>
            <p14:sldId id="409"/>
            <p14:sldId id="410"/>
            <p14:sldId id="414"/>
            <p14:sldId id="413"/>
            <p14:sldId id="411"/>
            <p14:sldId id="415"/>
            <p14:sldId id="417"/>
            <p14:sldId id="416"/>
          </p14:sldIdLst>
        </p14:section>
        <p14:section name="Project Case Studies" id="{63C50326-6385-4F4B-8073-D8D20CDC64E8}">
          <p14:sldIdLst/>
        </p14:section>
      </p14:sectionLst>
    </p:ext>
    <p:ext uri="{EFAFB233-063F-42B5-8137-9DF3F51BA10A}">
      <p15:sldGuideLst xmlns:p15="http://schemas.microsoft.com/office/powerpoint/2012/main">
        <p15:guide id="1" orient="horz" pos="162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918"/>
    <a:srgbClr val="E5E6D7"/>
    <a:srgbClr val="8D2470"/>
    <a:srgbClr val="802862"/>
    <a:srgbClr val="4EB1BA"/>
    <a:srgbClr val="DFBB29"/>
    <a:srgbClr val="E3302B"/>
    <a:srgbClr val="60B6B8"/>
    <a:srgbClr val="00ABCD"/>
    <a:srgbClr val="CD322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82" autoAdjust="0"/>
    <p:restoredTop sz="75151"/>
  </p:normalViewPr>
  <p:slideViewPr>
    <p:cSldViewPr snapToGrid="0" snapToObjects="1">
      <p:cViewPr varScale="1">
        <p:scale>
          <a:sx n="149" d="100"/>
          <a:sy n="149" d="100"/>
        </p:scale>
        <p:origin x="184" y="57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F7F6D0-6A59-A44E-9408-EE464501943E}" type="datetimeFigureOut">
              <a:rPr lang="en-US" smtClean="0"/>
              <a:t>7/26/20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308323-C2CD-624A-9D56-1E87346A8443}" type="slidenum">
              <a:rPr lang="en-US" smtClean="0"/>
              <a:t>‹#›</a:t>
            </a:fld>
            <a:endParaRPr lang="en-US"/>
          </a:p>
        </p:txBody>
      </p:sp>
    </p:spTree>
    <p:extLst>
      <p:ext uri="{BB962C8B-B14F-4D97-AF65-F5344CB8AC3E}">
        <p14:creationId xmlns:p14="http://schemas.microsoft.com/office/powerpoint/2010/main" val="212479156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308323-C2CD-624A-9D56-1E87346A8443}" type="slidenum">
              <a:rPr lang="en-US" smtClean="0"/>
              <a:t>1</a:t>
            </a:fld>
            <a:endParaRPr lang="en-US"/>
          </a:p>
        </p:txBody>
      </p:sp>
    </p:spTree>
    <p:extLst>
      <p:ext uri="{BB962C8B-B14F-4D97-AF65-F5344CB8AC3E}">
        <p14:creationId xmlns:p14="http://schemas.microsoft.com/office/powerpoint/2010/main" val="3299757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308323-C2CD-624A-9D56-1E87346A8443}" type="slidenum">
              <a:rPr lang="en-US" smtClean="0"/>
              <a:t>10</a:t>
            </a:fld>
            <a:endParaRPr lang="en-US"/>
          </a:p>
        </p:txBody>
      </p:sp>
    </p:spTree>
    <p:extLst>
      <p:ext uri="{BB962C8B-B14F-4D97-AF65-F5344CB8AC3E}">
        <p14:creationId xmlns:p14="http://schemas.microsoft.com/office/powerpoint/2010/main" val="2922715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308323-C2CD-624A-9D56-1E87346A8443}" type="slidenum">
              <a:rPr lang="en-US" smtClean="0"/>
              <a:t>11</a:t>
            </a:fld>
            <a:endParaRPr lang="en-US"/>
          </a:p>
        </p:txBody>
      </p:sp>
    </p:spTree>
    <p:extLst>
      <p:ext uri="{BB962C8B-B14F-4D97-AF65-F5344CB8AC3E}">
        <p14:creationId xmlns:p14="http://schemas.microsoft.com/office/powerpoint/2010/main" val="3696270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just a little  intro the E-CAS project and then I’ll go through a couple of examples of projects using the Google Cloud Platform.</a:t>
            </a:r>
          </a:p>
          <a:p>
            <a:endParaRPr lang="en-US" dirty="0"/>
          </a:p>
          <a:p>
            <a:r>
              <a:rPr lang="en-US" dirty="0"/>
              <a:t>E-CAS is a project to explore commercial cloud platforms to see how they can be used to </a:t>
            </a:r>
            <a:r>
              <a:rPr lang="en-US" b="1" dirty="0"/>
              <a:t>accelerate science by</a:t>
            </a:r>
            <a:r>
              <a:rPr lang="en-US" dirty="0"/>
              <a:t> leveraging the </a:t>
            </a:r>
            <a:r>
              <a:rPr lang="en-US" b="1" dirty="0"/>
              <a:t>Scaling abilities </a:t>
            </a:r>
            <a:r>
              <a:rPr lang="en-US" dirty="0"/>
              <a:t>and </a:t>
            </a:r>
            <a:r>
              <a:rPr lang="en-US" b="1" dirty="0"/>
              <a:t>access to new and emerging technologies</a:t>
            </a:r>
            <a:r>
              <a:rPr lang="en-US" dirty="0"/>
              <a:t>.  The project is managed by Internet2 under a cooperative Agreement with NSF; and is supported by Google Cloud Platform and Amazon Web Services. </a:t>
            </a:r>
          </a:p>
          <a:p>
            <a:endParaRPr lang="en-US" dirty="0"/>
          </a:p>
          <a:p>
            <a:r>
              <a:rPr lang="en-US" dirty="0"/>
              <a:t>The structure of the program is somewhat like a startup competition; except each of the teams involved already have very significant research profiles and have research prototypes in development.  In December 2018, Internet2 released a request for proposals for the E-CAS project. From the 20-odd proposals that were submitted, 6 were selected through an external academic review panel to participate.</a:t>
            </a:r>
          </a:p>
          <a:p>
            <a:r>
              <a:rPr lang="en-US" dirty="0"/>
              <a:t>Phase 1 of the project is generously supported by the cloud providers donating up to 100,000 dollars worth of cloud credits to each of the teams to spend a year developing their projects to demonstrate how they can accelerate science in their field through scale or innovation using the commercial cloud platforms.  During this first phase they also have some partial staff support funding provided by NSF through a sub-award.</a:t>
            </a:r>
          </a:p>
          <a:p>
            <a:endParaRPr lang="en-US" dirty="0"/>
          </a:p>
          <a:p>
            <a:r>
              <a:rPr lang="en-US" dirty="0"/>
              <a:t>At the end on phase 1 each team provides a written report and a presentation of their work describing how the project enabled them to progress their scientific research and how it might also have broader impact for the scientific community.  Then, again using an external academic review panel, 2 of these teams will be awarded up to 500,000 dollars each to spend on Cloud Services and some further staff funding to continue their projects at scale for another year.</a:t>
            </a:r>
          </a:p>
          <a:p>
            <a:endParaRPr lang="en-US" dirty="0"/>
          </a:p>
          <a:p>
            <a:r>
              <a:rPr lang="en-US" dirty="0"/>
              <a:t>The six teams involved are on the next slide.</a:t>
            </a:r>
          </a:p>
          <a:p>
            <a:endParaRPr lang="en-US" dirty="0"/>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5A308323-C2CD-624A-9D56-1E87346A844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518502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Deciphering the Brain’s Neural Code, which seeks to understand how the brain stores and transmits information through complex simulation of the brains neural cortex and comparing that with experimental observations.</a:t>
            </a:r>
          </a:p>
          <a:p>
            <a:r>
              <a:rPr lang="en-US" dirty="0"/>
              <a:t>2. The Building Clouds” project seeks to provide a method for creating a detailed model of the worlds major urban centers including meta-data on the structure of buildings obtained through images to aid in urban planning, climate modelling and weather forecasting.</a:t>
            </a:r>
          </a:p>
          <a:p>
            <a:r>
              <a:rPr lang="en-US" dirty="0"/>
              <a:t>3. MIT are working with Fermilab and the people at CERN in Switzerland to develop methods for processing huge data-flows to find small interactions such as a Higgs-Boson and potentially new physics.</a:t>
            </a:r>
          </a:p>
          <a:p>
            <a:r>
              <a:rPr lang="en-US" dirty="0"/>
              <a:t>4. The Ice-Cube project which has a facility at the South Pole which detects astronomical neutrinos.</a:t>
            </a:r>
          </a:p>
          <a:p>
            <a:r>
              <a:rPr lang="en-US" dirty="0"/>
              <a:t>5. The George Washington project on Bio-Compute Objects which seek to standardize packaging of data and computational workflows for repeatability and verification, particularly in genomics and drug development.</a:t>
            </a:r>
          </a:p>
          <a:p>
            <a:r>
              <a:rPr lang="en-US" dirty="0"/>
              <a:t>6. CIPRES is a phylogenetic science gateway hosted at the San Diego Supercomputing Center which enables users to compare genetic sequencing data between species and organisms to understand their evolutionary biology.</a:t>
            </a:r>
          </a:p>
          <a:p>
            <a:endParaRPr lang="en-US" dirty="0"/>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n-US"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999686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308323-C2CD-624A-9D56-1E87346A8443}" type="slidenum">
              <a:rPr lang="en-US" smtClean="0"/>
              <a:t>4</a:t>
            </a:fld>
            <a:endParaRPr lang="en-US"/>
          </a:p>
        </p:txBody>
      </p:sp>
    </p:spTree>
    <p:extLst>
      <p:ext uri="{BB962C8B-B14F-4D97-AF65-F5344CB8AC3E}">
        <p14:creationId xmlns:p14="http://schemas.microsoft.com/office/powerpoint/2010/main" val="3156161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Esp</a:t>
            </a:r>
            <a:r>
              <a:rPr lang="en-US" dirty="0"/>
              <a:t> </a:t>
            </a:r>
          </a:p>
        </p:txBody>
      </p:sp>
      <p:sp>
        <p:nvSpPr>
          <p:cNvPr id="4" name="Slide Number Placeholder 3"/>
          <p:cNvSpPr>
            <a:spLocks noGrp="1"/>
          </p:cNvSpPr>
          <p:nvPr>
            <p:ph type="sldNum" sz="quarter" idx="5"/>
          </p:nvPr>
        </p:nvSpPr>
        <p:spPr/>
        <p:txBody>
          <a:bodyPr/>
          <a:lstStyle/>
          <a:p>
            <a:fld id="{5A308323-C2CD-624A-9D56-1E87346A8443}" type="slidenum">
              <a:rPr lang="en-US" smtClean="0"/>
              <a:t>5</a:t>
            </a:fld>
            <a:endParaRPr lang="en-US"/>
          </a:p>
        </p:txBody>
      </p:sp>
    </p:spTree>
    <p:extLst>
      <p:ext uri="{BB962C8B-B14F-4D97-AF65-F5344CB8AC3E}">
        <p14:creationId xmlns:p14="http://schemas.microsoft.com/office/powerpoint/2010/main" val="3562723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5A308323-C2CD-624A-9D56-1E87346A8443}" type="slidenum">
              <a:rPr lang="en-US" smtClean="0"/>
              <a:t>6</a:t>
            </a:fld>
            <a:endParaRPr lang="en-US"/>
          </a:p>
        </p:txBody>
      </p:sp>
    </p:spTree>
    <p:extLst>
      <p:ext uri="{BB962C8B-B14F-4D97-AF65-F5344CB8AC3E}">
        <p14:creationId xmlns:p14="http://schemas.microsoft.com/office/powerpoint/2010/main" val="3416286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region</a:t>
            </a:r>
          </a:p>
        </p:txBody>
      </p:sp>
      <p:sp>
        <p:nvSpPr>
          <p:cNvPr id="4" name="Slide Number Placeholder 3"/>
          <p:cNvSpPr>
            <a:spLocks noGrp="1"/>
          </p:cNvSpPr>
          <p:nvPr>
            <p:ph type="sldNum" sz="quarter" idx="5"/>
          </p:nvPr>
        </p:nvSpPr>
        <p:spPr/>
        <p:txBody>
          <a:bodyPr/>
          <a:lstStyle/>
          <a:p>
            <a:fld id="{5A308323-C2CD-624A-9D56-1E87346A8443}" type="slidenum">
              <a:rPr lang="en-US" smtClean="0"/>
              <a:t>7</a:t>
            </a:fld>
            <a:endParaRPr lang="en-US"/>
          </a:p>
        </p:txBody>
      </p:sp>
    </p:spTree>
    <p:extLst>
      <p:ext uri="{BB962C8B-B14F-4D97-AF65-F5344CB8AC3E}">
        <p14:creationId xmlns:p14="http://schemas.microsoft.com/office/powerpoint/2010/main" val="2297490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308323-C2CD-624A-9D56-1E87346A8443}" type="slidenum">
              <a:rPr lang="en-US" smtClean="0"/>
              <a:t>8</a:t>
            </a:fld>
            <a:endParaRPr lang="en-US"/>
          </a:p>
        </p:txBody>
      </p:sp>
    </p:spTree>
    <p:extLst>
      <p:ext uri="{BB962C8B-B14F-4D97-AF65-F5344CB8AC3E}">
        <p14:creationId xmlns:p14="http://schemas.microsoft.com/office/powerpoint/2010/main" val="383670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A308323-C2CD-624A-9D56-1E87346A8443}" type="slidenum">
              <a:rPr lang="en-US" smtClean="0"/>
              <a:t>9</a:t>
            </a:fld>
            <a:endParaRPr lang="en-US"/>
          </a:p>
        </p:txBody>
      </p:sp>
    </p:spTree>
    <p:extLst>
      <p:ext uri="{BB962C8B-B14F-4D97-AF65-F5344CB8AC3E}">
        <p14:creationId xmlns:p14="http://schemas.microsoft.com/office/powerpoint/2010/main" val="981991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365760"/>
            <a:ext cx="6781800" cy="429491"/>
          </a:xfrm>
          <a:prstGeom prst="rect">
            <a:avLst/>
          </a:prstGeom>
          <a:effectLst/>
        </p:spPr>
        <p:txBody>
          <a:bodyPr lIns="0" tIns="0" rIns="0" bIns="0" anchor="t" anchorCtr="0">
            <a:normAutofit/>
          </a:bodyPr>
          <a:lstStyle>
            <a:lvl1pPr algn="l">
              <a:defRPr sz="1800" b="1" i="0" cap="none" spc="0" baseline="0">
                <a:solidFill>
                  <a:srgbClr val="1A1918"/>
                </a:solidFill>
                <a:effectLst/>
                <a:latin typeface="Arial"/>
                <a:cs typeface="Arial"/>
              </a:defRPr>
            </a:lvl1pPr>
          </a:lstStyle>
          <a:p>
            <a:r>
              <a:rPr lang="en-US" dirty="0"/>
              <a:t>Click to Edit Master Title Style</a:t>
            </a:r>
          </a:p>
        </p:txBody>
      </p:sp>
      <p:sp>
        <p:nvSpPr>
          <p:cNvPr id="3" name="Date Placeholder 3"/>
          <p:cNvSpPr txBox="1">
            <a:spLocks/>
          </p:cNvSpPr>
          <p:nvPr userDrawn="1"/>
        </p:nvSpPr>
        <p:spPr>
          <a:xfrm>
            <a:off x="8641570" y="4898835"/>
            <a:ext cx="457200" cy="273844"/>
          </a:xfrm>
          <a:prstGeom prst="rect">
            <a:avLst/>
          </a:prstGeom>
          <a:noFill/>
        </p:spPr>
        <p:txBody>
          <a:bodyPr wrap="square" numCol="1" anchorCtr="0" compatLnSpc="1">
            <a:prstTxWarp prst="textNoShape">
              <a:avLst/>
            </a:prstTxWarp>
          </a:bodyPr>
          <a:lstStyle>
            <a:defPPr>
              <a:defRPr lang="en-US"/>
            </a:defPPr>
            <a:lvl1pPr algn="l" defTabSz="457200" rtl="0" fontAlgn="base">
              <a:spcBef>
                <a:spcPct val="0"/>
              </a:spcBef>
              <a:spcAft>
                <a:spcPct val="0"/>
              </a:spcAft>
              <a:defRPr sz="900" kern="1200" smtClean="0">
                <a:solidFill>
                  <a:schemeClr val="bg1"/>
                </a:solidFill>
                <a:latin typeface="Arial" pitchFamily="-110" charset="0"/>
                <a:ea typeface="ＭＳ Ｐゴシック" pitchFamily="-110" charset="-128"/>
                <a:cs typeface="ＭＳ Ｐゴシック" pitchFamily="-110" charset="-128"/>
              </a:defRPr>
            </a:lvl1pPr>
            <a:lvl2pPr marL="4572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2pPr>
            <a:lvl3pPr marL="9144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3pPr>
            <a:lvl4pPr marL="13716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4pPr>
            <a:lvl5pPr marL="18288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5pPr>
            <a:lvl6pPr marL="22860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6pPr>
            <a:lvl7pPr marL="27432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7pPr>
            <a:lvl8pPr marL="32004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8pPr>
            <a:lvl9pPr marL="36576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9pPr>
          </a:lstStyle>
          <a:p>
            <a:pPr algn="ctr">
              <a:defRPr/>
            </a:pPr>
            <a:r>
              <a:rPr lang="en-US" sz="800" b="1" i="0" dirty="0">
                <a:solidFill>
                  <a:srgbClr val="E5E6D7"/>
                </a:solidFill>
                <a:latin typeface="Arial"/>
                <a:cs typeface="Arial"/>
              </a:rPr>
              <a:t>[ </a:t>
            </a:r>
            <a:fld id="{2820970C-1322-3042-AE3D-AE90FD7E094C}" type="slidenum">
              <a:rPr lang="en-US" sz="800" b="1" i="0" smtClean="0">
                <a:solidFill>
                  <a:srgbClr val="E5E6D7"/>
                </a:solidFill>
                <a:latin typeface="Arial"/>
                <a:cs typeface="Arial"/>
              </a:rPr>
              <a:pPr algn="ctr">
                <a:defRPr/>
              </a:pPr>
              <a:t>‹#›</a:t>
            </a:fld>
            <a:r>
              <a:rPr lang="en-US" sz="800" b="1" i="0" dirty="0">
                <a:solidFill>
                  <a:srgbClr val="E5E6D7"/>
                </a:solidFill>
                <a:latin typeface="Arial"/>
                <a:cs typeface="Arial"/>
              </a:rPr>
              <a:t> ]</a:t>
            </a:r>
          </a:p>
        </p:txBody>
      </p:sp>
    </p:spTree>
    <p:extLst>
      <p:ext uri="{BB962C8B-B14F-4D97-AF65-F5344CB8AC3E}">
        <p14:creationId xmlns:p14="http://schemas.microsoft.com/office/powerpoint/2010/main" val="573398522"/>
      </p:ext>
    </p:extLst>
  </p:cSld>
  <p:clrMapOvr>
    <a:masterClrMapping/>
  </p:clrMapOvr>
  <mc:AlternateContent xmlns:mc="http://schemas.openxmlformats.org/markup-compatibility/2006" xmlns:p14="http://schemas.microsoft.com/office/powerpoint/2010/main">
    <mc:Choice Requires="p14">
      <p:transition p14:dur="100" advClick="0" advTm="10000"/>
    </mc:Choice>
    <mc:Fallback xmlns="">
      <p:transition advClick="0" advTm="1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LH bullets">
    <p:spTree>
      <p:nvGrpSpPr>
        <p:cNvPr id="1" name=""/>
        <p:cNvGrpSpPr/>
        <p:nvPr/>
      </p:nvGrpSpPr>
      <p:grpSpPr>
        <a:xfrm>
          <a:off x="0" y="0"/>
          <a:ext cx="0" cy="0"/>
          <a:chOff x="0" y="0"/>
          <a:chExt cx="0" cy="0"/>
        </a:xfrm>
      </p:grpSpPr>
      <p:sp>
        <p:nvSpPr>
          <p:cNvPr id="10" name="Text Placeholder 2"/>
          <p:cNvSpPr>
            <a:spLocks noGrp="1"/>
          </p:cNvSpPr>
          <p:nvPr>
            <p:ph idx="11"/>
          </p:nvPr>
        </p:nvSpPr>
        <p:spPr bwMode="auto">
          <a:xfrm>
            <a:off x="914400" y="1085851"/>
            <a:ext cx="4585730" cy="33718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buFont typeface="Arial"/>
              <a:buChar char="•"/>
              <a:defRPr sz="1600">
                <a:solidFill>
                  <a:srgbClr val="1A1918"/>
                </a:solidFill>
              </a:defRPr>
            </a:lvl1pPr>
            <a:lvl2pPr marL="742950" indent="-285750">
              <a:buFont typeface="Arial"/>
              <a:buChar char="•"/>
              <a:defRPr>
                <a:solidFill>
                  <a:srgbClr val="1A1918"/>
                </a:solidFill>
              </a:defRPr>
            </a:lvl2pPr>
          </a:lstStyle>
          <a:p>
            <a:pPr lvl="0"/>
            <a:r>
              <a:rPr lang="en-US" dirty="0"/>
              <a:t>Click to edit Master text styles</a:t>
            </a:r>
          </a:p>
          <a:p>
            <a:pPr lvl="1"/>
            <a:r>
              <a:rPr lang="en-US" dirty="0"/>
              <a:t>Second level</a:t>
            </a:r>
          </a:p>
        </p:txBody>
      </p:sp>
      <p:sp>
        <p:nvSpPr>
          <p:cNvPr id="8" name="Title 1"/>
          <p:cNvSpPr>
            <a:spLocks noGrp="1"/>
          </p:cNvSpPr>
          <p:nvPr>
            <p:ph type="title" hasCustomPrompt="1"/>
          </p:nvPr>
        </p:nvSpPr>
        <p:spPr>
          <a:xfrm>
            <a:off x="365760" y="365760"/>
            <a:ext cx="6781800" cy="429491"/>
          </a:xfrm>
          <a:prstGeom prst="rect">
            <a:avLst/>
          </a:prstGeom>
          <a:effectLst/>
        </p:spPr>
        <p:txBody>
          <a:bodyPr lIns="0" tIns="0" rIns="0" bIns="0" anchor="t" anchorCtr="0">
            <a:normAutofit/>
          </a:bodyPr>
          <a:lstStyle>
            <a:lvl1pPr algn="l">
              <a:defRPr sz="1800" b="1" i="0" cap="none" spc="0" baseline="0">
                <a:solidFill>
                  <a:srgbClr val="1A1918"/>
                </a:solidFill>
                <a:effectLst/>
                <a:latin typeface="Arial"/>
                <a:cs typeface="Arial"/>
              </a:defRPr>
            </a:lvl1pPr>
          </a:lstStyle>
          <a:p>
            <a:r>
              <a:rPr lang="en-US" dirty="0"/>
              <a:t>Click to Edit Master Title Style</a:t>
            </a:r>
          </a:p>
        </p:txBody>
      </p:sp>
      <p:sp>
        <p:nvSpPr>
          <p:cNvPr id="5" name="Date Placeholder 3">
            <a:extLst>
              <a:ext uri="{FF2B5EF4-FFF2-40B4-BE49-F238E27FC236}">
                <a16:creationId xmlns:a16="http://schemas.microsoft.com/office/drawing/2014/main" id="{3E8C5652-5001-0544-B5A1-62859A5C420B}"/>
              </a:ext>
            </a:extLst>
          </p:cNvPr>
          <p:cNvSpPr txBox="1">
            <a:spLocks/>
          </p:cNvSpPr>
          <p:nvPr userDrawn="1"/>
        </p:nvSpPr>
        <p:spPr>
          <a:xfrm>
            <a:off x="8641570" y="4898835"/>
            <a:ext cx="457200" cy="273844"/>
          </a:xfrm>
          <a:prstGeom prst="rect">
            <a:avLst/>
          </a:prstGeom>
          <a:noFill/>
        </p:spPr>
        <p:txBody>
          <a:bodyPr wrap="square" numCol="1" anchorCtr="0" compatLnSpc="1">
            <a:prstTxWarp prst="textNoShape">
              <a:avLst/>
            </a:prstTxWarp>
          </a:bodyPr>
          <a:lstStyle>
            <a:defPPr>
              <a:defRPr lang="en-US"/>
            </a:defPPr>
            <a:lvl1pPr algn="l" defTabSz="457200" rtl="0" fontAlgn="base">
              <a:spcBef>
                <a:spcPct val="0"/>
              </a:spcBef>
              <a:spcAft>
                <a:spcPct val="0"/>
              </a:spcAft>
              <a:defRPr sz="900" kern="1200" smtClean="0">
                <a:solidFill>
                  <a:schemeClr val="bg1"/>
                </a:solidFill>
                <a:latin typeface="Arial" pitchFamily="-110" charset="0"/>
                <a:ea typeface="ＭＳ Ｐゴシック" pitchFamily="-110" charset="-128"/>
                <a:cs typeface="ＭＳ Ｐゴシック" pitchFamily="-110" charset="-128"/>
              </a:defRPr>
            </a:lvl1pPr>
            <a:lvl2pPr marL="4572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2pPr>
            <a:lvl3pPr marL="9144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3pPr>
            <a:lvl4pPr marL="13716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4pPr>
            <a:lvl5pPr marL="18288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5pPr>
            <a:lvl6pPr marL="22860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6pPr>
            <a:lvl7pPr marL="27432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7pPr>
            <a:lvl8pPr marL="32004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8pPr>
            <a:lvl9pPr marL="36576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9pPr>
          </a:lstStyle>
          <a:p>
            <a:pPr algn="ctr">
              <a:defRPr/>
            </a:pPr>
            <a:r>
              <a:rPr lang="en-US" sz="800" b="1" i="0" dirty="0">
                <a:solidFill>
                  <a:srgbClr val="E5E6D7"/>
                </a:solidFill>
                <a:latin typeface="Arial"/>
                <a:cs typeface="Arial"/>
              </a:rPr>
              <a:t>[ </a:t>
            </a:r>
            <a:fld id="{2820970C-1322-3042-AE3D-AE90FD7E094C}" type="slidenum">
              <a:rPr lang="en-US" sz="800" b="1" i="0" smtClean="0">
                <a:solidFill>
                  <a:srgbClr val="E5E6D7"/>
                </a:solidFill>
                <a:latin typeface="Arial"/>
                <a:cs typeface="Arial"/>
              </a:rPr>
              <a:pPr algn="ctr">
                <a:defRPr/>
              </a:pPr>
              <a:t>‹#›</a:t>
            </a:fld>
            <a:r>
              <a:rPr lang="en-US" sz="800" b="1" i="0" dirty="0">
                <a:solidFill>
                  <a:srgbClr val="E5E6D7"/>
                </a:solidFill>
                <a:latin typeface="Arial"/>
                <a:cs typeface="Arial"/>
              </a:rPr>
              <a:t> ]</a:t>
            </a:r>
          </a:p>
        </p:txBody>
      </p:sp>
    </p:spTree>
  </p:cSld>
  <p:clrMapOvr>
    <a:masterClrMapping/>
  </p:clrMapOvr>
  <mc:AlternateContent xmlns:mc="http://schemas.openxmlformats.org/markup-compatibility/2006" xmlns:p14="http://schemas.microsoft.com/office/powerpoint/2010/main">
    <mc:Choice Requires="p14">
      <p:transition p14:dur="100" advClick="0" advTm="10000"/>
    </mc:Choice>
    <mc:Fallback xmlns="">
      <p:transition advClick="0" advTm="1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full screen bullets">
    <p:spTree>
      <p:nvGrpSpPr>
        <p:cNvPr id="1" name=""/>
        <p:cNvGrpSpPr/>
        <p:nvPr/>
      </p:nvGrpSpPr>
      <p:grpSpPr>
        <a:xfrm>
          <a:off x="0" y="0"/>
          <a:ext cx="0" cy="0"/>
          <a:chOff x="0" y="0"/>
          <a:chExt cx="0" cy="0"/>
        </a:xfrm>
      </p:grpSpPr>
      <p:sp>
        <p:nvSpPr>
          <p:cNvPr id="10" name="Text Placeholder 2"/>
          <p:cNvSpPr>
            <a:spLocks noGrp="1"/>
          </p:cNvSpPr>
          <p:nvPr>
            <p:ph idx="11" hasCustomPrompt="1"/>
          </p:nvPr>
        </p:nvSpPr>
        <p:spPr bwMode="auto">
          <a:xfrm>
            <a:off x="914400" y="1085851"/>
            <a:ext cx="8001000" cy="33718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7472" marR="0" indent="-347472" algn="l" defTabSz="457200" rtl="0" eaLnBrk="0" fontAlgn="base" latinLnBrk="0" hangingPunct="0">
              <a:lnSpc>
                <a:spcPct val="100000"/>
              </a:lnSpc>
              <a:spcBef>
                <a:spcPct val="0"/>
              </a:spcBef>
              <a:spcAft>
                <a:spcPct val="0"/>
              </a:spcAft>
              <a:buClr>
                <a:srgbClr val="FF0000"/>
              </a:buClr>
              <a:buSzTx/>
              <a:buFont typeface="Arial"/>
              <a:buChar char="•"/>
              <a:tabLst/>
              <a:defRPr sz="1800" b="0">
                <a:solidFill>
                  <a:srgbClr val="1A1918"/>
                </a:solidFill>
                <a:latin typeface="Arial"/>
                <a:cs typeface="Arial"/>
              </a:defRPr>
            </a:lvl1pPr>
            <a:lvl2pPr>
              <a:defRPr sz="1600">
                <a:latin typeface="Arial"/>
                <a:cs typeface="Arial"/>
              </a:defRPr>
            </a:lvl2pPr>
            <a:lvl4pPr marL="0" indent="0">
              <a:buNone/>
              <a:defRPr sz="1600">
                <a:latin typeface="Arial"/>
                <a:cs typeface="Arial"/>
              </a:defRPr>
            </a:lvl4pPr>
          </a:lstStyle>
          <a:p>
            <a:pPr lvl="0"/>
            <a:r>
              <a:rPr lang="en-US" dirty="0"/>
              <a:t>Click to edit Master text style</a:t>
            </a:r>
          </a:p>
          <a:p>
            <a:pPr lvl="0"/>
            <a:endParaRPr lang="en-US" dirty="0"/>
          </a:p>
          <a:p>
            <a:pPr lvl="0"/>
            <a:endParaRPr lang="en-US" dirty="0"/>
          </a:p>
          <a:p>
            <a:pPr marL="0" marR="0" lvl="3" indent="-347472" algn="l" defTabSz="457200" rtl="0" eaLnBrk="0" fontAlgn="base" latinLnBrk="0" hangingPunct="0">
              <a:lnSpc>
                <a:spcPct val="100000"/>
              </a:lnSpc>
              <a:spcBef>
                <a:spcPct val="0"/>
              </a:spcBef>
              <a:spcAft>
                <a:spcPct val="0"/>
              </a:spcAft>
              <a:buClr>
                <a:srgbClr val="FF0000"/>
              </a:buClr>
              <a:buSzTx/>
              <a:buFont typeface="Arial"/>
              <a:buChar char="•"/>
              <a:tabLst/>
              <a:defRPr/>
            </a:pPr>
            <a:endParaRPr lang="en-US" dirty="0"/>
          </a:p>
          <a:p>
            <a:pPr lvl="0"/>
            <a:endParaRPr lang="en-US" dirty="0"/>
          </a:p>
          <a:p>
            <a:pPr lvl="1"/>
            <a:endParaRPr lang="en-US" dirty="0"/>
          </a:p>
          <a:p>
            <a:pPr lvl="0"/>
            <a:endParaRPr lang="en-US" dirty="0"/>
          </a:p>
        </p:txBody>
      </p:sp>
      <p:sp>
        <p:nvSpPr>
          <p:cNvPr id="8" name="Title 1"/>
          <p:cNvSpPr>
            <a:spLocks noGrp="1"/>
          </p:cNvSpPr>
          <p:nvPr>
            <p:ph type="title" hasCustomPrompt="1"/>
          </p:nvPr>
        </p:nvSpPr>
        <p:spPr>
          <a:xfrm>
            <a:off x="365760" y="365760"/>
            <a:ext cx="6781800" cy="429491"/>
          </a:xfrm>
          <a:prstGeom prst="rect">
            <a:avLst/>
          </a:prstGeom>
          <a:effectLst/>
        </p:spPr>
        <p:txBody>
          <a:bodyPr lIns="0" tIns="0" rIns="0" bIns="0" anchor="t" anchorCtr="0">
            <a:normAutofit/>
          </a:bodyPr>
          <a:lstStyle>
            <a:lvl1pPr algn="l">
              <a:defRPr sz="1800" b="1" i="0" cap="none" spc="0" baseline="0">
                <a:solidFill>
                  <a:srgbClr val="1A1918"/>
                </a:solidFill>
                <a:effectLst/>
                <a:latin typeface="Arial"/>
                <a:cs typeface="Arial"/>
              </a:defRPr>
            </a:lvl1pPr>
          </a:lstStyle>
          <a:p>
            <a:r>
              <a:rPr lang="en-US" dirty="0"/>
              <a:t>Click to Edit Master Title Style</a:t>
            </a:r>
          </a:p>
        </p:txBody>
      </p:sp>
      <p:sp>
        <p:nvSpPr>
          <p:cNvPr id="5" name="Date Placeholder 3">
            <a:extLst>
              <a:ext uri="{FF2B5EF4-FFF2-40B4-BE49-F238E27FC236}">
                <a16:creationId xmlns:a16="http://schemas.microsoft.com/office/drawing/2014/main" id="{B0AA2F7F-ACBD-1840-A6E3-4E18DE530B7C}"/>
              </a:ext>
            </a:extLst>
          </p:cNvPr>
          <p:cNvSpPr txBox="1">
            <a:spLocks/>
          </p:cNvSpPr>
          <p:nvPr userDrawn="1"/>
        </p:nvSpPr>
        <p:spPr>
          <a:xfrm>
            <a:off x="8641570" y="4898835"/>
            <a:ext cx="457200" cy="273844"/>
          </a:xfrm>
          <a:prstGeom prst="rect">
            <a:avLst/>
          </a:prstGeom>
          <a:noFill/>
        </p:spPr>
        <p:txBody>
          <a:bodyPr wrap="square" numCol="1" anchorCtr="0" compatLnSpc="1">
            <a:prstTxWarp prst="textNoShape">
              <a:avLst/>
            </a:prstTxWarp>
          </a:bodyPr>
          <a:lstStyle>
            <a:defPPr>
              <a:defRPr lang="en-US"/>
            </a:defPPr>
            <a:lvl1pPr algn="l" defTabSz="457200" rtl="0" fontAlgn="base">
              <a:spcBef>
                <a:spcPct val="0"/>
              </a:spcBef>
              <a:spcAft>
                <a:spcPct val="0"/>
              </a:spcAft>
              <a:defRPr sz="900" kern="1200" smtClean="0">
                <a:solidFill>
                  <a:schemeClr val="bg1"/>
                </a:solidFill>
                <a:latin typeface="Arial" pitchFamily="-110" charset="0"/>
                <a:ea typeface="ＭＳ Ｐゴシック" pitchFamily="-110" charset="-128"/>
                <a:cs typeface="ＭＳ Ｐゴシック" pitchFamily="-110" charset="-128"/>
              </a:defRPr>
            </a:lvl1pPr>
            <a:lvl2pPr marL="4572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2pPr>
            <a:lvl3pPr marL="9144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3pPr>
            <a:lvl4pPr marL="13716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4pPr>
            <a:lvl5pPr marL="18288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5pPr>
            <a:lvl6pPr marL="22860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6pPr>
            <a:lvl7pPr marL="27432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7pPr>
            <a:lvl8pPr marL="32004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8pPr>
            <a:lvl9pPr marL="36576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9pPr>
          </a:lstStyle>
          <a:p>
            <a:pPr algn="ctr">
              <a:defRPr/>
            </a:pPr>
            <a:r>
              <a:rPr lang="en-US" sz="800" b="1" i="0" dirty="0">
                <a:solidFill>
                  <a:srgbClr val="E5E6D7"/>
                </a:solidFill>
                <a:latin typeface="Arial"/>
                <a:cs typeface="Arial"/>
              </a:rPr>
              <a:t>[ </a:t>
            </a:r>
            <a:fld id="{2820970C-1322-3042-AE3D-AE90FD7E094C}" type="slidenum">
              <a:rPr lang="en-US" sz="800" b="1" i="0" smtClean="0">
                <a:solidFill>
                  <a:srgbClr val="E5E6D7"/>
                </a:solidFill>
                <a:latin typeface="Arial"/>
                <a:cs typeface="Arial"/>
              </a:rPr>
              <a:pPr algn="ctr">
                <a:defRPr/>
              </a:pPr>
              <a:t>‹#›</a:t>
            </a:fld>
            <a:r>
              <a:rPr lang="en-US" sz="800" b="1" i="0" dirty="0">
                <a:solidFill>
                  <a:srgbClr val="E5E6D7"/>
                </a:solidFill>
                <a:latin typeface="Arial"/>
                <a:cs typeface="Arial"/>
              </a:rPr>
              <a:t> ]</a:t>
            </a:r>
          </a:p>
        </p:txBody>
      </p:sp>
    </p:spTree>
  </p:cSld>
  <p:clrMapOvr>
    <a:masterClrMapping/>
  </p:clrMapOvr>
  <mc:AlternateContent xmlns:mc="http://schemas.openxmlformats.org/markup-compatibility/2006" xmlns:p14="http://schemas.microsoft.com/office/powerpoint/2010/main">
    <mc:Choice Requires="p14">
      <p:transition p14:dur="100" advClick="0" advTm="10000"/>
    </mc:Choice>
    <mc:Fallback xmlns="">
      <p:transition advClick="0" advTm="1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cxnSp>
        <p:nvCxnSpPr>
          <p:cNvPr id="6" name="Straight Connector 5"/>
          <p:cNvCxnSpPr/>
          <p:nvPr userDrawn="1"/>
        </p:nvCxnSpPr>
        <p:spPr>
          <a:xfrm>
            <a:off x="1905000" y="971550"/>
            <a:ext cx="7239000" cy="0"/>
          </a:xfrm>
          <a:prstGeom prst="line">
            <a:avLst/>
          </a:prstGeom>
          <a:ln w="9525" cmpd="sng">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 name="Title 1"/>
          <p:cNvSpPr>
            <a:spLocks noGrp="1"/>
          </p:cNvSpPr>
          <p:nvPr>
            <p:ph type="title" hasCustomPrompt="1"/>
          </p:nvPr>
        </p:nvSpPr>
        <p:spPr>
          <a:xfrm>
            <a:off x="365760" y="365760"/>
            <a:ext cx="6781800" cy="429491"/>
          </a:xfrm>
          <a:prstGeom prst="rect">
            <a:avLst/>
          </a:prstGeom>
          <a:effectLst/>
        </p:spPr>
        <p:txBody>
          <a:bodyPr lIns="0" tIns="0" rIns="0" bIns="0" anchor="t" anchorCtr="0">
            <a:normAutofit/>
          </a:bodyPr>
          <a:lstStyle>
            <a:lvl1pPr algn="l">
              <a:defRPr sz="1800" b="1" i="0" cap="none" spc="0" baseline="0">
                <a:solidFill>
                  <a:srgbClr val="1A1918"/>
                </a:solidFill>
                <a:effectLst/>
                <a:latin typeface="Arial"/>
                <a:cs typeface="Arial"/>
              </a:defRPr>
            </a:lvl1pPr>
          </a:lstStyle>
          <a:p>
            <a:r>
              <a:rPr lang="en-US" dirty="0"/>
              <a:t>Click to Edit Master Title Style</a:t>
            </a:r>
          </a:p>
        </p:txBody>
      </p:sp>
      <p:sp>
        <p:nvSpPr>
          <p:cNvPr id="7" name="Date Placeholder 3">
            <a:extLst>
              <a:ext uri="{FF2B5EF4-FFF2-40B4-BE49-F238E27FC236}">
                <a16:creationId xmlns:a16="http://schemas.microsoft.com/office/drawing/2014/main" id="{AC4FCD1A-CA52-2F4B-A665-8B588C68BFAA}"/>
              </a:ext>
            </a:extLst>
          </p:cNvPr>
          <p:cNvSpPr txBox="1">
            <a:spLocks/>
          </p:cNvSpPr>
          <p:nvPr userDrawn="1"/>
        </p:nvSpPr>
        <p:spPr>
          <a:xfrm>
            <a:off x="8641570" y="4898835"/>
            <a:ext cx="457200" cy="273844"/>
          </a:xfrm>
          <a:prstGeom prst="rect">
            <a:avLst/>
          </a:prstGeom>
          <a:noFill/>
        </p:spPr>
        <p:txBody>
          <a:bodyPr wrap="square" numCol="1" anchorCtr="0" compatLnSpc="1">
            <a:prstTxWarp prst="textNoShape">
              <a:avLst/>
            </a:prstTxWarp>
          </a:bodyPr>
          <a:lstStyle>
            <a:defPPr>
              <a:defRPr lang="en-US"/>
            </a:defPPr>
            <a:lvl1pPr algn="l" defTabSz="457200" rtl="0" fontAlgn="base">
              <a:spcBef>
                <a:spcPct val="0"/>
              </a:spcBef>
              <a:spcAft>
                <a:spcPct val="0"/>
              </a:spcAft>
              <a:defRPr sz="900" kern="1200" smtClean="0">
                <a:solidFill>
                  <a:schemeClr val="bg1"/>
                </a:solidFill>
                <a:latin typeface="Arial" pitchFamily="-110" charset="0"/>
                <a:ea typeface="ＭＳ Ｐゴシック" pitchFamily="-110" charset="-128"/>
                <a:cs typeface="ＭＳ Ｐゴシック" pitchFamily="-110" charset="-128"/>
              </a:defRPr>
            </a:lvl1pPr>
            <a:lvl2pPr marL="4572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2pPr>
            <a:lvl3pPr marL="9144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3pPr>
            <a:lvl4pPr marL="13716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4pPr>
            <a:lvl5pPr marL="18288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5pPr>
            <a:lvl6pPr marL="22860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6pPr>
            <a:lvl7pPr marL="27432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7pPr>
            <a:lvl8pPr marL="32004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8pPr>
            <a:lvl9pPr marL="36576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9pPr>
          </a:lstStyle>
          <a:p>
            <a:pPr algn="ctr">
              <a:defRPr/>
            </a:pPr>
            <a:r>
              <a:rPr lang="en-US" sz="800" b="1" i="0" dirty="0">
                <a:solidFill>
                  <a:srgbClr val="E5E6D7"/>
                </a:solidFill>
                <a:latin typeface="Arial"/>
                <a:cs typeface="Arial"/>
              </a:rPr>
              <a:t>[ </a:t>
            </a:r>
            <a:fld id="{2820970C-1322-3042-AE3D-AE90FD7E094C}" type="slidenum">
              <a:rPr lang="en-US" sz="800" b="1" i="0" smtClean="0">
                <a:solidFill>
                  <a:srgbClr val="E5E6D7"/>
                </a:solidFill>
                <a:latin typeface="Arial"/>
                <a:cs typeface="Arial"/>
              </a:rPr>
              <a:pPr algn="ctr">
                <a:defRPr/>
              </a:pPr>
              <a:t>‹#›</a:t>
            </a:fld>
            <a:r>
              <a:rPr lang="en-US" sz="800" b="1" i="0" dirty="0">
                <a:solidFill>
                  <a:srgbClr val="E5E6D7"/>
                </a:solidFill>
                <a:latin typeface="Arial"/>
                <a:cs typeface="Arial"/>
              </a:rPr>
              <a:t> ]</a:t>
            </a:r>
          </a:p>
        </p:txBody>
      </p:sp>
    </p:spTree>
  </p:cSld>
  <p:clrMapOvr>
    <a:masterClrMapping/>
  </p:clrMapOvr>
  <mc:AlternateContent xmlns:mc="http://schemas.openxmlformats.org/markup-compatibility/2006" xmlns:p14="http://schemas.microsoft.com/office/powerpoint/2010/main">
    <mc:Choice Requires="p14">
      <p:transition p14:dur="100" advClick="0" advTm="10000"/>
    </mc:Choice>
    <mc:Fallback xmlns="">
      <p:transition advClick="0" advTm="1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E50FE-F07D-2D45-9819-51560A0AB013}"/>
              </a:ext>
            </a:extLst>
          </p:cNvPr>
          <p:cNvSpPr>
            <a:spLocks noGrp="1"/>
          </p:cNvSpPr>
          <p:nvPr>
            <p:ph type="ctrTitle"/>
          </p:nvPr>
        </p:nvSpPr>
        <p:spPr>
          <a:xfrm>
            <a:off x="1143000" y="841772"/>
            <a:ext cx="6858000" cy="1790700"/>
          </a:xfrm>
        </p:spPr>
        <p:txBody>
          <a:bodyPr anchor="b"/>
          <a:lstStyle>
            <a:lvl1pPr algn="ctr">
              <a:defRPr sz="4500">
                <a:solidFill>
                  <a:srgbClr val="1A1918"/>
                </a:solidFill>
              </a:defRPr>
            </a:lvl1pPr>
          </a:lstStyle>
          <a:p>
            <a:r>
              <a:rPr lang="en-US" dirty="0"/>
              <a:t>Click to edit Master title style</a:t>
            </a:r>
          </a:p>
        </p:txBody>
      </p:sp>
      <p:sp>
        <p:nvSpPr>
          <p:cNvPr id="3" name="Subtitle 2">
            <a:extLst>
              <a:ext uri="{FF2B5EF4-FFF2-40B4-BE49-F238E27FC236}">
                <a16:creationId xmlns:a16="http://schemas.microsoft.com/office/drawing/2014/main" id="{464150D7-E81C-0348-9A54-7D8866D98B8E}"/>
              </a:ext>
            </a:extLst>
          </p:cNvPr>
          <p:cNvSpPr>
            <a:spLocks noGrp="1"/>
          </p:cNvSpPr>
          <p:nvPr>
            <p:ph type="subTitle" idx="1"/>
          </p:nvPr>
        </p:nvSpPr>
        <p:spPr>
          <a:xfrm>
            <a:off x="1143000" y="2701528"/>
            <a:ext cx="6858000" cy="1241822"/>
          </a:xfrm>
        </p:spPr>
        <p:txBody>
          <a:bodyPr/>
          <a:lstStyle>
            <a:lvl1pPr marL="0" indent="0" algn="ctr">
              <a:buNone/>
              <a:defRPr sz="1800">
                <a:solidFill>
                  <a:srgbClr val="1A191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60F96698-DE94-7648-B744-BDF12D1ECC7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F543DE8-B453-4746-BC28-1F5001D9FA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380AAB-D83A-E748-9ED4-7A83E78CA680}"/>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638428000"/>
      </p:ext>
    </p:extLst>
  </p:cSld>
  <p:clrMapOvr>
    <a:masterClrMapping/>
  </p:clrMapOvr>
  <mc:AlternateContent xmlns:mc="http://schemas.openxmlformats.org/markup-compatibility/2006" xmlns:p14="http://schemas.microsoft.com/office/powerpoint/2010/main">
    <mc:Choice Requires="p14">
      <p:transition p14:dur="100" advClick="0" advTm="10000"/>
    </mc:Choice>
    <mc:Fallback xmlns="">
      <p:transition advClick="0" advTm="10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ext, LH bullets">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60" y="365761"/>
            <a:ext cx="6781800" cy="429491"/>
          </a:xfrm>
          <a:prstGeom prst="rect">
            <a:avLst/>
          </a:prstGeom>
          <a:effectLst/>
        </p:spPr>
        <p:txBody>
          <a:bodyPr lIns="0" tIns="0" rIns="0" bIns="0" anchor="t" anchorCtr="0">
            <a:normAutofit/>
          </a:bodyPr>
          <a:lstStyle>
            <a:lvl1pPr algn="l">
              <a:defRPr sz="1800" b="1" i="0" cap="none" spc="0" baseline="0">
                <a:solidFill>
                  <a:srgbClr val="404140"/>
                </a:solidFill>
                <a:effectLst/>
                <a:latin typeface="Arial"/>
                <a:cs typeface="Arial"/>
              </a:defRPr>
            </a:lvl1pPr>
          </a:lstStyle>
          <a:p>
            <a:r>
              <a:rPr lang="en-US" dirty="0"/>
              <a:t>Click to Edit Master Title Style</a:t>
            </a:r>
          </a:p>
        </p:txBody>
      </p:sp>
      <p:sp>
        <p:nvSpPr>
          <p:cNvPr id="7" name="Date Placeholder 3">
            <a:extLst>
              <a:ext uri="{FF2B5EF4-FFF2-40B4-BE49-F238E27FC236}">
                <a16:creationId xmlns:a16="http://schemas.microsoft.com/office/drawing/2014/main" id="{3EBE9953-3220-DB44-BD9B-00E13E02DC80}"/>
              </a:ext>
            </a:extLst>
          </p:cNvPr>
          <p:cNvSpPr txBox="1">
            <a:spLocks/>
          </p:cNvSpPr>
          <p:nvPr userDrawn="1"/>
        </p:nvSpPr>
        <p:spPr>
          <a:xfrm>
            <a:off x="8568269" y="4892232"/>
            <a:ext cx="326498" cy="187766"/>
          </a:xfrm>
          <a:prstGeom prst="rect">
            <a:avLst/>
          </a:prstGeom>
          <a:noFill/>
        </p:spPr>
        <p:txBody>
          <a:bodyPr wrap="square" numCol="1" anchorCtr="0" compatLnSpc="1">
            <a:prstTxWarp prst="textNoShape">
              <a:avLst/>
            </a:prstTxWarp>
          </a:bodyPr>
          <a:lstStyle>
            <a:defPPr>
              <a:defRPr lang="en-US"/>
            </a:defPPr>
            <a:lvl1pPr algn="l" defTabSz="457200" rtl="0" fontAlgn="base">
              <a:spcBef>
                <a:spcPct val="0"/>
              </a:spcBef>
              <a:spcAft>
                <a:spcPct val="0"/>
              </a:spcAft>
              <a:defRPr sz="900" kern="1200" smtClean="0">
                <a:solidFill>
                  <a:schemeClr val="bg1"/>
                </a:solidFill>
                <a:latin typeface="Arial" pitchFamily="-110" charset="0"/>
                <a:ea typeface="ＭＳ Ｐゴシック" pitchFamily="-110" charset="-128"/>
                <a:cs typeface="ＭＳ Ｐゴシック" pitchFamily="-110" charset="-128"/>
              </a:defRPr>
            </a:lvl1pPr>
            <a:lvl2pPr marL="4572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2pPr>
            <a:lvl3pPr marL="9144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3pPr>
            <a:lvl4pPr marL="13716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4pPr>
            <a:lvl5pPr marL="18288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5pPr>
            <a:lvl6pPr marL="22860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6pPr>
            <a:lvl7pPr marL="27432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7pPr>
            <a:lvl8pPr marL="32004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8pPr>
            <a:lvl9pPr marL="36576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9pPr>
          </a:lstStyle>
          <a:p>
            <a:pPr algn="ctr">
              <a:defRPr/>
            </a:pPr>
            <a:fld id="{2820970C-1322-3042-AE3D-AE90FD7E094C}" type="slidenum">
              <a:rPr lang="en-US" sz="600" b="0" i="0" smtClean="0">
                <a:solidFill>
                  <a:srgbClr val="1A1918"/>
                </a:solidFill>
                <a:latin typeface="Arial"/>
                <a:cs typeface="Arial"/>
              </a:rPr>
              <a:pPr algn="ctr">
                <a:defRPr/>
              </a:pPr>
              <a:t>‹#›</a:t>
            </a:fld>
            <a:endParaRPr lang="en-US" sz="600" b="0" i="0" dirty="0">
              <a:solidFill>
                <a:srgbClr val="1A1918"/>
              </a:solidFill>
              <a:latin typeface="Arial"/>
              <a:cs typeface="Arial"/>
            </a:endParaRPr>
          </a:p>
        </p:txBody>
      </p:sp>
    </p:spTree>
    <p:extLst>
      <p:ext uri="{BB962C8B-B14F-4D97-AF65-F5344CB8AC3E}">
        <p14:creationId xmlns:p14="http://schemas.microsoft.com/office/powerpoint/2010/main" val="4058669987"/>
      </p:ext>
    </p:extLst>
  </p:cSld>
  <p:clrMapOvr>
    <a:masterClrMapping/>
  </p:clrMapOvr>
  <mc:AlternateContent xmlns:mc="http://schemas.openxmlformats.org/markup-compatibility/2006" xmlns:p14="http://schemas.microsoft.com/office/powerpoint/2010/main">
    <mc:Choice Requires="p14">
      <p:transition p14:dur="100" advClick="0" advTm="10000"/>
    </mc:Choice>
    <mc:Fallback xmlns="">
      <p:transition advClick="0" advTm="10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srcRect/>
          <a:stretch>
            <a:fillRect/>
          </a:stretch>
        </a:blipFill>
        <a:effectLst/>
      </p:bgPr>
    </p:bg>
    <p:spTree>
      <p:nvGrpSpPr>
        <p:cNvPr id="1" name=""/>
        <p:cNvGrpSpPr/>
        <p:nvPr/>
      </p:nvGrpSpPr>
      <p:grpSpPr>
        <a:xfrm>
          <a:off x="0" y="0"/>
          <a:ext cx="0" cy="0"/>
          <a:chOff x="0" y="0"/>
          <a:chExt cx="0" cy="0"/>
        </a:xfrm>
      </p:grpSpPr>
      <p:grpSp>
        <p:nvGrpSpPr>
          <p:cNvPr id="5" name="Group 4"/>
          <p:cNvGrpSpPr/>
          <p:nvPr/>
        </p:nvGrpSpPr>
        <p:grpSpPr>
          <a:xfrm>
            <a:off x="6199902" y="4657206"/>
            <a:ext cx="1751067" cy="410466"/>
            <a:chOff x="1371599" y="4726684"/>
            <a:chExt cx="1751067" cy="410466"/>
          </a:xfrm>
        </p:grpSpPr>
        <p:sp>
          <p:nvSpPr>
            <p:cNvPr id="3" name="Rectangle 2"/>
            <p:cNvSpPr/>
            <p:nvPr/>
          </p:nvSpPr>
          <p:spPr>
            <a:xfrm>
              <a:off x="1371599" y="4726684"/>
              <a:ext cx="1751067" cy="410466"/>
            </a:xfrm>
            <a:prstGeom prst="rect">
              <a:avLst/>
            </a:prstGeom>
            <a:solidFill>
              <a:srgbClr val="FFFFFF">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l"/>
              <a:r>
                <a:rPr lang="en-US" dirty="0">
                  <a:solidFill>
                    <a:schemeClr val="bg1"/>
                  </a:solidFill>
                </a:rPr>
                <a:t>#i2summit15</a:t>
              </a:r>
            </a:p>
          </p:txBody>
        </p:sp>
        <p:pic>
          <p:nvPicPr>
            <p:cNvPr id="4" name="Picture 3"/>
            <p:cNvPicPr>
              <a:picLocks noChangeAspect="1"/>
            </p:cNvPicPr>
            <p:nvPr/>
          </p:nvPicPr>
          <p:blipFill>
            <a:blip r:embed="rId9"/>
            <a:stretch>
              <a:fillRect/>
            </a:stretch>
          </p:blipFill>
          <p:spPr>
            <a:xfrm>
              <a:off x="2741548" y="4795095"/>
              <a:ext cx="315800" cy="272577"/>
            </a:xfrm>
            <a:prstGeom prst="rect">
              <a:avLst/>
            </a:prstGeom>
          </p:spPr>
        </p:pic>
      </p:grpSp>
      <p:sp>
        <p:nvSpPr>
          <p:cNvPr id="6" name="Rectangle 5"/>
          <p:cNvSpPr/>
          <p:nvPr userDrawn="1"/>
        </p:nvSpPr>
        <p:spPr>
          <a:xfrm>
            <a:off x="0" y="3404681"/>
            <a:ext cx="9144000" cy="173881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F8CA9DF-9C52-2D4F-8E26-9235A4BFD5BD}"/>
              </a:ext>
            </a:extLst>
          </p:cNvPr>
          <p:cNvPicPr>
            <a:picLocks noChangeAspect="1"/>
          </p:cNvPicPr>
          <p:nvPr userDrawn="1"/>
        </p:nvPicPr>
        <p:blipFill>
          <a:blip r:embed="rId10"/>
          <a:stretch>
            <a:fillRect/>
          </a:stretch>
        </p:blipFill>
        <p:spPr>
          <a:xfrm>
            <a:off x="0" y="4667250"/>
            <a:ext cx="9144000" cy="47625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52" r:id="rId2"/>
    <p:sldLayoutId id="2147483653" r:id="rId3"/>
    <p:sldLayoutId id="2147483651" r:id="rId4"/>
    <p:sldLayoutId id="2147483663" r:id="rId5"/>
    <p:sldLayoutId id="2147483665" r:id="rId6"/>
  </p:sldLayoutIdLst>
  <mc:AlternateContent xmlns:mc="http://schemas.openxmlformats.org/markup-compatibility/2006" xmlns:p14="http://schemas.microsoft.com/office/powerpoint/2010/main">
    <mc:Choice Requires="p14">
      <p:transition p14:dur="100" advClick="0" advTm="10000"/>
    </mc:Choice>
    <mc:Fallback xmlns="">
      <p:transition advClick="0" advTm="10000"/>
    </mc:Fallback>
  </mc:AlternateContent>
  <p:hf hdr="0"/>
  <p:txStyles>
    <p:titleStyle>
      <a:lvl1pPr algn="l" defTabSz="457200" rtl="0" eaLnBrk="1" fontAlgn="base" hangingPunct="1">
        <a:spcBef>
          <a:spcPct val="0"/>
        </a:spcBef>
        <a:spcAft>
          <a:spcPct val="0"/>
        </a:spcAft>
        <a:defRPr sz="2600" b="1" i="0" kern="1200" spc="0">
          <a:solidFill>
            <a:schemeClr val="tx1"/>
          </a:solidFill>
          <a:latin typeface="Arial"/>
          <a:ea typeface="ＭＳ Ｐゴシック" pitchFamily="-110" charset="-128"/>
          <a:cs typeface="Arial"/>
        </a:defRPr>
      </a:lvl1pPr>
      <a:lvl2pPr algn="ctr" defTabSz="457200" rtl="0" eaLnBrk="1" fontAlgn="base" hangingPunct="1">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2pPr>
      <a:lvl3pPr algn="ctr" defTabSz="457200" rtl="0" eaLnBrk="1" fontAlgn="base" hangingPunct="1">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3pPr>
      <a:lvl4pPr algn="ctr" defTabSz="457200" rtl="0" eaLnBrk="1" fontAlgn="base" hangingPunct="1">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4pPr>
      <a:lvl5pPr algn="ctr" defTabSz="457200" rtl="0" eaLnBrk="1" fontAlgn="base" hangingPunct="1">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5pPr>
      <a:lvl6pPr marL="457200" algn="ctr" defTabSz="457200" rtl="0" eaLnBrk="1" fontAlgn="base" hangingPunct="1">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6pPr>
      <a:lvl7pPr marL="914400" algn="ctr" defTabSz="457200" rtl="0" eaLnBrk="1" fontAlgn="base" hangingPunct="1">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7pPr>
      <a:lvl8pPr marL="1371600" algn="ctr" defTabSz="457200" rtl="0" eaLnBrk="1" fontAlgn="base" hangingPunct="1">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8pPr>
      <a:lvl9pPr marL="1828800" algn="ctr" defTabSz="457200" rtl="0" eaLnBrk="1" fontAlgn="base" hangingPunct="1">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9pPr>
    </p:titleStyle>
    <p:bodyStyle>
      <a:lvl1pPr marL="342900" indent="-342900" algn="l" defTabSz="457200" rtl="0" eaLnBrk="1" fontAlgn="base" hangingPunct="1">
        <a:spcBef>
          <a:spcPct val="20000"/>
        </a:spcBef>
        <a:spcAft>
          <a:spcPct val="0"/>
        </a:spcAft>
        <a:buClr>
          <a:srgbClr val="EF3E33"/>
        </a:buClr>
        <a:buFont typeface="Arial" pitchFamily="-110" charset="0"/>
        <a:buChar char="•"/>
        <a:defRPr sz="1800" kern="1200">
          <a:solidFill>
            <a:schemeClr val="tx1"/>
          </a:solidFill>
          <a:latin typeface="Arial"/>
          <a:ea typeface="ＭＳ Ｐゴシック" pitchFamily="-110" charset="-128"/>
          <a:cs typeface="Arial"/>
        </a:defRPr>
      </a:lvl1pPr>
      <a:lvl2pPr marL="742950" indent="-285750" algn="l" defTabSz="457200" rtl="0" eaLnBrk="1" fontAlgn="base" hangingPunct="1">
        <a:spcBef>
          <a:spcPct val="20000"/>
        </a:spcBef>
        <a:spcAft>
          <a:spcPct val="0"/>
        </a:spcAft>
        <a:buClr>
          <a:srgbClr val="EF3E33"/>
        </a:buClr>
        <a:buFont typeface="Arial" pitchFamily="-110" charset="0"/>
        <a:buChar char="–"/>
        <a:defRPr sz="1600" kern="1200">
          <a:solidFill>
            <a:schemeClr val="tx1"/>
          </a:solidFill>
          <a:latin typeface="Arial"/>
          <a:ea typeface="ＭＳ Ｐゴシック" pitchFamily="-110" charset="-128"/>
          <a:cs typeface="Arial"/>
        </a:defRPr>
      </a:lvl2pPr>
      <a:lvl3pPr marL="914400" indent="0" algn="l" defTabSz="457200" rtl="0" eaLnBrk="1" fontAlgn="base" hangingPunct="1">
        <a:spcBef>
          <a:spcPct val="20000"/>
        </a:spcBef>
        <a:spcAft>
          <a:spcPct val="0"/>
        </a:spcAft>
        <a:buClr>
          <a:srgbClr val="EF3E33"/>
        </a:buClr>
        <a:buFont typeface="Arial" pitchFamily="-110" charset="0"/>
        <a:buNone/>
        <a:defRPr sz="1600" kern="1200">
          <a:solidFill>
            <a:schemeClr val="tx1"/>
          </a:solidFill>
          <a:latin typeface="Arial"/>
          <a:ea typeface="ＭＳ Ｐゴシック" pitchFamily="-110" charset="-128"/>
          <a:cs typeface="Arial"/>
        </a:defRPr>
      </a:lvl3pPr>
      <a:lvl4pPr marL="1371600" indent="0" algn="l" defTabSz="457200" rtl="0" eaLnBrk="1" fontAlgn="base" hangingPunct="1">
        <a:spcBef>
          <a:spcPct val="20000"/>
        </a:spcBef>
        <a:spcAft>
          <a:spcPct val="0"/>
        </a:spcAft>
        <a:buFont typeface="Arial" pitchFamily="-110" charset="0"/>
        <a:buNone/>
        <a:defRPr sz="1600" kern="1200">
          <a:solidFill>
            <a:schemeClr val="tx1"/>
          </a:solidFill>
          <a:latin typeface="Helvetica"/>
          <a:ea typeface="ＭＳ Ｐゴシック" pitchFamily="-110" charset="-128"/>
          <a:cs typeface="Helvetica"/>
        </a:defRPr>
      </a:lvl4pPr>
      <a:lvl5pPr marL="1828800" indent="0" algn="l" defTabSz="457200" rtl="0" eaLnBrk="1" fontAlgn="base" hangingPunct="1">
        <a:spcBef>
          <a:spcPct val="20000"/>
        </a:spcBef>
        <a:spcAft>
          <a:spcPct val="0"/>
        </a:spcAft>
        <a:buFont typeface="Arial" pitchFamily="-110" charset="0"/>
        <a:buNone/>
        <a:defRPr sz="1600" kern="1200">
          <a:solidFill>
            <a:schemeClr val="tx1"/>
          </a:solidFill>
          <a:latin typeface="Helvetica"/>
          <a:ea typeface="ＭＳ Ｐゴシック" pitchFamily="-110" charset="-128"/>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4523102"/>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100" advClick="0" advTm="10000"/>
    </mc:Choice>
    <mc:Fallback xmlns="">
      <p:transition advClick="0" advTm="10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internet2.edu/ecas"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hyperlink" Target="https://www.educause.edu/community/cloud-computing-community-group" TargetMode="External"/><Relationship Id="rId5" Type="http://schemas.openxmlformats.org/officeDocument/2006/relationships/hyperlink" Target="https://www.internet2.edu/cloud-services" TargetMode="External"/><Relationship Id="rId4" Type="http://schemas.openxmlformats.org/officeDocument/2006/relationships/hyperlink" Target="https://internet2.edu/clas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hyperlink" Target="https://internet2.edu/ecas"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1A1918"/>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5AC589-422A-E548-9044-D4D815DB85F7}"/>
              </a:ext>
            </a:extLst>
          </p:cNvPr>
          <p:cNvPicPr>
            <a:picLocks noChangeAspect="1"/>
          </p:cNvPicPr>
          <p:nvPr/>
        </p:nvPicPr>
        <p:blipFill>
          <a:blip r:embed="rId3"/>
          <a:stretch>
            <a:fillRect/>
          </a:stretch>
        </p:blipFill>
        <p:spPr>
          <a:xfrm>
            <a:off x="0" y="574766"/>
            <a:ext cx="3724242" cy="3250398"/>
          </a:xfrm>
          <a:prstGeom prst="rect">
            <a:avLst/>
          </a:prstGeom>
        </p:spPr>
      </p:pic>
      <p:pic>
        <p:nvPicPr>
          <p:cNvPr id="5" name="Picture 4">
            <a:extLst>
              <a:ext uri="{FF2B5EF4-FFF2-40B4-BE49-F238E27FC236}">
                <a16:creationId xmlns:a16="http://schemas.microsoft.com/office/drawing/2014/main" id="{59F2AD1F-620A-104A-9E9D-301768CE5A53}"/>
              </a:ext>
            </a:extLst>
          </p:cNvPr>
          <p:cNvPicPr>
            <a:picLocks noChangeAspect="1"/>
          </p:cNvPicPr>
          <p:nvPr/>
        </p:nvPicPr>
        <p:blipFill>
          <a:blip r:embed="rId4"/>
          <a:stretch>
            <a:fillRect/>
          </a:stretch>
        </p:blipFill>
        <p:spPr>
          <a:xfrm>
            <a:off x="1223428" y="2095920"/>
            <a:ext cx="973506" cy="740530"/>
          </a:xfrm>
          <a:prstGeom prst="rect">
            <a:avLst/>
          </a:prstGeom>
        </p:spPr>
      </p:pic>
      <p:pic>
        <p:nvPicPr>
          <p:cNvPr id="6" name="Picture 5">
            <a:extLst>
              <a:ext uri="{FF2B5EF4-FFF2-40B4-BE49-F238E27FC236}">
                <a16:creationId xmlns:a16="http://schemas.microsoft.com/office/drawing/2014/main" id="{F285780E-7657-1547-9BBB-BA835E3230B9}"/>
              </a:ext>
            </a:extLst>
          </p:cNvPr>
          <p:cNvPicPr>
            <a:picLocks noChangeAspect="1"/>
          </p:cNvPicPr>
          <p:nvPr/>
        </p:nvPicPr>
        <p:blipFill>
          <a:blip r:embed="rId5">
            <a:alphaModFix amt="67000"/>
          </a:blip>
          <a:stretch>
            <a:fillRect/>
          </a:stretch>
        </p:blipFill>
        <p:spPr>
          <a:xfrm>
            <a:off x="-1" y="3655895"/>
            <a:ext cx="9194177" cy="1535522"/>
          </a:xfrm>
          <a:prstGeom prst="rect">
            <a:avLst/>
          </a:prstGeom>
        </p:spPr>
      </p:pic>
      <p:sp>
        <p:nvSpPr>
          <p:cNvPr id="7" name="Title 7">
            <a:extLst>
              <a:ext uri="{FF2B5EF4-FFF2-40B4-BE49-F238E27FC236}">
                <a16:creationId xmlns:a16="http://schemas.microsoft.com/office/drawing/2014/main" id="{2097A8A2-29CF-1D4B-9CCC-45CE6B7EEF2D}"/>
              </a:ext>
            </a:extLst>
          </p:cNvPr>
          <p:cNvSpPr txBox="1">
            <a:spLocks/>
          </p:cNvSpPr>
          <p:nvPr/>
        </p:nvSpPr>
        <p:spPr>
          <a:xfrm>
            <a:off x="4138296" y="888390"/>
            <a:ext cx="4587693" cy="915387"/>
          </a:xfrm>
          <a:prstGeom prst="rect">
            <a:avLst/>
          </a:prstGeom>
          <a:effectLst/>
        </p:spPr>
        <p:txBody>
          <a:bodyPr lIns="0" tIns="0" rIns="0" bIns="0" anchor="t" anchorCtr="0">
            <a:noAutofit/>
          </a:bodyPr>
          <a:lstStyle>
            <a:lvl1pPr algn="l" defTabSz="457200" rtl="0" eaLnBrk="1" fontAlgn="base" hangingPunct="1">
              <a:spcBef>
                <a:spcPct val="0"/>
              </a:spcBef>
              <a:spcAft>
                <a:spcPct val="0"/>
              </a:spcAft>
              <a:defRPr sz="1800" b="1" i="0" kern="1200" cap="none" spc="0" baseline="0">
                <a:solidFill>
                  <a:srgbClr val="404140"/>
                </a:solidFill>
                <a:effectLst/>
                <a:latin typeface="Arial"/>
                <a:ea typeface="ＭＳ Ｐゴシック" pitchFamily="-110" charset="-128"/>
                <a:cs typeface="Arial"/>
              </a:defRPr>
            </a:lvl1pPr>
            <a:lvl2pPr algn="ctr" defTabSz="457200" rtl="0" eaLnBrk="1" fontAlgn="base" hangingPunct="1">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2pPr>
            <a:lvl3pPr algn="ctr" defTabSz="457200" rtl="0" eaLnBrk="1" fontAlgn="base" hangingPunct="1">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3pPr>
            <a:lvl4pPr algn="ctr" defTabSz="457200" rtl="0" eaLnBrk="1" fontAlgn="base" hangingPunct="1">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4pPr>
            <a:lvl5pPr algn="ctr" defTabSz="457200" rtl="0" eaLnBrk="1" fontAlgn="base" hangingPunct="1">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5pPr>
            <a:lvl6pPr marL="457200" algn="ctr" defTabSz="457200" rtl="0" eaLnBrk="1" fontAlgn="base" hangingPunct="1">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6pPr>
            <a:lvl7pPr marL="914400" algn="ctr" defTabSz="457200" rtl="0" eaLnBrk="1" fontAlgn="base" hangingPunct="1">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7pPr>
            <a:lvl8pPr marL="1371600" algn="ctr" defTabSz="457200" rtl="0" eaLnBrk="1" fontAlgn="base" hangingPunct="1">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8pPr>
            <a:lvl9pPr marL="1828800" algn="ctr" defTabSz="457200" rtl="0" eaLnBrk="1" fontAlgn="base" hangingPunct="1">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9pPr>
          </a:lstStyle>
          <a:p>
            <a:r>
              <a:rPr lang="en-US" sz="2400" dirty="0">
                <a:solidFill>
                  <a:srgbClr val="E5E6D7"/>
                </a:solidFill>
              </a:rPr>
              <a:t>UPDATE: Exploring Clouds for Acceleration of Science</a:t>
            </a:r>
            <a:endParaRPr lang="en-US" sz="2400" b="0" dirty="0">
              <a:solidFill>
                <a:srgbClr val="E5E6D7"/>
              </a:solidFill>
            </a:endParaRPr>
          </a:p>
          <a:p>
            <a:endParaRPr lang="en-US" sz="2800" b="0" dirty="0">
              <a:solidFill>
                <a:srgbClr val="E5E6D7"/>
              </a:solidFill>
            </a:endParaRPr>
          </a:p>
        </p:txBody>
      </p:sp>
      <p:sp>
        <p:nvSpPr>
          <p:cNvPr id="8" name="Title 7">
            <a:extLst>
              <a:ext uri="{FF2B5EF4-FFF2-40B4-BE49-F238E27FC236}">
                <a16:creationId xmlns:a16="http://schemas.microsoft.com/office/drawing/2014/main" id="{B12DB074-8E1A-154E-BCEE-CA5D665F744D}"/>
              </a:ext>
            </a:extLst>
          </p:cNvPr>
          <p:cNvSpPr txBox="1">
            <a:spLocks/>
          </p:cNvSpPr>
          <p:nvPr/>
        </p:nvSpPr>
        <p:spPr>
          <a:xfrm>
            <a:off x="4138295" y="2114056"/>
            <a:ext cx="4387396" cy="915387"/>
          </a:xfrm>
          <a:prstGeom prst="rect">
            <a:avLst/>
          </a:prstGeom>
          <a:effectLst/>
        </p:spPr>
        <p:txBody>
          <a:bodyPr lIns="0" tIns="0" rIns="0" bIns="0" anchor="t" anchorCtr="0">
            <a:noAutofit/>
          </a:bodyPr>
          <a:lstStyle>
            <a:lvl1pPr algn="l" defTabSz="457200" rtl="0" eaLnBrk="1" fontAlgn="base" hangingPunct="1">
              <a:spcBef>
                <a:spcPct val="0"/>
              </a:spcBef>
              <a:spcAft>
                <a:spcPct val="0"/>
              </a:spcAft>
              <a:defRPr sz="1800" b="1" i="0" kern="1200" cap="none" spc="0" baseline="0">
                <a:solidFill>
                  <a:srgbClr val="404140"/>
                </a:solidFill>
                <a:effectLst/>
                <a:latin typeface="Arial"/>
                <a:ea typeface="ＭＳ Ｐゴシック" pitchFamily="-110" charset="-128"/>
                <a:cs typeface="Arial"/>
              </a:defRPr>
            </a:lvl1pPr>
            <a:lvl2pPr algn="ctr" defTabSz="457200" rtl="0" eaLnBrk="1" fontAlgn="base" hangingPunct="1">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2pPr>
            <a:lvl3pPr algn="ctr" defTabSz="457200" rtl="0" eaLnBrk="1" fontAlgn="base" hangingPunct="1">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3pPr>
            <a:lvl4pPr algn="ctr" defTabSz="457200" rtl="0" eaLnBrk="1" fontAlgn="base" hangingPunct="1">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4pPr>
            <a:lvl5pPr algn="ctr" defTabSz="457200" rtl="0" eaLnBrk="1" fontAlgn="base" hangingPunct="1">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5pPr>
            <a:lvl6pPr marL="457200" algn="ctr" defTabSz="457200" rtl="0" eaLnBrk="1" fontAlgn="base" hangingPunct="1">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6pPr>
            <a:lvl7pPr marL="914400" algn="ctr" defTabSz="457200" rtl="0" eaLnBrk="1" fontAlgn="base" hangingPunct="1">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7pPr>
            <a:lvl8pPr marL="1371600" algn="ctr" defTabSz="457200" rtl="0" eaLnBrk="1" fontAlgn="base" hangingPunct="1">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8pPr>
            <a:lvl9pPr marL="1828800" algn="ctr" defTabSz="457200" rtl="0" eaLnBrk="1" fontAlgn="base" hangingPunct="1">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9pPr>
          </a:lstStyle>
          <a:p>
            <a:r>
              <a:rPr lang="en-US" b="0" dirty="0">
                <a:solidFill>
                  <a:srgbClr val="E5E6D7"/>
                </a:solidFill>
              </a:rPr>
              <a:t>NSF Award #1904444.</a:t>
            </a:r>
          </a:p>
          <a:p>
            <a:endParaRPr lang="en-US" b="0" dirty="0">
              <a:solidFill>
                <a:srgbClr val="E5E6D7"/>
              </a:solidFill>
            </a:endParaRPr>
          </a:p>
          <a:p>
            <a:r>
              <a:rPr lang="en-US" b="0" dirty="0">
                <a:solidFill>
                  <a:srgbClr val="E5E6D7"/>
                </a:solidFill>
              </a:rPr>
              <a:t>Jamie Sunderland</a:t>
            </a:r>
          </a:p>
        </p:txBody>
      </p:sp>
    </p:spTree>
    <p:extLst>
      <p:ext uri="{BB962C8B-B14F-4D97-AF65-F5344CB8AC3E}">
        <p14:creationId xmlns:p14="http://schemas.microsoft.com/office/powerpoint/2010/main" val="1706740717"/>
      </p:ext>
    </p:extLst>
  </p:cSld>
  <p:clrMapOvr>
    <a:masterClrMapping/>
  </p:clrMapOvr>
  <mc:AlternateContent xmlns:mc="http://schemas.openxmlformats.org/markup-compatibility/2006" xmlns:p14="http://schemas.microsoft.com/office/powerpoint/2010/main">
    <mc:Choice Requires="p14">
      <p:transition p14:dur="100" advClick="0" advTm="10000"/>
    </mc:Choice>
    <mc:Fallback xmlns="">
      <p:transition advClick="0"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ppt_w*0.7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animEffect transition="in" filter="fade">
                                      <p:cBhvr>
                                        <p:cTn id="9" dur="500"/>
                                        <p:tgtEl>
                                          <p:spTgt spid="5"/>
                                        </p:tgtEl>
                                      </p:cBhvr>
                                    </p:animEffect>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childTnLst>
                                </p:cTn>
                              </p:par>
                            </p:childTnLst>
                          </p:cTn>
                        </p:par>
                        <p:par>
                          <p:cTn id="14" fill="hold">
                            <p:stCondLst>
                              <p:cond delay="175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63247E-DCD1-8E4B-BBCA-68E1725FD7C4}"/>
              </a:ext>
            </a:extLst>
          </p:cNvPr>
          <p:cNvSpPr txBox="1"/>
          <p:nvPr/>
        </p:nvSpPr>
        <p:spPr bwMode="auto">
          <a:xfrm>
            <a:off x="102550" y="276908"/>
            <a:ext cx="8870534" cy="3874907"/>
          </a:xfrm>
          <a:prstGeom prst="rect">
            <a:avLst/>
          </a:prstGeom>
          <a:noFill/>
          <a:ln w="9525">
            <a:noFill/>
            <a:miter lim="800000"/>
            <a:headEnd/>
            <a:tailEnd/>
          </a:ln>
        </p:spPr>
        <p:txBody>
          <a:bodyPr vert="horz" wrap="square" lIns="457200" tIns="45720" rIns="91440" bIns="73152" numCol="1" rtlCol="0" anchor="t" anchorCtr="0" compatLnSpc="1">
            <a:prstTxWarp prst="textNoShape">
              <a:avLst/>
            </a:prstTxWarp>
            <a:spAutoFit/>
          </a:bodyPr>
          <a:lstStyle/>
          <a:p>
            <a:r>
              <a:rPr lang="en-US" dirty="0">
                <a:solidFill>
                  <a:srgbClr val="C00000"/>
                </a:solidFill>
              </a:rPr>
              <a:t>Some key scientific achievements of selected teams</a:t>
            </a:r>
          </a:p>
          <a:p>
            <a:endParaRPr lang="en-US" dirty="0">
              <a:solidFill>
                <a:srgbClr val="C00000"/>
              </a:solidFill>
            </a:endParaRPr>
          </a:p>
          <a:p>
            <a:pPr marL="285750" indent="-285750">
              <a:spcAft>
                <a:spcPts val="600"/>
              </a:spcAft>
              <a:buFontTx/>
              <a:buChar char="-"/>
            </a:pPr>
            <a:r>
              <a:rPr lang="en-US" dirty="0"/>
              <a:t>MIT developed a range of new algorithms using FPGAs and GPUs for Deep Learning Neural Networks that can can be called as remote procedures. This innovation will help design the next generation of processing for LHC and could be more broadly applied as a methodology for incorporating ML into workflows. MIT have run workshops on accelerated ML with Fermilab.</a:t>
            </a:r>
          </a:p>
          <a:p>
            <a:pPr marL="285750" indent="-285750">
              <a:spcAft>
                <a:spcPts val="600"/>
              </a:spcAft>
              <a:buFontTx/>
              <a:buChar char="-"/>
            </a:pPr>
            <a:r>
              <a:rPr lang="en-US" dirty="0"/>
              <a:t>SUNY was able to incorporate evolutionary algorithms into much larger models with longer simulation times than previously possible. Completed long-run neuronal avalanche simulations. Reproduced and explained mechanisms of motor cortex oscillations and molecular/drug effects leading to movement. Each of these achievements leading to scientific publications.</a:t>
            </a:r>
          </a:p>
          <a:p>
            <a:pPr marL="285750" indent="-285750">
              <a:spcAft>
                <a:spcPts val="600"/>
              </a:spcAft>
              <a:buFontTx/>
              <a:buChar char="-"/>
            </a:pPr>
            <a:endParaRPr lang="en-US" dirty="0"/>
          </a:p>
        </p:txBody>
      </p:sp>
    </p:spTree>
    <p:extLst>
      <p:ext uri="{BB962C8B-B14F-4D97-AF65-F5344CB8AC3E}">
        <p14:creationId xmlns:p14="http://schemas.microsoft.com/office/powerpoint/2010/main" val="1681751769"/>
      </p:ext>
    </p:extLst>
  </p:cSld>
  <p:clrMapOvr>
    <a:masterClrMapping/>
  </p:clrMapOvr>
  <mc:AlternateContent xmlns:mc="http://schemas.openxmlformats.org/markup-compatibility/2006" xmlns:p14="http://schemas.microsoft.com/office/powerpoint/2010/main">
    <mc:Choice Requires="p14">
      <p:transition p14:dur="100" advClick="0" advTm="10000"/>
    </mc:Choice>
    <mc:Fallback xmlns="">
      <p:transition advClick="0" advTm="1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7B20B7-8191-6244-8444-935A0552A8CB}"/>
              </a:ext>
            </a:extLst>
          </p:cNvPr>
          <p:cNvSpPr>
            <a:spLocks noGrp="1"/>
          </p:cNvSpPr>
          <p:nvPr>
            <p:ph type="title"/>
          </p:nvPr>
        </p:nvSpPr>
        <p:spPr>
          <a:xfrm>
            <a:off x="365759" y="365761"/>
            <a:ext cx="8487683" cy="4103689"/>
          </a:xfrm>
        </p:spPr>
        <p:txBody>
          <a:bodyPr>
            <a:normAutofit fontScale="90000"/>
          </a:bodyPr>
          <a:lstStyle/>
          <a:p>
            <a:r>
              <a:rPr lang="en-US" dirty="0"/>
              <a:t>Time to discuss….</a:t>
            </a:r>
            <a:br>
              <a:rPr lang="en-US" dirty="0"/>
            </a:br>
            <a:br>
              <a:rPr lang="en-US" dirty="0"/>
            </a:br>
            <a:br>
              <a:rPr lang="en-US" dirty="0"/>
            </a:br>
            <a:br>
              <a:rPr lang="en-US" dirty="0"/>
            </a:br>
            <a:br>
              <a:rPr lang="en-US" dirty="0"/>
            </a:br>
            <a:r>
              <a:rPr lang="en-US" dirty="0"/>
              <a:t>More information: </a:t>
            </a:r>
            <a:r>
              <a:rPr lang="en-US" dirty="0">
                <a:hlinkClick r:id="rId3"/>
              </a:rPr>
              <a:t>https://internet2.edu/ecas</a:t>
            </a:r>
            <a:br>
              <a:rPr lang="en-US" dirty="0"/>
            </a:br>
            <a:br>
              <a:rPr lang="en-US" dirty="0"/>
            </a:br>
            <a:r>
              <a:rPr lang="en-US" dirty="0"/>
              <a:t>CLASS: Cloud Learning and Skills Sessions.  </a:t>
            </a:r>
            <a:r>
              <a:rPr lang="en-US" dirty="0">
                <a:hlinkClick r:id="rId4"/>
              </a:rPr>
              <a:t>https://internet2.edu/class</a:t>
            </a:r>
            <a:br>
              <a:rPr lang="en-US" dirty="0"/>
            </a:br>
            <a:br>
              <a:rPr lang="en-US" dirty="0"/>
            </a:br>
            <a:r>
              <a:rPr lang="en-US" dirty="0"/>
              <a:t>NET+ : </a:t>
            </a:r>
            <a:r>
              <a:rPr lang="en-US" dirty="0">
                <a:hlinkClick r:id="rId5"/>
              </a:rPr>
              <a:t>https://www.internet2.edu/cloud-services</a:t>
            </a:r>
            <a:br>
              <a:rPr lang="en-US" dirty="0"/>
            </a:br>
            <a:br>
              <a:rPr lang="en-US" dirty="0"/>
            </a:br>
            <a:r>
              <a:rPr lang="en-US" dirty="0"/>
              <a:t>and of course: CCCG.</a:t>
            </a:r>
            <a:br>
              <a:rPr lang="en-US" dirty="0"/>
            </a:br>
            <a:r>
              <a:rPr lang="en-US" dirty="0">
                <a:hlinkClick r:id="rId6"/>
              </a:rPr>
              <a:t>https://www.educause.edu/community/cloud-computing-community-group</a:t>
            </a: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3927872520"/>
      </p:ext>
    </p:extLst>
  </p:cSld>
  <p:clrMapOvr>
    <a:masterClrMapping/>
  </p:clrMapOvr>
  <mc:AlternateContent xmlns:mc="http://schemas.openxmlformats.org/markup-compatibility/2006" xmlns:p14="http://schemas.microsoft.com/office/powerpoint/2010/main">
    <mc:Choice Requires="p14">
      <p:transition p14:dur="100" advClick="0" advTm="10000"/>
    </mc:Choice>
    <mc:Fallback xmlns="">
      <p:transition advClick="0" advTm="1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7">
            <a:extLst>
              <a:ext uri="{FF2B5EF4-FFF2-40B4-BE49-F238E27FC236}">
                <a16:creationId xmlns:a16="http://schemas.microsoft.com/office/drawing/2014/main" id="{86C28AA2-97B9-C74D-811D-675207A83989}"/>
              </a:ext>
            </a:extLst>
          </p:cNvPr>
          <p:cNvSpPr txBox="1">
            <a:spLocks/>
          </p:cNvSpPr>
          <p:nvPr/>
        </p:nvSpPr>
        <p:spPr>
          <a:xfrm>
            <a:off x="236352" y="274620"/>
            <a:ext cx="6653431" cy="384521"/>
          </a:xfrm>
          <a:prstGeom prst="rect">
            <a:avLst/>
          </a:prstGeom>
          <a:effectLst/>
        </p:spPr>
        <p:txBody>
          <a:bodyPr lIns="0" tIns="0" rIns="0" bIns="0" anchor="t" anchorCtr="0">
            <a:normAutofit/>
          </a:bodyPr>
          <a:lstStyle>
            <a:lvl1pPr algn="l" defTabSz="457200" rtl="0" eaLnBrk="1" fontAlgn="base" hangingPunct="1">
              <a:spcBef>
                <a:spcPct val="0"/>
              </a:spcBef>
              <a:spcAft>
                <a:spcPct val="0"/>
              </a:spcAft>
              <a:defRPr sz="1800" b="1" i="0" kern="1200" cap="none" spc="0" baseline="0">
                <a:solidFill>
                  <a:srgbClr val="404140"/>
                </a:solidFill>
                <a:effectLst/>
                <a:latin typeface="Arial"/>
                <a:ea typeface="ＭＳ Ｐゴシック" pitchFamily="-110" charset="-128"/>
                <a:cs typeface="Arial"/>
              </a:defRPr>
            </a:lvl1pPr>
            <a:lvl2pPr algn="ctr" defTabSz="457200" rtl="0" eaLnBrk="1" fontAlgn="base" hangingPunct="1">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2pPr>
            <a:lvl3pPr algn="ctr" defTabSz="457200" rtl="0" eaLnBrk="1" fontAlgn="base" hangingPunct="1">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3pPr>
            <a:lvl4pPr algn="ctr" defTabSz="457200" rtl="0" eaLnBrk="1" fontAlgn="base" hangingPunct="1">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4pPr>
            <a:lvl5pPr algn="ctr" defTabSz="457200" rtl="0" eaLnBrk="1" fontAlgn="base" hangingPunct="1">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5pPr>
            <a:lvl6pPr marL="457200" algn="ctr" defTabSz="457200" rtl="0" eaLnBrk="1" fontAlgn="base" hangingPunct="1">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6pPr>
            <a:lvl7pPr marL="914400" algn="ctr" defTabSz="457200" rtl="0" eaLnBrk="1" fontAlgn="base" hangingPunct="1">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7pPr>
            <a:lvl8pPr marL="1371600" algn="ctr" defTabSz="457200" rtl="0" eaLnBrk="1" fontAlgn="base" hangingPunct="1">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8pPr>
            <a:lvl9pPr marL="1828800" algn="ctr" defTabSz="457200" rtl="0" eaLnBrk="1" fontAlgn="base" hangingPunct="1">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9pPr>
          </a:lstStyle>
          <a:p>
            <a:pPr defTabSz="171450">
              <a:spcBef>
                <a:spcPts val="0"/>
              </a:spcBef>
              <a:spcAft>
                <a:spcPts val="0"/>
              </a:spcAft>
              <a:buClr>
                <a:srgbClr val="000000"/>
              </a:buClr>
            </a:pPr>
            <a:r>
              <a:rPr lang="en-US" dirty="0">
                <a:solidFill>
                  <a:srgbClr val="1A1918"/>
                </a:solidFill>
                <a:sym typeface="Arial"/>
              </a:rPr>
              <a:t>E-CAS: </a:t>
            </a:r>
            <a:r>
              <a:rPr lang="en-US" dirty="0">
                <a:solidFill>
                  <a:srgbClr val="1A1918"/>
                </a:solidFill>
                <a:ea typeface="Arial"/>
                <a:sym typeface="Arial"/>
              </a:rPr>
              <a:t>Exploring Clouds to Accelerate Science</a:t>
            </a:r>
          </a:p>
        </p:txBody>
      </p:sp>
      <p:grpSp>
        <p:nvGrpSpPr>
          <p:cNvPr id="37" name="Group 36">
            <a:extLst>
              <a:ext uri="{FF2B5EF4-FFF2-40B4-BE49-F238E27FC236}">
                <a16:creationId xmlns:a16="http://schemas.microsoft.com/office/drawing/2014/main" id="{61AAFFE3-02C9-744F-A7AA-139BC99F7C6F}"/>
              </a:ext>
            </a:extLst>
          </p:cNvPr>
          <p:cNvGrpSpPr/>
          <p:nvPr/>
        </p:nvGrpSpPr>
        <p:grpSpPr>
          <a:xfrm>
            <a:off x="6310680" y="1590898"/>
            <a:ext cx="2653746" cy="2805897"/>
            <a:chOff x="6223986" y="1726215"/>
            <a:chExt cx="2564471" cy="2806262"/>
          </a:xfrm>
        </p:grpSpPr>
        <p:sp>
          <p:nvSpPr>
            <p:cNvPr id="23" name="Google Shape;182;p34">
              <a:extLst>
                <a:ext uri="{FF2B5EF4-FFF2-40B4-BE49-F238E27FC236}">
                  <a16:creationId xmlns:a16="http://schemas.microsoft.com/office/drawing/2014/main" id="{76890608-EDBB-A54A-9537-4E329D6D88AC}"/>
                </a:ext>
              </a:extLst>
            </p:cNvPr>
            <p:cNvSpPr/>
            <p:nvPr/>
          </p:nvSpPr>
          <p:spPr>
            <a:xfrm>
              <a:off x="6223986" y="1726215"/>
              <a:ext cx="2564471" cy="2806262"/>
            </a:xfrm>
            <a:prstGeom prst="rect">
              <a:avLst/>
            </a:prstGeom>
            <a:solidFill>
              <a:srgbClr val="E5E6D7">
                <a:alpha val="29803"/>
              </a:srgbClr>
            </a:solidFill>
            <a:ln>
              <a:noFill/>
            </a:ln>
          </p:spPr>
          <p:txBody>
            <a:bodyPr spcFirstLastPara="1" wrap="square" lIns="243793" tIns="121859" rIns="243793" bIns="121859" anchor="ctr" anchorCtr="0">
              <a:noAutofit/>
            </a:bodyPr>
            <a:lstStyle/>
            <a:p>
              <a:pPr algn="ctr" defTabSz="342900" fontAlgn="auto">
                <a:spcBef>
                  <a:spcPts val="0"/>
                </a:spcBef>
                <a:spcAft>
                  <a:spcPts val="0"/>
                </a:spcAft>
                <a:buClr>
                  <a:srgbClr val="000000"/>
                </a:buClr>
              </a:pPr>
              <a:endParaRPr sz="4800" kern="0" dirty="0">
                <a:solidFill>
                  <a:srgbClr val="FFFFFF"/>
                </a:solidFill>
                <a:latin typeface="Arial"/>
                <a:cs typeface="Arial"/>
                <a:sym typeface="Arial"/>
              </a:endParaRPr>
            </a:p>
          </p:txBody>
        </p:sp>
        <p:sp>
          <p:nvSpPr>
            <p:cNvPr id="6" name="Google Shape;311;p44">
              <a:extLst>
                <a:ext uri="{FF2B5EF4-FFF2-40B4-BE49-F238E27FC236}">
                  <a16:creationId xmlns:a16="http://schemas.microsoft.com/office/drawing/2014/main" id="{09CAE3B2-0AA2-7146-A26D-D266E1CDD3F4}"/>
                </a:ext>
              </a:extLst>
            </p:cNvPr>
            <p:cNvSpPr/>
            <p:nvPr/>
          </p:nvSpPr>
          <p:spPr>
            <a:xfrm>
              <a:off x="6293767" y="1809994"/>
              <a:ext cx="2439819" cy="2466765"/>
            </a:xfrm>
            <a:prstGeom prst="rect">
              <a:avLst/>
            </a:prstGeom>
            <a:noFill/>
            <a:ln>
              <a:noFill/>
            </a:ln>
          </p:spPr>
          <p:txBody>
            <a:bodyPr spcFirstLastPara="1" wrap="square" lIns="50780" tIns="50780" rIns="50780" bIns="50780" anchor="t" anchorCtr="0">
              <a:noAutofit/>
            </a:bodyPr>
            <a:lstStyle/>
            <a:p>
              <a:pPr defTabSz="342900" fontAlgn="auto">
                <a:lnSpc>
                  <a:spcPct val="90000"/>
                </a:lnSpc>
                <a:spcBef>
                  <a:spcPts val="0"/>
                </a:spcBef>
                <a:spcAft>
                  <a:spcPts val="0"/>
                </a:spcAft>
                <a:buClr>
                  <a:srgbClr val="000000"/>
                </a:buClr>
              </a:pPr>
              <a:r>
                <a:rPr lang="en-US" b="1" kern="0" dirty="0">
                  <a:solidFill>
                    <a:srgbClr val="4EB1BA"/>
                  </a:solidFill>
                  <a:latin typeface="Arial"/>
                  <a:cs typeface="Arial"/>
                  <a:sym typeface="Arial"/>
                </a:rPr>
                <a:t>Objectives</a:t>
              </a:r>
            </a:p>
            <a:p>
              <a:pPr marL="171452" indent="-171452" defTabSz="342900" fontAlgn="auto">
                <a:lnSpc>
                  <a:spcPct val="90000"/>
                </a:lnSpc>
                <a:spcBef>
                  <a:spcPts val="1000"/>
                </a:spcBef>
                <a:spcAft>
                  <a:spcPts val="0"/>
                </a:spcAft>
                <a:buClr>
                  <a:srgbClr val="4BACC6"/>
                </a:buClr>
                <a:buSzPct val="100000"/>
                <a:buFont typeface="Arial" panose="020B0604020202020204" pitchFamily="34" charset="0"/>
                <a:buChar char="•"/>
              </a:pPr>
              <a:r>
                <a:rPr lang="en-US" sz="1100" kern="0" dirty="0">
                  <a:solidFill>
                    <a:srgbClr val="1A1918"/>
                  </a:solidFill>
                  <a:latin typeface="Arial"/>
                  <a:cs typeface="Arial"/>
                  <a:sym typeface="Arial"/>
                </a:rPr>
                <a:t>Test effectiveness of commercial cloud for large scale research</a:t>
              </a:r>
            </a:p>
            <a:p>
              <a:pPr marL="171452" indent="-171452" defTabSz="342900" fontAlgn="auto">
                <a:lnSpc>
                  <a:spcPct val="90000"/>
                </a:lnSpc>
                <a:spcBef>
                  <a:spcPts val="1000"/>
                </a:spcBef>
                <a:spcAft>
                  <a:spcPts val="0"/>
                </a:spcAft>
                <a:buClr>
                  <a:srgbClr val="4BACC6"/>
                </a:buClr>
                <a:buSzPct val="100000"/>
                <a:buFont typeface="Arial" panose="020B0604020202020204" pitchFamily="34" charset="0"/>
                <a:buChar char="•"/>
              </a:pPr>
              <a:r>
                <a:rPr lang="en-US" sz="1100" kern="0" dirty="0">
                  <a:solidFill>
                    <a:srgbClr val="1A1918"/>
                  </a:solidFill>
                  <a:latin typeface="Arial"/>
                  <a:cs typeface="Arial"/>
                  <a:sym typeface="Arial"/>
                </a:rPr>
                <a:t>Use accelerated hardware </a:t>
              </a:r>
              <a:br>
                <a:rPr lang="en-US" sz="1100" kern="0" dirty="0">
                  <a:solidFill>
                    <a:srgbClr val="1A1918"/>
                  </a:solidFill>
                  <a:latin typeface="Arial"/>
                  <a:cs typeface="Arial"/>
                  <a:sym typeface="Arial"/>
                </a:rPr>
              </a:br>
              <a:r>
                <a:rPr lang="en-US" sz="1100" kern="0" dirty="0">
                  <a:solidFill>
                    <a:srgbClr val="1A1918"/>
                  </a:solidFill>
                  <a:latin typeface="Arial"/>
                  <a:cs typeface="Arial"/>
                  <a:sym typeface="Arial"/>
                </a:rPr>
                <a:t>such as </a:t>
              </a:r>
              <a:r>
                <a:rPr lang="en-US" sz="1200" kern="0" dirty="0">
                  <a:solidFill>
                    <a:srgbClr val="1A1918"/>
                  </a:solidFill>
                  <a:latin typeface="Arial"/>
                  <a:cs typeface="Arial"/>
                  <a:sym typeface="Arial"/>
                </a:rPr>
                <a:t>FPGA</a:t>
              </a:r>
              <a:r>
                <a:rPr lang="en-US" sz="1100" kern="0" dirty="0">
                  <a:solidFill>
                    <a:srgbClr val="1A1918"/>
                  </a:solidFill>
                  <a:latin typeface="Arial"/>
                  <a:cs typeface="Arial"/>
                  <a:sym typeface="Arial"/>
                </a:rPr>
                <a:t> and GPUs</a:t>
              </a:r>
            </a:p>
            <a:p>
              <a:pPr marL="171452" indent="-171452" defTabSz="342900" fontAlgn="auto">
                <a:lnSpc>
                  <a:spcPct val="90000"/>
                </a:lnSpc>
                <a:spcBef>
                  <a:spcPts val="1000"/>
                </a:spcBef>
                <a:spcAft>
                  <a:spcPts val="0"/>
                </a:spcAft>
                <a:buClr>
                  <a:srgbClr val="4BACC6"/>
                </a:buClr>
                <a:buSzPct val="100000"/>
                <a:buFont typeface="Arial" panose="020B0604020202020204" pitchFamily="34" charset="0"/>
                <a:buChar char="•"/>
              </a:pPr>
              <a:r>
                <a:rPr lang="en-US" sz="1100" kern="0" dirty="0">
                  <a:solidFill>
                    <a:srgbClr val="1A1918"/>
                  </a:solidFill>
                  <a:latin typeface="Arial"/>
                  <a:cs typeface="Arial"/>
                  <a:sym typeface="Arial"/>
                </a:rPr>
                <a:t>Explore Cloud AI and Machine Learning frameworks</a:t>
              </a:r>
            </a:p>
            <a:p>
              <a:pPr marL="171452" indent="-171452" defTabSz="342900" fontAlgn="auto">
                <a:lnSpc>
                  <a:spcPct val="90000"/>
                </a:lnSpc>
                <a:spcBef>
                  <a:spcPts val="1000"/>
                </a:spcBef>
                <a:spcAft>
                  <a:spcPts val="0"/>
                </a:spcAft>
                <a:buClr>
                  <a:srgbClr val="4BACC6"/>
                </a:buClr>
                <a:buSzPct val="100000"/>
                <a:buFont typeface="Arial" panose="020B0604020202020204" pitchFamily="34" charset="0"/>
                <a:buChar char="•"/>
              </a:pPr>
              <a:r>
                <a:rPr lang="en-US" sz="1100" kern="0" dirty="0">
                  <a:solidFill>
                    <a:srgbClr val="1A1918"/>
                  </a:solidFill>
                  <a:latin typeface="Arial"/>
                  <a:cs typeface="Arial"/>
                  <a:sym typeface="Arial"/>
                </a:rPr>
                <a:t>Explore cloud provisioning and management of resources</a:t>
              </a:r>
            </a:p>
            <a:p>
              <a:pPr marL="171452" indent="-171452" defTabSz="342900" fontAlgn="auto">
                <a:lnSpc>
                  <a:spcPct val="90000"/>
                </a:lnSpc>
                <a:spcBef>
                  <a:spcPts val="1000"/>
                </a:spcBef>
                <a:spcAft>
                  <a:spcPts val="1000"/>
                </a:spcAft>
                <a:buClr>
                  <a:srgbClr val="4BACC6"/>
                </a:buClr>
                <a:buSzPct val="100000"/>
                <a:buFont typeface="Arial" panose="020B0604020202020204" pitchFamily="34" charset="0"/>
                <a:buChar char="•"/>
              </a:pPr>
              <a:r>
                <a:rPr lang="en-US" sz="1100" kern="0" dirty="0">
                  <a:solidFill>
                    <a:srgbClr val="1A1918"/>
                  </a:solidFill>
                  <a:latin typeface="Arial"/>
                  <a:cs typeface="Arial"/>
                  <a:sym typeface="Arial"/>
                </a:rPr>
                <a:t>Examine performance metrics and identify gaps</a:t>
              </a:r>
            </a:p>
          </p:txBody>
        </p:sp>
      </p:grpSp>
      <p:sp>
        <p:nvSpPr>
          <p:cNvPr id="10" name="Google Shape;315;p44">
            <a:extLst>
              <a:ext uri="{FF2B5EF4-FFF2-40B4-BE49-F238E27FC236}">
                <a16:creationId xmlns:a16="http://schemas.microsoft.com/office/drawing/2014/main" id="{3FC92D49-8C97-9A40-A827-7C10E154878A}"/>
              </a:ext>
            </a:extLst>
          </p:cNvPr>
          <p:cNvSpPr/>
          <p:nvPr/>
        </p:nvSpPr>
        <p:spPr>
          <a:xfrm>
            <a:off x="540022" y="952464"/>
            <a:ext cx="2203692" cy="1910795"/>
          </a:xfrm>
          <a:prstGeom prst="rect">
            <a:avLst/>
          </a:prstGeom>
          <a:noFill/>
          <a:ln>
            <a:noFill/>
          </a:ln>
        </p:spPr>
        <p:txBody>
          <a:bodyPr spcFirstLastPara="1" wrap="square" lIns="0" tIns="0" rIns="0" bIns="0" anchor="t" anchorCtr="0">
            <a:noAutofit/>
          </a:bodyPr>
          <a:lstStyle/>
          <a:p>
            <a:pPr defTabSz="342900" fontAlgn="auto">
              <a:spcBef>
                <a:spcPts val="1000"/>
              </a:spcBef>
              <a:spcAft>
                <a:spcPts val="0"/>
              </a:spcAft>
              <a:buClr>
                <a:srgbClr val="000000"/>
              </a:buClr>
            </a:pPr>
            <a:r>
              <a:rPr lang="en-US" sz="1400" b="1" kern="0" dirty="0">
                <a:solidFill>
                  <a:srgbClr val="4EB1BA"/>
                </a:solidFill>
                <a:latin typeface="Arial"/>
                <a:cs typeface="Arial"/>
                <a:sym typeface="Arial"/>
              </a:rPr>
              <a:t>Phase 1</a:t>
            </a:r>
          </a:p>
          <a:p>
            <a:pPr marL="171452" indent="-171452" defTabSz="342900" fontAlgn="auto">
              <a:spcBef>
                <a:spcPts val="1000"/>
              </a:spcBef>
              <a:spcAft>
                <a:spcPts val="0"/>
              </a:spcAft>
              <a:buClr>
                <a:srgbClr val="4EB1BA"/>
              </a:buClr>
              <a:buSzPct val="100000"/>
              <a:buFont typeface="Arial" panose="020B0604020202020204" pitchFamily="34" charset="0"/>
              <a:buChar char="•"/>
            </a:pPr>
            <a:r>
              <a:rPr lang="en-US" sz="1050" kern="0" dirty="0">
                <a:solidFill>
                  <a:srgbClr val="1A1918"/>
                </a:solidFill>
                <a:latin typeface="Arial"/>
                <a:cs typeface="Arial"/>
                <a:sym typeface="Arial"/>
              </a:rPr>
              <a:t>Cloud providers support 6 </a:t>
            </a:r>
            <a:br>
              <a:rPr lang="en-US" sz="1050" kern="0" dirty="0">
                <a:solidFill>
                  <a:srgbClr val="1A1918"/>
                </a:solidFill>
                <a:latin typeface="Arial"/>
                <a:cs typeface="Arial"/>
                <a:sym typeface="Arial"/>
              </a:rPr>
            </a:br>
            <a:r>
              <a:rPr lang="en-US" sz="1050" kern="0" dirty="0">
                <a:solidFill>
                  <a:srgbClr val="1A1918"/>
                </a:solidFill>
                <a:latin typeface="Arial"/>
                <a:cs typeface="Arial"/>
                <a:sym typeface="Arial"/>
              </a:rPr>
              <a:t>teams with $100k each of credit </a:t>
            </a:r>
            <a:br>
              <a:rPr lang="en-US" sz="1050" kern="0" dirty="0">
                <a:solidFill>
                  <a:srgbClr val="1A1918"/>
                </a:solidFill>
                <a:latin typeface="Arial"/>
                <a:cs typeface="Arial"/>
                <a:sym typeface="Arial"/>
              </a:rPr>
            </a:br>
            <a:r>
              <a:rPr lang="en-US" sz="1050" kern="0" dirty="0">
                <a:solidFill>
                  <a:srgbClr val="1A1918"/>
                </a:solidFill>
                <a:latin typeface="Arial"/>
                <a:cs typeface="Arial"/>
                <a:sym typeface="Arial"/>
              </a:rPr>
              <a:t>to develop and demonstrate computational science at scale</a:t>
            </a:r>
          </a:p>
          <a:p>
            <a:pPr marL="171452" indent="-171452" defTabSz="342900" fontAlgn="auto">
              <a:spcBef>
                <a:spcPts val="1000"/>
              </a:spcBef>
              <a:spcAft>
                <a:spcPts val="0"/>
              </a:spcAft>
              <a:buClr>
                <a:srgbClr val="4EB1BA"/>
              </a:buClr>
              <a:buSzPct val="100000"/>
              <a:buFont typeface="Arial" panose="020B0604020202020204" pitchFamily="34" charset="0"/>
              <a:buChar char="•"/>
            </a:pPr>
            <a:r>
              <a:rPr lang="en-US" sz="1050" kern="0" dirty="0">
                <a:solidFill>
                  <a:srgbClr val="1A1918"/>
                </a:solidFill>
                <a:latin typeface="Arial"/>
                <a:cs typeface="Arial"/>
                <a:sym typeface="Arial"/>
              </a:rPr>
              <a:t>A panel of academic reviewers </a:t>
            </a:r>
            <a:br>
              <a:rPr lang="en-US" sz="1050" kern="0" dirty="0">
                <a:solidFill>
                  <a:srgbClr val="1A1918"/>
                </a:solidFill>
                <a:latin typeface="Arial"/>
                <a:cs typeface="Arial"/>
                <a:sym typeface="Arial"/>
              </a:rPr>
            </a:br>
            <a:r>
              <a:rPr lang="en-US" sz="1050" kern="0" dirty="0">
                <a:solidFill>
                  <a:srgbClr val="1A1918"/>
                </a:solidFill>
                <a:latin typeface="Arial"/>
                <a:cs typeface="Arial"/>
                <a:sym typeface="Arial"/>
              </a:rPr>
              <a:t>select best 2 in terms of </a:t>
            </a:r>
            <a:br>
              <a:rPr lang="en-US" sz="1050" kern="0" dirty="0">
                <a:solidFill>
                  <a:srgbClr val="1A1918"/>
                </a:solidFill>
                <a:latin typeface="Arial"/>
                <a:cs typeface="Arial"/>
                <a:sym typeface="Arial"/>
              </a:rPr>
            </a:br>
            <a:r>
              <a:rPr lang="en-US" sz="1050" kern="0" dirty="0">
                <a:solidFill>
                  <a:srgbClr val="1A1918"/>
                </a:solidFill>
                <a:latin typeface="Arial"/>
                <a:cs typeface="Arial"/>
                <a:sym typeface="Arial"/>
              </a:rPr>
              <a:t>acceleration of science and </a:t>
            </a:r>
            <a:br>
              <a:rPr lang="en-US" sz="1050" kern="0" dirty="0">
                <a:solidFill>
                  <a:srgbClr val="1A1918"/>
                </a:solidFill>
                <a:latin typeface="Arial"/>
                <a:cs typeface="Arial"/>
                <a:sym typeface="Arial"/>
              </a:rPr>
            </a:br>
            <a:r>
              <a:rPr lang="en-US" sz="1050" kern="0" dirty="0">
                <a:solidFill>
                  <a:srgbClr val="1A1918"/>
                </a:solidFill>
                <a:latin typeface="Arial"/>
                <a:cs typeface="Arial"/>
                <a:sym typeface="Arial"/>
              </a:rPr>
              <a:t>innovation</a:t>
            </a:r>
          </a:p>
        </p:txBody>
      </p:sp>
      <p:sp>
        <p:nvSpPr>
          <p:cNvPr id="12" name="Google Shape;217;p35">
            <a:extLst>
              <a:ext uri="{FF2B5EF4-FFF2-40B4-BE49-F238E27FC236}">
                <a16:creationId xmlns:a16="http://schemas.microsoft.com/office/drawing/2014/main" id="{003DD961-200E-104C-BF5F-DF5917CBFD23}"/>
              </a:ext>
            </a:extLst>
          </p:cNvPr>
          <p:cNvSpPr/>
          <p:nvPr/>
        </p:nvSpPr>
        <p:spPr>
          <a:xfrm>
            <a:off x="236352" y="548904"/>
            <a:ext cx="7369238" cy="246746"/>
          </a:xfrm>
          <a:prstGeom prst="rect">
            <a:avLst/>
          </a:prstGeom>
          <a:noFill/>
          <a:ln>
            <a:noFill/>
          </a:ln>
        </p:spPr>
        <p:txBody>
          <a:bodyPr spcFirstLastPara="1" wrap="square" lIns="0" tIns="0" rIns="0" bIns="0" anchor="t" anchorCtr="0">
            <a:noAutofit/>
          </a:bodyPr>
          <a:lstStyle/>
          <a:p>
            <a:pPr defTabSz="342900" fontAlgn="auto">
              <a:spcBef>
                <a:spcPts val="0"/>
              </a:spcBef>
              <a:spcAft>
                <a:spcPts val="0"/>
              </a:spcAft>
              <a:buClr>
                <a:srgbClr val="000000"/>
              </a:buClr>
            </a:pPr>
            <a:r>
              <a:rPr lang="en-US" sz="1300" kern="0" dirty="0">
                <a:solidFill>
                  <a:srgbClr val="1A1918"/>
                </a:solidFill>
                <a:latin typeface="Arial" panose="020B0604020202020204" pitchFamily="34" charset="0"/>
                <a:ea typeface="Calibri"/>
                <a:cs typeface="Arial" panose="020B0604020202020204" pitchFamily="34" charset="0"/>
                <a:sym typeface="Calibri"/>
              </a:rPr>
              <a:t>NSF Award #190444 under a Cooperative Agreement with Internet2 : $3,030,955; 11/2018-10/2021</a:t>
            </a:r>
          </a:p>
          <a:p>
            <a:pPr defTabSz="342900" fontAlgn="auto">
              <a:spcBef>
                <a:spcPts val="0"/>
              </a:spcBef>
              <a:spcAft>
                <a:spcPts val="0"/>
              </a:spcAft>
              <a:buClr>
                <a:srgbClr val="000000"/>
              </a:buClr>
            </a:pPr>
            <a:endParaRPr lang="en-US" sz="1300" kern="0" dirty="0">
              <a:solidFill>
                <a:srgbClr val="000000"/>
              </a:solidFill>
              <a:latin typeface="Arial"/>
              <a:cs typeface="Arial"/>
              <a:sym typeface="Arial"/>
            </a:endParaRPr>
          </a:p>
        </p:txBody>
      </p:sp>
      <p:pic>
        <p:nvPicPr>
          <p:cNvPr id="13" name="Google Shape;347;p47">
            <a:extLst>
              <a:ext uri="{FF2B5EF4-FFF2-40B4-BE49-F238E27FC236}">
                <a16:creationId xmlns:a16="http://schemas.microsoft.com/office/drawing/2014/main" id="{EC50CCC3-F582-3B4A-8ABF-D986249E52CA}"/>
              </a:ext>
            </a:extLst>
          </p:cNvPr>
          <p:cNvPicPr preferRelativeResize="0"/>
          <p:nvPr/>
        </p:nvPicPr>
        <p:blipFill>
          <a:blip r:embed="rId3">
            <a:alphaModFix/>
          </a:blip>
          <a:stretch>
            <a:fillRect/>
          </a:stretch>
        </p:blipFill>
        <p:spPr>
          <a:xfrm>
            <a:off x="686931" y="8371480"/>
            <a:ext cx="10861936" cy="3700593"/>
          </a:xfrm>
          <a:prstGeom prst="rect">
            <a:avLst/>
          </a:prstGeom>
          <a:noFill/>
          <a:ln>
            <a:noFill/>
          </a:ln>
        </p:spPr>
      </p:pic>
      <p:pic>
        <p:nvPicPr>
          <p:cNvPr id="15" name="Google Shape;347;p47">
            <a:extLst>
              <a:ext uri="{FF2B5EF4-FFF2-40B4-BE49-F238E27FC236}">
                <a16:creationId xmlns:a16="http://schemas.microsoft.com/office/drawing/2014/main" id="{4B9CD718-AD41-B14B-AE24-74C8F13EDE88}"/>
              </a:ext>
            </a:extLst>
          </p:cNvPr>
          <p:cNvPicPr preferRelativeResize="0"/>
          <p:nvPr/>
        </p:nvPicPr>
        <p:blipFill>
          <a:blip r:embed="rId3">
            <a:alphaModFix/>
          </a:blip>
          <a:stretch>
            <a:fillRect/>
          </a:stretch>
        </p:blipFill>
        <p:spPr>
          <a:xfrm>
            <a:off x="839311" y="8523860"/>
            <a:ext cx="10861936" cy="3700593"/>
          </a:xfrm>
          <a:prstGeom prst="rect">
            <a:avLst/>
          </a:prstGeom>
          <a:noFill/>
          <a:ln>
            <a:noFill/>
          </a:ln>
        </p:spPr>
      </p:pic>
      <p:sp>
        <p:nvSpPr>
          <p:cNvPr id="22" name="Google Shape;315;p44">
            <a:extLst>
              <a:ext uri="{FF2B5EF4-FFF2-40B4-BE49-F238E27FC236}">
                <a16:creationId xmlns:a16="http://schemas.microsoft.com/office/drawing/2014/main" id="{C018775E-9941-8849-AEEF-3D3DB0EACD6C}"/>
              </a:ext>
            </a:extLst>
          </p:cNvPr>
          <p:cNvSpPr/>
          <p:nvPr/>
        </p:nvSpPr>
        <p:spPr>
          <a:xfrm>
            <a:off x="540022" y="3270612"/>
            <a:ext cx="1750439" cy="870498"/>
          </a:xfrm>
          <a:prstGeom prst="rect">
            <a:avLst/>
          </a:prstGeom>
          <a:noFill/>
          <a:ln>
            <a:noFill/>
          </a:ln>
        </p:spPr>
        <p:txBody>
          <a:bodyPr spcFirstLastPara="1" wrap="square" lIns="0" tIns="0" rIns="0" bIns="0" anchor="t" anchorCtr="0">
            <a:noAutofit/>
          </a:bodyPr>
          <a:lstStyle/>
          <a:p>
            <a:pPr defTabSz="342900" fontAlgn="auto">
              <a:spcBef>
                <a:spcPts val="1000"/>
              </a:spcBef>
              <a:spcAft>
                <a:spcPts val="0"/>
              </a:spcAft>
              <a:buClr>
                <a:srgbClr val="000000"/>
              </a:buClr>
            </a:pPr>
            <a:r>
              <a:rPr lang="en-US" sz="1400" b="1" kern="0" dirty="0">
                <a:solidFill>
                  <a:srgbClr val="4EB1BA"/>
                </a:solidFill>
                <a:latin typeface="Arial"/>
                <a:cs typeface="Arial"/>
                <a:sym typeface="Arial"/>
              </a:rPr>
              <a:t>Phase 2</a:t>
            </a:r>
            <a:endParaRPr lang="en-US" sz="1400" kern="0" dirty="0">
              <a:solidFill>
                <a:srgbClr val="4EB1BA"/>
              </a:solidFill>
              <a:latin typeface="Arial"/>
              <a:cs typeface="Arial"/>
              <a:sym typeface="Arial"/>
            </a:endParaRPr>
          </a:p>
          <a:p>
            <a:pPr defTabSz="342900" fontAlgn="auto">
              <a:spcBef>
                <a:spcPts val="1000"/>
              </a:spcBef>
              <a:spcAft>
                <a:spcPts val="0"/>
              </a:spcAft>
              <a:buClr>
                <a:srgbClr val="000000"/>
              </a:buClr>
              <a:buSzPts val="4200"/>
            </a:pPr>
            <a:r>
              <a:rPr lang="en-US" sz="1050" kern="0" dirty="0">
                <a:solidFill>
                  <a:srgbClr val="1A1918"/>
                </a:solidFill>
                <a:latin typeface="Arial"/>
                <a:cs typeface="Arial"/>
                <a:sym typeface="Arial"/>
              </a:rPr>
              <a:t>2x NSF Awards of $500k + staff + F&amp;A</a:t>
            </a:r>
          </a:p>
        </p:txBody>
      </p:sp>
      <p:grpSp>
        <p:nvGrpSpPr>
          <p:cNvPr id="5" name="Group 4">
            <a:extLst>
              <a:ext uri="{FF2B5EF4-FFF2-40B4-BE49-F238E27FC236}">
                <a16:creationId xmlns:a16="http://schemas.microsoft.com/office/drawing/2014/main" id="{90DEB8F1-1887-0744-834D-38B0D45B827F}"/>
              </a:ext>
            </a:extLst>
          </p:cNvPr>
          <p:cNvGrpSpPr/>
          <p:nvPr/>
        </p:nvGrpSpPr>
        <p:grpSpPr>
          <a:xfrm>
            <a:off x="2894817" y="1618915"/>
            <a:ext cx="2912384" cy="2827972"/>
            <a:chOff x="2894598" y="1618791"/>
            <a:chExt cx="2912763" cy="2828340"/>
          </a:xfrm>
        </p:grpSpPr>
        <p:pic>
          <p:nvPicPr>
            <p:cNvPr id="4" name="Picture 3">
              <a:extLst>
                <a:ext uri="{FF2B5EF4-FFF2-40B4-BE49-F238E27FC236}">
                  <a16:creationId xmlns:a16="http://schemas.microsoft.com/office/drawing/2014/main" id="{9EC02255-DEAE-C048-9382-1214B9BC728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22191" y="1618791"/>
              <a:ext cx="2778328" cy="557658"/>
            </a:xfrm>
            <a:prstGeom prst="rect">
              <a:avLst/>
            </a:prstGeom>
          </p:spPr>
        </p:pic>
        <p:pic>
          <p:nvPicPr>
            <p:cNvPr id="7" name="Picture 6">
              <a:extLst>
                <a:ext uri="{FF2B5EF4-FFF2-40B4-BE49-F238E27FC236}">
                  <a16:creationId xmlns:a16="http://schemas.microsoft.com/office/drawing/2014/main" id="{99DE4000-3948-8E44-B78B-E38A1097816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894598" y="3082862"/>
              <a:ext cx="2912763" cy="1364269"/>
            </a:xfrm>
            <a:prstGeom prst="rect">
              <a:avLst/>
            </a:prstGeom>
          </p:spPr>
        </p:pic>
        <p:cxnSp>
          <p:nvCxnSpPr>
            <p:cNvPr id="25" name="Straight Arrow Connector 24">
              <a:extLst>
                <a:ext uri="{FF2B5EF4-FFF2-40B4-BE49-F238E27FC236}">
                  <a16:creationId xmlns:a16="http://schemas.microsoft.com/office/drawing/2014/main" id="{74541060-7805-5A48-AFF6-814A2BCC52AD}"/>
                </a:ext>
              </a:extLst>
            </p:cNvPr>
            <p:cNvCxnSpPr>
              <a:cxnSpLocks/>
            </p:cNvCxnSpPr>
            <p:nvPr/>
          </p:nvCxnSpPr>
          <p:spPr>
            <a:xfrm>
              <a:off x="3265727" y="2215055"/>
              <a:ext cx="0" cy="784767"/>
            </a:xfrm>
            <a:prstGeom prst="straightConnector1">
              <a:avLst/>
            </a:prstGeom>
            <a:ln w="28575">
              <a:solidFill>
                <a:srgbClr val="1A1918"/>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8" name="Group 7">
            <a:extLst>
              <a:ext uri="{FF2B5EF4-FFF2-40B4-BE49-F238E27FC236}">
                <a16:creationId xmlns:a16="http://schemas.microsoft.com/office/drawing/2014/main" id="{74021E69-9085-E94A-B7E9-55A3CA173883}"/>
              </a:ext>
            </a:extLst>
          </p:cNvPr>
          <p:cNvGrpSpPr/>
          <p:nvPr/>
        </p:nvGrpSpPr>
        <p:grpSpPr>
          <a:xfrm>
            <a:off x="236355" y="2999767"/>
            <a:ext cx="5861074" cy="1"/>
            <a:chOff x="235790" y="2999822"/>
            <a:chExt cx="5861837" cy="1"/>
          </a:xfrm>
        </p:grpSpPr>
        <p:cxnSp>
          <p:nvCxnSpPr>
            <p:cNvPr id="16" name="Straight Connector 15">
              <a:extLst>
                <a:ext uri="{FF2B5EF4-FFF2-40B4-BE49-F238E27FC236}">
                  <a16:creationId xmlns:a16="http://schemas.microsoft.com/office/drawing/2014/main" id="{F3C785C6-BFAB-0541-A96E-2CB8C09E03BE}"/>
                </a:ext>
              </a:extLst>
            </p:cNvPr>
            <p:cNvCxnSpPr>
              <a:cxnSpLocks/>
            </p:cNvCxnSpPr>
            <p:nvPr/>
          </p:nvCxnSpPr>
          <p:spPr>
            <a:xfrm flipH="1">
              <a:off x="235790" y="2999823"/>
              <a:ext cx="2843166" cy="0"/>
            </a:xfrm>
            <a:prstGeom prst="line">
              <a:avLst/>
            </a:prstGeom>
            <a:ln w="12700">
              <a:solidFill>
                <a:srgbClr val="1A1918"/>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74799801-CB04-6B4E-9AEF-087C78C75238}"/>
                </a:ext>
              </a:extLst>
            </p:cNvPr>
            <p:cNvCxnSpPr>
              <a:cxnSpLocks/>
            </p:cNvCxnSpPr>
            <p:nvPr/>
          </p:nvCxnSpPr>
          <p:spPr>
            <a:xfrm flipH="1">
              <a:off x="3479006" y="2999822"/>
              <a:ext cx="2618621" cy="0"/>
            </a:xfrm>
            <a:prstGeom prst="line">
              <a:avLst/>
            </a:prstGeom>
            <a:ln w="12700">
              <a:solidFill>
                <a:srgbClr val="1A1918"/>
              </a:solidFill>
            </a:ln>
            <a:effectLst/>
          </p:spPr>
          <p:style>
            <a:lnRef idx="2">
              <a:schemeClr val="accent1"/>
            </a:lnRef>
            <a:fillRef idx="0">
              <a:schemeClr val="accent1"/>
            </a:fillRef>
            <a:effectRef idx="1">
              <a:schemeClr val="accent1"/>
            </a:effectRef>
            <a:fontRef idx="minor">
              <a:schemeClr val="tx1"/>
            </a:fontRef>
          </p:style>
        </p:cxnSp>
      </p:grpSp>
      <p:pic>
        <p:nvPicPr>
          <p:cNvPr id="34" name="Picture 33">
            <a:extLst>
              <a:ext uri="{FF2B5EF4-FFF2-40B4-BE49-F238E27FC236}">
                <a16:creationId xmlns:a16="http://schemas.microsoft.com/office/drawing/2014/main" id="{4F562CBE-C387-1948-B853-6C4DE62875B2}"/>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022210" y="165600"/>
            <a:ext cx="765141" cy="766607"/>
          </a:xfrm>
          <a:prstGeom prst="rect">
            <a:avLst/>
          </a:prstGeom>
        </p:spPr>
      </p:pic>
    </p:spTree>
    <p:extLst>
      <p:ext uri="{BB962C8B-B14F-4D97-AF65-F5344CB8AC3E}">
        <p14:creationId xmlns:p14="http://schemas.microsoft.com/office/powerpoint/2010/main" val="2645405552"/>
      </p:ext>
    </p:extLst>
  </p:cSld>
  <p:clrMapOvr>
    <a:masterClrMapping/>
  </p:clrMapOvr>
  <mc:AlternateContent xmlns:mc="http://schemas.openxmlformats.org/markup-compatibility/2006" xmlns:p14="http://schemas.microsoft.com/office/powerpoint/2010/main">
    <mc:Choice Requires="p14">
      <p:transition p14:dur="100" advClick="0" advTm="10000"/>
    </mc:Choice>
    <mc:Fallback xmlns="">
      <p:transition advClick="0" advTm="1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85D1D-6379-5D41-84AA-E84AC298DDAD}"/>
              </a:ext>
            </a:extLst>
          </p:cNvPr>
          <p:cNvSpPr>
            <a:spLocks noGrp="1"/>
          </p:cNvSpPr>
          <p:nvPr>
            <p:ph type="title"/>
          </p:nvPr>
        </p:nvSpPr>
        <p:spPr/>
        <p:txBody>
          <a:bodyPr/>
          <a:lstStyle/>
          <a:p>
            <a:r>
              <a:rPr lang="en-US" dirty="0"/>
              <a:t>E-CAS Phase 1 projects.</a:t>
            </a:r>
          </a:p>
        </p:txBody>
      </p:sp>
      <p:sp>
        <p:nvSpPr>
          <p:cNvPr id="3" name="TextBox 2">
            <a:extLst>
              <a:ext uri="{FF2B5EF4-FFF2-40B4-BE49-F238E27FC236}">
                <a16:creationId xmlns:a16="http://schemas.microsoft.com/office/drawing/2014/main" id="{D041D4EC-D7EB-234B-AE9A-90C978705709}"/>
              </a:ext>
            </a:extLst>
          </p:cNvPr>
          <p:cNvSpPr txBox="1"/>
          <p:nvPr/>
        </p:nvSpPr>
        <p:spPr>
          <a:xfrm>
            <a:off x="365760" y="795483"/>
            <a:ext cx="7605627" cy="2182649"/>
          </a:xfrm>
          <a:prstGeom prst="rect">
            <a:avLst/>
          </a:prstGeom>
          <a:noFill/>
        </p:spPr>
        <p:txBody>
          <a:bodyPr wrap="square" rtlCol="0">
            <a:spAutoFit/>
          </a:bodyPr>
          <a:lstStyle/>
          <a:p>
            <a:pPr marL="342900" indent="-342900" defTabSz="342900" fontAlgn="auto">
              <a:spcBef>
                <a:spcPts val="1125"/>
              </a:spcBef>
              <a:spcAft>
                <a:spcPts val="0"/>
              </a:spcAft>
              <a:buClr>
                <a:srgbClr val="000000"/>
              </a:buClr>
              <a:buFont typeface="Arial"/>
              <a:buAutoNum type="arabicPeriod"/>
            </a:pPr>
            <a:r>
              <a:rPr lang="en-US" sz="1500" kern="0" dirty="0">
                <a:latin typeface="Arial"/>
                <a:cs typeface="Arial"/>
                <a:sym typeface="Arial"/>
              </a:rPr>
              <a:t>SUNY Brain Research: Complex Simulations using &gt;100,000 CPUs </a:t>
            </a:r>
          </a:p>
          <a:p>
            <a:pPr marL="342900" indent="-342900" defTabSz="342900" fontAlgn="auto">
              <a:spcBef>
                <a:spcPts val="1125"/>
              </a:spcBef>
              <a:spcAft>
                <a:spcPts val="0"/>
              </a:spcAft>
              <a:buClr>
                <a:srgbClr val="000000"/>
              </a:buClr>
              <a:buFont typeface="Arial"/>
              <a:buAutoNum type="arabicPeriod"/>
            </a:pPr>
            <a:r>
              <a:rPr lang="en-US" sz="1500" kern="0" dirty="0">
                <a:latin typeface="Arial"/>
                <a:cs typeface="Arial"/>
                <a:sym typeface="Arial"/>
              </a:rPr>
              <a:t>Purdue Building Clouds: Image processing using ML and weather modeling</a:t>
            </a:r>
          </a:p>
          <a:p>
            <a:pPr marL="342900" indent="-342900" defTabSz="342900" fontAlgn="auto">
              <a:spcBef>
                <a:spcPts val="1125"/>
              </a:spcBef>
              <a:spcAft>
                <a:spcPts val="0"/>
              </a:spcAft>
              <a:buClr>
                <a:srgbClr val="000000"/>
              </a:buClr>
              <a:buFont typeface="Arial"/>
              <a:buAutoNum type="arabicPeriod"/>
            </a:pPr>
            <a:r>
              <a:rPr lang="en-US" sz="1500" kern="0" dirty="0">
                <a:latin typeface="Arial"/>
                <a:cs typeface="Arial"/>
                <a:sym typeface="Arial"/>
              </a:rPr>
              <a:t>MIT LHC Computing: Accelerated Machine Learning as a service.</a:t>
            </a:r>
          </a:p>
          <a:p>
            <a:pPr marL="342900" indent="-342900" defTabSz="342900" fontAlgn="auto">
              <a:spcBef>
                <a:spcPts val="1125"/>
              </a:spcBef>
              <a:spcAft>
                <a:spcPts val="0"/>
              </a:spcAft>
              <a:buClr>
                <a:srgbClr val="000000"/>
              </a:buClr>
              <a:buFont typeface="Arial"/>
              <a:buAutoNum type="arabicPeriod"/>
            </a:pPr>
            <a:r>
              <a:rPr lang="en-US" sz="1500" kern="0" dirty="0">
                <a:latin typeface="Arial"/>
                <a:cs typeface="Arial"/>
                <a:sym typeface="Arial"/>
              </a:rPr>
              <a:t>UW Madison IceCube: Multi-cloud GPU farms using OSG. &gt;50,000 GPUs</a:t>
            </a:r>
          </a:p>
          <a:p>
            <a:pPr marL="342900" indent="-342900" defTabSz="342900" fontAlgn="auto">
              <a:spcBef>
                <a:spcPts val="1125"/>
              </a:spcBef>
              <a:spcAft>
                <a:spcPts val="0"/>
              </a:spcAft>
              <a:buClr>
                <a:srgbClr val="000000"/>
              </a:buClr>
              <a:buFont typeface="Arial"/>
              <a:buAutoNum type="arabicPeriod"/>
            </a:pPr>
            <a:r>
              <a:rPr lang="en-US" sz="1500" kern="0" dirty="0">
                <a:latin typeface="Arial"/>
                <a:cs typeface="Arial"/>
                <a:sym typeface="Arial"/>
              </a:rPr>
              <a:t>GW BioCompute Objects: Open &amp; Reproduceable Galaxy/HIVE workflows.</a:t>
            </a:r>
          </a:p>
          <a:p>
            <a:pPr marL="342900" indent="-342900" defTabSz="342900" fontAlgn="auto">
              <a:spcBef>
                <a:spcPts val="1125"/>
              </a:spcBef>
              <a:spcAft>
                <a:spcPts val="0"/>
              </a:spcAft>
              <a:buClr>
                <a:srgbClr val="000000"/>
              </a:buClr>
              <a:buFont typeface="Arial"/>
              <a:buAutoNum type="arabicPeriod"/>
            </a:pPr>
            <a:r>
              <a:rPr lang="en-US" sz="1500" kern="0" dirty="0">
                <a:latin typeface="Arial"/>
                <a:cs typeface="Arial"/>
                <a:sym typeface="Arial"/>
              </a:rPr>
              <a:t>SDSC CIPRES gateway: Bursting for GPU acceleration and long-runs. </a:t>
            </a:r>
          </a:p>
        </p:txBody>
      </p:sp>
      <p:sp>
        <p:nvSpPr>
          <p:cNvPr id="4" name="TextBox 3">
            <a:extLst>
              <a:ext uri="{FF2B5EF4-FFF2-40B4-BE49-F238E27FC236}">
                <a16:creationId xmlns:a16="http://schemas.microsoft.com/office/drawing/2014/main" id="{9A8314E2-2D20-8949-8801-03639D18F7BB}"/>
              </a:ext>
            </a:extLst>
          </p:cNvPr>
          <p:cNvSpPr txBox="1"/>
          <p:nvPr/>
        </p:nvSpPr>
        <p:spPr>
          <a:xfrm>
            <a:off x="591702" y="3517368"/>
            <a:ext cx="5729002" cy="600164"/>
          </a:xfrm>
          <a:prstGeom prst="rect">
            <a:avLst/>
          </a:prstGeom>
          <a:noFill/>
        </p:spPr>
        <p:txBody>
          <a:bodyPr wrap="square" rtlCol="0">
            <a:spAutoFit/>
          </a:bodyPr>
          <a:lstStyle/>
          <a:p>
            <a:pPr defTabSz="342900" fontAlgn="auto">
              <a:spcBef>
                <a:spcPts val="0"/>
              </a:spcBef>
              <a:spcAft>
                <a:spcPts val="0"/>
              </a:spcAft>
              <a:buClr>
                <a:srgbClr val="000000"/>
              </a:buClr>
            </a:pPr>
            <a:r>
              <a:rPr lang="en-US" sz="1650" kern="0" dirty="0">
                <a:solidFill>
                  <a:srgbClr val="000000"/>
                </a:solidFill>
                <a:latin typeface="Arial"/>
                <a:cs typeface="Arial"/>
                <a:sym typeface="Arial"/>
              </a:rPr>
              <a:t>Details, Link to webinars on each at </a:t>
            </a:r>
            <a:r>
              <a:rPr lang="en-US" sz="1650" kern="0" dirty="0">
                <a:solidFill>
                  <a:srgbClr val="000000"/>
                </a:solidFill>
                <a:latin typeface="Arial"/>
                <a:cs typeface="Arial"/>
                <a:sym typeface="Arial"/>
                <a:hlinkClick r:id="rId3"/>
              </a:rPr>
              <a:t>https://internet2.edu/ecas</a:t>
            </a:r>
            <a:endParaRPr lang="en-US" sz="1650" kern="0" dirty="0">
              <a:solidFill>
                <a:srgbClr val="000000"/>
              </a:solidFill>
              <a:latin typeface="Arial"/>
              <a:cs typeface="Arial"/>
              <a:sym typeface="Arial"/>
            </a:endParaRPr>
          </a:p>
        </p:txBody>
      </p:sp>
    </p:spTree>
    <p:extLst>
      <p:ext uri="{BB962C8B-B14F-4D97-AF65-F5344CB8AC3E}">
        <p14:creationId xmlns:p14="http://schemas.microsoft.com/office/powerpoint/2010/main" val="4091975438"/>
      </p:ext>
    </p:extLst>
  </p:cSld>
  <p:clrMapOvr>
    <a:masterClrMapping/>
  </p:clrMapOvr>
  <mc:AlternateContent xmlns:mc="http://schemas.openxmlformats.org/markup-compatibility/2006" xmlns:p14="http://schemas.microsoft.com/office/powerpoint/2010/main">
    <mc:Choice Requires="p14">
      <p:transition p14:dur="100" advClick="0" advTm="10000"/>
    </mc:Choice>
    <mc:Fallback xmlns="">
      <p:transition advClick="0" advTm="1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F66D2-F155-B84A-A5B1-8EE1AC5739FE}"/>
              </a:ext>
            </a:extLst>
          </p:cNvPr>
          <p:cNvSpPr>
            <a:spLocks noGrp="1"/>
          </p:cNvSpPr>
          <p:nvPr>
            <p:ph type="title"/>
          </p:nvPr>
        </p:nvSpPr>
        <p:spPr/>
        <p:txBody>
          <a:bodyPr>
            <a:normAutofit/>
          </a:bodyPr>
          <a:lstStyle/>
          <a:p>
            <a:r>
              <a:rPr lang="en-US" dirty="0"/>
              <a:t>The project process – how has it gone so far?</a:t>
            </a:r>
          </a:p>
        </p:txBody>
      </p:sp>
      <p:sp>
        <p:nvSpPr>
          <p:cNvPr id="3" name="TextBox 2">
            <a:extLst>
              <a:ext uri="{FF2B5EF4-FFF2-40B4-BE49-F238E27FC236}">
                <a16:creationId xmlns:a16="http://schemas.microsoft.com/office/drawing/2014/main" id="{550DD214-1E9B-774A-9857-9ECB072B9BF7}"/>
              </a:ext>
            </a:extLst>
          </p:cNvPr>
          <p:cNvSpPr txBox="1"/>
          <p:nvPr/>
        </p:nvSpPr>
        <p:spPr bwMode="auto">
          <a:xfrm>
            <a:off x="365760" y="986209"/>
            <a:ext cx="8415114" cy="3074688"/>
          </a:xfrm>
          <a:prstGeom prst="rect">
            <a:avLst/>
          </a:prstGeom>
          <a:noFill/>
          <a:ln w="9525">
            <a:noFill/>
            <a:miter lim="800000"/>
            <a:headEnd/>
            <a:tailEnd/>
          </a:ln>
        </p:spPr>
        <p:txBody>
          <a:bodyPr vert="horz" wrap="square" lIns="457200" tIns="45720" rIns="91440" bIns="73152" numCol="1" rtlCol="0" anchor="t" anchorCtr="0" compatLnSpc="1">
            <a:prstTxWarp prst="textNoShape">
              <a:avLst/>
            </a:prstTxWarp>
            <a:spAutoFit/>
          </a:bodyPr>
          <a:lstStyle/>
          <a:p>
            <a:r>
              <a:rPr lang="en-US" dirty="0">
                <a:solidFill>
                  <a:srgbClr val="C00000"/>
                </a:solidFill>
              </a:rPr>
              <a:t>Getting started: Took MANY people.</a:t>
            </a:r>
          </a:p>
          <a:p>
            <a:endParaRPr lang="en-US" dirty="0">
              <a:solidFill>
                <a:srgbClr val="C00000"/>
              </a:solidFill>
            </a:endParaRPr>
          </a:p>
          <a:p>
            <a:pPr marL="285750" indent="-285750">
              <a:spcAft>
                <a:spcPts val="600"/>
              </a:spcAft>
              <a:buFontTx/>
              <a:buChar char="-"/>
            </a:pPr>
            <a:r>
              <a:rPr lang="en-US" dirty="0"/>
              <a:t>The solicitation and selection of phase 1</a:t>
            </a:r>
          </a:p>
          <a:p>
            <a:pPr marL="285750" indent="-285750">
              <a:spcAft>
                <a:spcPts val="600"/>
              </a:spcAft>
              <a:buFontTx/>
              <a:buChar char="-"/>
            </a:pPr>
            <a:r>
              <a:rPr lang="en-US" dirty="0"/>
              <a:t>Timing and effect on proposals</a:t>
            </a:r>
          </a:p>
          <a:p>
            <a:pPr marL="285750" indent="-285750">
              <a:spcAft>
                <a:spcPts val="600"/>
              </a:spcAft>
              <a:buFontTx/>
              <a:buChar char="-"/>
            </a:pPr>
            <a:r>
              <a:rPr lang="en-US" dirty="0"/>
              <a:t>Selection of Phase 1 projects – Peer Review</a:t>
            </a:r>
          </a:p>
          <a:p>
            <a:pPr marL="285750" indent="-285750">
              <a:spcAft>
                <a:spcPts val="600"/>
              </a:spcAft>
              <a:buFontTx/>
              <a:buChar char="-"/>
            </a:pPr>
            <a:r>
              <a:rPr lang="en-US" dirty="0"/>
              <a:t>Contracting sub-awards</a:t>
            </a:r>
          </a:p>
          <a:p>
            <a:pPr marL="285750" indent="-285750">
              <a:spcAft>
                <a:spcPts val="600"/>
              </a:spcAft>
              <a:buFontTx/>
              <a:buChar char="-"/>
            </a:pPr>
            <a:r>
              <a:rPr lang="en-US" dirty="0"/>
              <a:t>Accounts and credit distribution</a:t>
            </a:r>
          </a:p>
          <a:p>
            <a:pPr marL="285750" indent="-285750">
              <a:spcAft>
                <a:spcPts val="600"/>
              </a:spcAft>
              <a:buFontTx/>
              <a:buChar char="-"/>
            </a:pPr>
            <a:r>
              <a:rPr lang="en-US" dirty="0"/>
              <a:t>Bi-weekly meetings and monthly reports</a:t>
            </a:r>
          </a:p>
          <a:p>
            <a:pPr marL="285750" indent="-285750">
              <a:buFontTx/>
              <a:buChar char="-"/>
            </a:pPr>
            <a:endParaRPr lang="en-US" dirty="0"/>
          </a:p>
        </p:txBody>
      </p:sp>
    </p:spTree>
    <p:extLst>
      <p:ext uri="{BB962C8B-B14F-4D97-AF65-F5344CB8AC3E}">
        <p14:creationId xmlns:p14="http://schemas.microsoft.com/office/powerpoint/2010/main" val="3549928644"/>
      </p:ext>
    </p:extLst>
  </p:cSld>
  <p:clrMapOvr>
    <a:masterClrMapping/>
  </p:clrMapOvr>
  <mc:AlternateContent xmlns:mc="http://schemas.openxmlformats.org/markup-compatibility/2006" xmlns:p14="http://schemas.microsoft.com/office/powerpoint/2010/main">
    <mc:Choice Requires="p14">
      <p:transition p14:dur="100" advClick="0" advTm="10000"/>
    </mc:Choice>
    <mc:Fallback xmlns="">
      <p:transition advClick="0" advTm="1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6298F-41B5-D54E-9801-F8895D3D7252}"/>
              </a:ext>
            </a:extLst>
          </p:cNvPr>
          <p:cNvSpPr>
            <a:spLocks noGrp="1"/>
          </p:cNvSpPr>
          <p:nvPr>
            <p:ph type="title"/>
          </p:nvPr>
        </p:nvSpPr>
        <p:spPr/>
        <p:txBody>
          <a:bodyPr/>
          <a:lstStyle/>
          <a:p>
            <a:r>
              <a:rPr lang="en-US" dirty="0"/>
              <a:t>Some observations from phase 1.</a:t>
            </a:r>
          </a:p>
        </p:txBody>
      </p:sp>
      <p:sp>
        <p:nvSpPr>
          <p:cNvPr id="3" name="TextBox 2">
            <a:extLst>
              <a:ext uri="{FF2B5EF4-FFF2-40B4-BE49-F238E27FC236}">
                <a16:creationId xmlns:a16="http://schemas.microsoft.com/office/drawing/2014/main" id="{767A1769-B713-C543-8BEE-3F1FC2DA0605}"/>
              </a:ext>
            </a:extLst>
          </p:cNvPr>
          <p:cNvSpPr txBox="1"/>
          <p:nvPr/>
        </p:nvSpPr>
        <p:spPr bwMode="auto">
          <a:xfrm>
            <a:off x="365760" y="986209"/>
            <a:ext cx="8415114" cy="3628686"/>
          </a:xfrm>
          <a:prstGeom prst="rect">
            <a:avLst/>
          </a:prstGeom>
          <a:noFill/>
          <a:ln w="9525">
            <a:noFill/>
            <a:miter lim="800000"/>
            <a:headEnd/>
            <a:tailEnd/>
          </a:ln>
        </p:spPr>
        <p:txBody>
          <a:bodyPr vert="horz" wrap="square" lIns="457200" tIns="45720" rIns="91440" bIns="73152" numCol="1" rtlCol="0" anchor="t" anchorCtr="0" compatLnSpc="1">
            <a:prstTxWarp prst="textNoShape">
              <a:avLst/>
            </a:prstTxWarp>
            <a:spAutoFit/>
          </a:bodyPr>
          <a:lstStyle/>
          <a:p>
            <a:r>
              <a:rPr lang="en-US" dirty="0">
                <a:solidFill>
                  <a:srgbClr val="C00000"/>
                </a:solidFill>
              </a:rPr>
              <a:t>Teamwork – The important role people play!</a:t>
            </a:r>
          </a:p>
          <a:p>
            <a:endParaRPr lang="en-US" dirty="0">
              <a:solidFill>
                <a:srgbClr val="C00000"/>
              </a:solidFill>
            </a:endParaRPr>
          </a:p>
          <a:p>
            <a:pPr marL="285750" indent="-285750">
              <a:spcAft>
                <a:spcPts val="600"/>
              </a:spcAft>
              <a:buFontTx/>
              <a:buChar char="-"/>
            </a:pPr>
            <a:r>
              <a:rPr lang="en-US" dirty="0"/>
              <a:t>The people-power needed for the project was much greater than the need for credits – although for most groups the credits are easily spent.</a:t>
            </a:r>
          </a:p>
          <a:p>
            <a:pPr marL="285750" indent="-285750">
              <a:spcAft>
                <a:spcPts val="600"/>
              </a:spcAft>
              <a:buFontTx/>
              <a:buChar char="-"/>
            </a:pPr>
            <a:r>
              <a:rPr lang="en-US" dirty="0"/>
              <a:t>Most had no dedicated RSE – researchers doing sysadmin tasks.</a:t>
            </a:r>
          </a:p>
          <a:p>
            <a:pPr marL="285750" indent="-285750">
              <a:spcAft>
                <a:spcPts val="600"/>
              </a:spcAft>
              <a:buFontTx/>
              <a:buChar char="-"/>
            </a:pPr>
            <a:r>
              <a:rPr lang="en-US" dirty="0"/>
              <a:t>Development work takes longer than expected. </a:t>
            </a:r>
            <a:r>
              <a:rPr lang="en-US" dirty="0" err="1"/>
              <a:t>Esp</a:t>
            </a:r>
            <a:r>
              <a:rPr lang="en-US" dirty="0"/>
              <a:t> CPU-&gt;GPU porting.</a:t>
            </a:r>
          </a:p>
          <a:p>
            <a:pPr marL="285750" indent="-285750">
              <a:spcAft>
                <a:spcPts val="600"/>
              </a:spcAft>
              <a:buFontTx/>
              <a:buChar char="-"/>
            </a:pPr>
            <a:r>
              <a:rPr lang="en-US" dirty="0"/>
              <a:t>Learning new tools, environments as you go.</a:t>
            </a:r>
          </a:p>
          <a:p>
            <a:pPr marL="285750" indent="-285750">
              <a:spcAft>
                <a:spcPts val="600"/>
              </a:spcAft>
              <a:buFontTx/>
              <a:buChar char="-"/>
            </a:pPr>
            <a:r>
              <a:rPr lang="en-US" dirty="0"/>
              <a:t>Challenging when also trialing novel computational/scientific methods.</a:t>
            </a:r>
          </a:p>
          <a:p>
            <a:pPr marL="285750" indent="-285750">
              <a:spcAft>
                <a:spcPts val="600"/>
              </a:spcAft>
              <a:buFontTx/>
              <a:buChar char="-"/>
            </a:pPr>
            <a:r>
              <a:rPr lang="en-US" dirty="0"/>
              <a:t>Working with University IT. Security audits, Account management ..etc. Different experiences for different projects.</a:t>
            </a:r>
          </a:p>
          <a:p>
            <a:pPr marL="285750" indent="-285750">
              <a:buFontTx/>
              <a:buChar char="-"/>
            </a:pPr>
            <a:endParaRPr lang="en-US" dirty="0"/>
          </a:p>
        </p:txBody>
      </p:sp>
    </p:spTree>
    <p:extLst>
      <p:ext uri="{BB962C8B-B14F-4D97-AF65-F5344CB8AC3E}">
        <p14:creationId xmlns:p14="http://schemas.microsoft.com/office/powerpoint/2010/main" val="3131738273"/>
      </p:ext>
    </p:extLst>
  </p:cSld>
  <p:clrMapOvr>
    <a:masterClrMapping/>
  </p:clrMapOvr>
  <mc:AlternateContent xmlns:mc="http://schemas.openxmlformats.org/markup-compatibility/2006" xmlns:p14="http://schemas.microsoft.com/office/powerpoint/2010/main">
    <mc:Choice Requires="p14">
      <p:transition p14:dur="100" advClick="0" advTm="10000"/>
    </mc:Choice>
    <mc:Fallback xmlns="">
      <p:transition advClick="0" advTm="1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7A1769-B713-C543-8BEE-3F1FC2DA0605}"/>
              </a:ext>
            </a:extLst>
          </p:cNvPr>
          <p:cNvSpPr txBox="1"/>
          <p:nvPr/>
        </p:nvSpPr>
        <p:spPr bwMode="auto">
          <a:xfrm>
            <a:off x="170916" y="157267"/>
            <a:ext cx="8415114" cy="4028795"/>
          </a:xfrm>
          <a:prstGeom prst="rect">
            <a:avLst/>
          </a:prstGeom>
          <a:noFill/>
          <a:ln w="9525">
            <a:noFill/>
            <a:miter lim="800000"/>
            <a:headEnd/>
            <a:tailEnd/>
          </a:ln>
        </p:spPr>
        <p:txBody>
          <a:bodyPr vert="horz" wrap="square" lIns="457200" tIns="45720" rIns="91440" bIns="73152" numCol="1" rtlCol="0" anchor="t" anchorCtr="0" compatLnSpc="1">
            <a:prstTxWarp prst="textNoShape">
              <a:avLst/>
            </a:prstTxWarp>
            <a:spAutoFit/>
          </a:bodyPr>
          <a:lstStyle/>
          <a:p>
            <a:r>
              <a:rPr lang="en-US" dirty="0">
                <a:solidFill>
                  <a:srgbClr val="C00000"/>
                </a:solidFill>
              </a:rPr>
              <a:t>Cloud Platforms (In general)</a:t>
            </a:r>
          </a:p>
          <a:p>
            <a:endParaRPr lang="en-US" dirty="0">
              <a:solidFill>
                <a:srgbClr val="C00000"/>
              </a:solidFill>
            </a:endParaRPr>
          </a:p>
          <a:p>
            <a:pPr marL="285750" indent="-285750">
              <a:spcAft>
                <a:spcPts val="600"/>
              </a:spcAft>
              <a:buFontTx/>
              <a:buChar char="-"/>
            </a:pPr>
            <a:r>
              <a:rPr lang="en-US" dirty="0"/>
              <a:t>Enormous range of branded technologies to try to comprehend and select from. Multiplied by Open-Source add-ons. (A whole new language)</a:t>
            </a:r>
          </a:p>
          <a:p>
            <a:pPr marL="285750" indent="-285750">
              <a:spcAft>
                <a:spcPts val="600"/>
              </a:spcAft>
              <a:buFontTx/>
              <a:buChar char="-"/>
            </a:pPr>
            <a:r>
              <a:rPr lang="en-US" dirty="0"/>
              <a:t>Many new offerings have very limited documentation and support at a deeper technical level can be poor (even with paid support contracts).</a:t>
            </a:r>
          </a:p>
          <a:p>
            <a:pPr marL="285750" indent="-285750">
              <a:spcAft>
                <a:spcPts val="600"/>
              </a:spcAft>
              <a:buFontTx/>
              <a:buChar char="-"/>
            </a:pPr>
            <a:r>
              <a:rPr lang="en-US" dirty="0"/>
              <a:t>Some teams found the best support came from online user forums.</a:t>
            </a:r>
          </a:p>
          <a:p>
            <a:pPr marL="285750" indent="-285750">
              <a:spcAft>
                <a:spcPts val="600"/>
              </a:spcAft>
              <a:buFontTx/>
              <a:buChar char="-"/>
            </a:pPr>
            <a:r>
              <a:rPr lang="en-US" dirty="0"/>
              <a:t>Accounts have resource limitations. At some levels this required support tickets to increase limits; but at very large scale this required a level of “social engineering” and coordination with cloud providers.</a:t>
            </a:r>
          </a:p>
          <a:p>
            <a:pPr marL="285750" indent="-285750">
              <a:spcAft>
                <a:spcPts val="600"/>
              </a:spcAft>
              <a:buFontTx/>
              <a:buChar char="-"/>
            </a:pPr>
            <a:r>
              <a:rPr lang="en-US" dirty="0"/>
              <a:t>A “hidden layer” of technologies between the VMs and the hardware can make it hard to diagnose performance issues. Some issues remain unexplained.</a:t>
            </a:r>
          </a:p>
        </p:txBody>
      </p:sp>
    </p:spTree>
    <p:extLst>
      <p:ext uri="{BB962C8B-B14F-4D97-AF65-F5344CB8AC3E}">
        <p14:creationId xmlns:p14="http://schemas.microsoft.com/office/powerpoint/2010/main" val="3061371436"/>
      </p:ext>
    </p:extLst>
  </p:cSld>
  <p:clrMapOvr>
    <a:masterClrMapping/>
  </p:clrMapOvr>
  <mc:AlternateContent xmlns:mc="http://schemas.openxmlformats.org/markup-compatibility/2006" xmlns:p14="http://schemas.microsoft.com/office/powerpoint/2010/main">
    <mc:Choice Requires="p14">
      <p:transition p14:dur="100" advClick="0" advTm="10000"/>
    </mc:Choice>
    <mc:Fallback xmlns="">
      <p:transition advClick="0" advTm="1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7A1769-B713-C543-8BEE-3F1FC2DA0605}"/>
              </a:ext>
            </a:extLst>
          </p:cNvPr>
          <p:cNvSpPr txBox="1"/>
          <p:nvPr/>
        </p:nvSpPr>
        <p:spPr bwMode="auto">
          <a:xfrm>
            <a:off x="94003" y="174359"/>
            <a:ext cx="5631679" cy="4552015"/>
          </a:xfrm>
          <a:prstGeom prst="rect">
            <a:avLst/>
          </a:prstGeom>
          <a:noFill/>
          <a:ln w="9525">
            <a:noFill/>
            <a:miter lim="800000"/>
            <a:headEnd/>
            <a:tailEnd/>
          </a:ln>
        </p:spPr>
        <p:txBody>
          <a:bodyPr vert="horz" wrap="square" lIns="457200" tIns="45720" rIns="91440" bIns="73152" numCol="1" rtlCol="0" anchor="t" anchorCtr="0" compatLnSpc="1">
            <a:prstTxWarp prst="textNoShape">
              <a:avLst/>
            </a:prstTxWarp>
            <a:spAutoFit/>
          </a:bodyPr>
          <a:lstStyle/>
          <a:p>
            <a:r>
              <a:rPr lang="en-US" dirty="0">
                <a:solidFill>
                  <a:srgbClr val="C00000"/>
                </a:solidFill>
              </a:rPr>
              <a:t>Examples of technical issues</a:t>
            </a:r>
          </a:p>
          <a:p>
            <a:endParaRPr lang="en-US" dirty="0">
              <a:solidFill>
                <a:srgbClr val="C00000"/>
              </a:solidFill>
            </a:endParaRPr>
          </a:p>
          <a:p>
            <a:pPr marL="285750" indent="-285750">
              <a:buFontTx/>
              <a:buChar char="-"/>
            </a:pPr>
            <a:r>
              <a:rPr lang="en-US" dirty="0"/>
              <a:t>Data movement. Disk mounting and latency issues. Managing permissions.</a:t>
            </a:r>
          </a:p>
          <a:p>
            <a:pPr marL="285750" indent="-285750">
              <a:buFontTx/>
              <a:buChar char="-"/>
            </a:pPr>
            <a:r>
              <a:rPr lang="en-US" dirty="0"/>
              <a:t>Software component version mis-matches.</a:t>
            </a:r>
          </a:p>
          <a:p>
            <a:pPr marL="285750" indent="-285750">
              <a:buFontTx/>
              <a:buChar char="-"/>
            </a:pPr>
            <a:r>
              <a:rPr lang="en-US" dirty="0"/>
              <a:t>Pre-emptible machine architectures save money/credits but need fault tolerant code.</a:t>
            </a:r>
          </a:p>
          <a:p>
            <a:pPr marL="285750" indent="-285750">
              <a:buFontTx/>
              <a:buChar char="-"/>
            </a:pPr>
            <a:r>
              <a:rPr lang="en-US" dirty="0"/>
              <a:t>Inter-node latency issues. (Same zone vs Placement groups)</a:t>
            </a:r>
          </a:p>
          <a:p>
            <a:pPr marL="285750" indent="-285750">
              <a:buFontTx/>
              <a:buChar char="-"/>
            </a:pPr>
            <a:r>
              <a:rPr lang="en-US" dirty="0"/>
              <a:t>Difficulty getting &gt;100 nodes in the same region/zone.</a:t>
            </a:r>
          </a:p>
          <a:p>
            <a:pPr marL="285750" indent="-285750">
              <a:buFontTx/>
              <a:buChar char="-"/>
            </a:pPr>
            <a:r>
              <a:rPr lang="en-US" dirty="0"/>
              <a:t>Access to hardware switches, such as disabling hyperthreading.</a:t>
            </a:r>
          </a:p>
          <a:p>
            <a:pPr marL="285750" indent="-285750">
              <a:buFontTx/>
              <a:buChar char="-"/>
            </a:pPr>
            <a:r>
              <a:rPr lang="en-US" dirty="0"/>
              <a:t>Software libraries in machine images and version compatibilities between components</a:t>
            </a:r>
          </a:p>
          <a:p>
            <a:endParaRPr lang="en-US" dirty="0"/>
          </a:p>
        </p:txBody>
      </p:sp>
      <p:pic>
        <p:nvPicPr>
          <p:cNvPr id="6" name="Picture 5">
            <a:extLst>
              <a:ext uri="{FF2B5EF4-FFF2-40B4-BE49-F238E27FC236}">
                <a16:creationId xmlns:a16="http://schemas.microsoft.com/office/drawing/2014/main" id="{35F1187B-6CE3-9147-BFBE-712B71ADD3E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25682" y="565937"/>
            <a:ext cx="3285265" cy="2305449"/>
          </a:xfrm>
          <a:prstGeom prst="rect">
            <a:avLst/>
          </a:prstGeom>
        </p:spPr>
      </p:pic>
    </p:spTree>
    <p:extLst>
      <p:ext uri="{BB962C8B-B14F-4D97-AF65-F5344CB8AC3E}">
        <p14:creationId xmlns:p14="http://schemas.microsoft.com/office/powerpoint/2010/main" val="641127497"/>
      </p:ext>
    </p:extLst>
  </p:cSld>
  <p:clrMapOvr>
    <a:masterClrMapping/>
  </p:clrMapOvr>
  <mc:AlternateContent xmlns:mc="http://schemas.openxmlformats.org/markup-compatibility/2006" xmlns:p14="http://schemas.microsoft.com/office/powerpoint/2010/main">
    <mc:Choice Requires="p14">
      <p:transition p14:dur="100" advClick="0" advTm="10000"/>
    </mc:Choice>
    <mc:Fallback xmlns="">
      <p:transition advClick="0" advTm="1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63247E-DCD1-8E4B-BBCA-68E1725FD7C4}"/>
              </a:ext>
            </a:extLst>
          </p:cNvPr>
          <p:cNvSpPr txBox="1"/>
          <p:nvPr/>
        </p:nvSpPr>
        <p:spPr bwMode="auto">
          <a:xfrm>
            <a:off x="102550" y="276908"/>
            <a:ext cx="8870534" cy="4059573"/>
          </a:xfrm>
          <a:prstGeom prst="rect">
            <a:avLst/>
          </a:prstGeom>
          <a:noFill/>
          <a:ln w="9525">
            <a:noFill/>
            <a:miter lim="800000"/>
            <a:headEnd/>
            <a:tailEnd/>
          </a:ln>
        </p:spPr>
        <p:txBody>
          <a:bodyPr vert="horz" wrap="square" lIns="457200" tIns="45720" rIns="91440" bIns="73152" numCol="1" rtlCol="0" anchor="t" anchorCtr="0" compatLnSpc="1">
            <a:prstTxWarp prst="textNoShape">
              <a:avLst/>
            </a:prstTxWarp>
            <a:spAutoFit/>
          </a:bodyPr>
          <a:lstStyle/>
          <a:p>
            <a:r>
              <a:rPr lang="en-US" dirty="0">
                <a:solidFill>
                  <a:srgbClr val="C00000"/>
                </a:solidFill>
              </a:rPr>
              <a:t>Some key technical achievements</a:t>
            </a:r>
          </a:p>
          <a:p>
            <a:endParaRPr lang="en-US" dirty="0">
              <a:solidFill>
                <a:srgbClr val="C00000"/>
              </a:solidFill>
            </a:endParaRPr>
          </a:p>
          <a:p>
            <a:pPr marL="285750" indent="-285750">
              <a:spcAft>
                <a:spcPts val="600"/>
              </a:spcAft>
              <a:buFontTx/>
              <a:buChar char="-"/>
            </a:pPr>
            <a:r>
              <a:rPr lang="en-US" dirty="0"/>
              <a:t>Large scale models. 100,000 CPU cores in GCP – Using SLURM+GKE</a:t>
            </a:r>
          </a:p>
          <a:p>
            <a:pPr marL="285750" indent="-285750">
              <a:spcAft>
                <a:spcPts val="600"/>
              </a:spcAft>
              <a:buFontTx/>
              <a:buChar char="-"/>
            </a:pPr>
            <a:r>
              <a:rPr lang="en-US" dirty="0"/>
              <a:t>Long simulations. 10,000 cores x 2 weeks (1.8M core hours)</a:t>
            </a:r>
          </a:p>
          <a:p>
            <a:pPr marL="285750" indent="-285750">
              <a:spcAft>
                <a:spcPts val="600"/>
              </a:spcAft>
              <a:buFontTx/>
              <a:buChar char="-"/>
            </a:pPr>
            <a:r>
              <a:rPr lang="en-US" dirty="0"/>
              <a:t>Large scale GPU farms using OSG/</a:t>
            </a:r>
            <a:r>
              <a:rPr lang="en-US" dirty="0" err="1"/>
              <a:t>HTCondor</a:t>
            </a:r>
            <a:r>
              <a:rPr lang="en-US" dirty="0"/>
              <a:t> &gt;50,000 GPUs </a:t>
            </a:r>
          </a:p>
          <a:p>
            <a:pPr marL="285750" indent="-285750">
              <a:spcAft>
                <a:spcPts val="600"/>
              </a:spcAft>
              <a:buFontTx/>
              <a:buChar char="-"/>
            </a:pPr>
            <a:r>
              <a:rPr lang="en-US" dirty="0"/>
              <a:t>Accelerated ML “As a Service” using FPGAs, GPUs and </a:t>
            </a:r>
            <a:r>
              <a:rPr lang="en-US" dirty="0" err="1"/>
              <a:t>gRPC</a:t>
            </a:r>
            <a:r>
              <a:rPr lang="en-US" dirty="0"/>
              <a:t> calls.</a:t>
            </a:r>
          </a:p>
          <a:p>
            <a:pPr marL="285750" indent="-285750">
              <a:spcAft>
                <a:spcPts val="600"/>
              </a:spcAft>
              <a:buFontTx/>
              <a:buChar char="-"/>
            </a:pPr>
            <a:r>
              <a:rPr lang="en-US" dirty="0"/>
              <a:t>Cloud GPU acceleration of photogrammetry for public submission.</a:t>
            </a:r>
          </a:p>
          <a:p>
            <a:pPr marL="285750" indent="-285750">
              <a:spcAft>
                <a:spcPts val="600"/>
              </a:spcAft>
              <a:buFontTx/>
              <a:buChar char="-"/>
            </a:pPr>
            <a:r>
              <a:rPr lang="en-US" dirty="0"/>
              <a:t>Dynamic bursting of CIPRES jobs from Comet to AWS using faster V100 GPUs. Free-up comet resources and quotas. Allowing longer job runs.</a:t>
            </a:r>
          </a:p>
          <a:p>
            <a:pPr marL="285750" indent="-285750">
              <a:spcAft>
                <a:spcPts val="600"/>
              </a:spcAft>
              <a:buFontTx/>
              <a:buChar char="-"/>
            </a:pPr>
            <a:r>
              <a:rPr lang="en-US" dirty="0" err="1"/>
              <a:t>Bicompute</a:t>
            </a:r>
            <a:r>
              <a:rPr lang="en-US" dirty="0"/>
              <a:t> Object Library and Galaxy instance open to public on AWS. Pre-submission resource/cost estimate tools.</a:t>
            </a:r>
          </a:p>
          <a:p>
            <a:pPr marL="285750" indent="-285750">
              <a:spcAft>
                <a:spcPts val="600"/>
              </a:spcAft>
              <a:buFontTx/>
              <a:buChar char="-"/>
            </a:pPr>
            <a:r>
              <a:rPr lang="en-US" dirty="0"/>
              <a:t>Direct NSF mount over I2 Cloud Connect / AWS Dx.</a:t>
            </a:r>
          </a:p>
        </p:txBody>
      </p:sp>
    </p:spTree>
    <p:extLst>
      <p:ext uri="{BB962C8B-B14F-4D97-AF65-F5344CB8AC3E}">
        <p14:creationId xmlns:p14="http://schemas.microsoft.com/office/powerpoint/2010/main" val="3297358458"/>
      </p:ext>
    </p:extLst>
  </p:cSld>
  <p:clrMapOvr>
    <a:masterClrMapping/>
  </p:clrMapOvr>
  <mc:AlternateContent xmlns:mc="http://schemas.openxmlformats.org/markup-compatibility/2006" xmlns:p14="http://schemas.microsoft.com/office/powerpoint/2010/main">
    <mc:Choice Requires="p14">
      <p:transition p14:dur="100" advClick="0" advTm="10000"/>
    </mc:Choice>
    <mc:Fallback xmlns="">
      <p:transition advClick="0" advTm="1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63247E-DCD1-8E4B-BBCA-68E1725FD7C4}"/>
              </a:ext>
            </a:extLst>
          </p:cNvPr>
          <p:cNvSpPr txBox="1"/>
          <p:nvPr/>
        </p:nvSpPr>
        <p:spPr bwMode="auto">
          <a:xfrm>
            <a:off x="102550" y="276908"/>
            <a:ext cx="8870534" cy="3982629"/>
          </a:xfrm>
          <a:prstGeom prst="rect">
            <a:avLst/>
          </a:prstGeom>
          <a:noFill/>
          <a:ln w="9525">
            <a:noFill/>
            <a:miter lim="800000"/>
            <a:headEnd/>
            <a:tailEnd/>
          </a:ln>
        </p:spPr>
        <p:txBody>
          <a:bodyPr vert="horz" wrap="square" lIns="457200" tIns="45720" rIns="91440" bIns="73152" numCol="1" rtlCol="0" anchor="t" anchorCtr="0" compatLnSpc="1">
            <a:prstTxWarp prst="textNoShape">
              <a:avLst/>
            </a:prstTxWarp>
            <a:spAutoFit/>
          </a:bodyPr>
          <a:lstStyle/>
          <a:p>
            <a:r>
              <a:rPr lang="en-US" dirty="0">
                <a:solidFill>
                  <a:srgbClr val="C00000"/>
                </a:solidFill>
              </a:rPr>
              <a:t>Selection of Phase 2 projects.</a:t>
            </a:r>
          </a:p>
          <a:p>
            <a:endParaRPr lang="en-US" dirty="0">
              <a:solidFill>
                <a:srgbClr val="C00000"/>
              </a:solidFill>
            </a:endParaRPr>
          </a:p>
          <a:p>
            <a:pPr marL="285750" indent="-285750">
              <a:spcAft>
                <a:spcPts val="600"/>
              </a:spcAft>
              <a:buFontTx/>
              <a:buChar char="-"/>
            </a:pPr>
            <a:r>
              <a:rPr lang="en-US" dirty="0"/>
              <a:t>All teams provided a presentation to a Virtual Workshop in April.</a:t>
            </a:r>
          </a:p>
          <a:p>
            <a:pPr marL="285750" indent="-285750">
              <a:spcAft>
                <a:spcPts val="600"/>
              </a:spcAft>
              <a:buFontTx/>
              <a:buChar char="-"/>
            </a:pPr>
            <a:r>
              <a:rPr lang="en-US" dirty="0"/>
              <a:t>Written reports and proposals for Phase 2 submitted end of April.</a:t>
            </a:r>
          </a:p>
          <a:p>
            <a:pPr marL="285750" indent="-285750">
              <a:spcAft>
                <a:spcPts val="600"/>
              </a:spcAft>
              <a:buFontTx/>
              <a:buChar char="-"/>
            </a:pPr>
            <a:r>
              <a:rPr lang="en-US" dirty="0"/>
              <a:t>Sent out to peer review in May</a:t>
            </a:r>
          </a:p>
          <a:p>
            <a:pPr marL="285750" indent="-285750">
              <a:spcAft>
                <a:spcPts val="600"/>
              </a:spcAft>
              <a:buFontTx/>
              <a:buChar char="-"/>
            </a:pPr>
            <a:r>
              <a:rPr lang="en-US" dirty="0"/>
              <a:t>Reviews collated and discussed by the Advisory Board over several meetings in June.</a:t>
            </a:r>
          </a:p>
          <a:p>
            <a:pPr marL="285750" indent="-285750">
              <a:spcAft>
                <a:spcPts val="600"/>
              </a:spcAft>
              <a:buFontTx/>
              <a:buChar char="-"/>
            </a:pPr>
            <a:r>
              <a:rPr lang="en-US" dirty="0"/>
              <a:t>Teams advised of recommendation in July. </a:t>
            </a:r>
          </a:p>
          <a:p>
            <a:pPr marL="285750" indent="-285750">
              <a:spcAft>
                <a:spcPts val="600"/>
              </a:spcAft>
              <a:buFontTx/>
              <a:buChar char="-"/>
            </a:pPr>
            <a:r>
              <a:rPr lang="en-US" dirty="0"/>
              <a:t>Sub-award contracts have been issued.</a:t>
            </a:r>
          </a:p>
          <a:p>
            <a:pPr marL="285750" indent="-285750">
              <a:spcAft>
                <a:spcPts val="600"/>
              </a:spcAft>
              <a:buFontTx/>
              <a:buChar char="-"/>
            </a:pPr>
            <a:r>
              <a:rPr lang="en-US" dirty="0"/>
              <a:t>Phase 2 due to start in August. (Runs 1 more year, each team has up to $500,000 in cloud spend and $330k in staff and indirect charges).</a:t>
            </a:r>
          </a:p>
          <a:p>
            <a:pPr marL="285750" indent="-285750">
              <a:spcAft>
                <a:spcPts val="600"/>
              </a:spcAft>
              <a:buFontTx/>
              <a:buChar char="-"/>
            </a:pPr>
            <a:r>
              <a:rPr lang="en-US" dirty="0"/>
              <a:t>Expect a public announcement this week. Teams selected are MIT and SUNY.</a:t>
            </a:r>
          </a:p>
        </p:txBody>
      </p:sp>
    </p:spTree>
    <p:extLst>
      <p:ext uri="{BB962C8B-B14F-4D97-AF65-F5344CB8AC3E}">
        <p14:creationId xmlns:p14="http://schemas.microsoft.com/office/powerpoint/2010/main" val="1082776590"/>
      </p:ext>
    </p:extLst>
  </p:cSld>
  <p:clrMapOvr>
    <a:masterClrMapping/>
  </p:clrMapOvr>
  <mc:AlternateContent xmlns:mc="http://schemas.openxmlformats.org/markup-compatibility/2006" xmlns:p14="http://schemas.microsoft.com/office/powerpoint/2010/main">
    <mc:Choice Requires="p14">
      <p:transition p14:dur="100" advClick="0" advTm="10000"/>
    </mc:Choice>
    <mc:Fallback xmlns="">
      <p:transition advClick="0" advTm="10000"/>
    </mc:Fallback>
  </mc:AlternateContent>
</p:sld>
</file>

<file path=ppt/theme/theme1.xml><?xml version="1.0" encoding="utf-8"?>
<a:theme xmlns:a="http://schemas.openxmlformats.org/drawingml/2006/main" name="Powered by Community">
  <a:themeElements>
    <a:clrScheme name="Custom 5">
      <a:dk1>
        <a:srgbClr val="053244"/>
      </a:dk1>
      <a:lt1>
        <a:sysClr val="window" lastClr="FFFFFF"/>
      </a:lt1>
      <a:dk2>
        <a:srgbClr val="053244"/>
      </a:dk2>
      <a:lt2>
        <a:srgbClr val="E4F2EA"/>
      </a:lt2>
      <a:accent1>
        <a:srgbClr val="4AC6EA"/>
      </a:accent1>
      <a:accent2>
        <a:srgbClr val="CADD36"/>
      </a:accent2>
      <a:accent3>
        <a:srgbClr val="94004E"/>
      </a:accent3>
      <a:accent4>
        <a:srgbClr val="F70067"/>
      </a:accent4>
      <a:accent5>
        <a:srgbClr val="4BACC6"/>
      </a:accent5>
      <a:accent6>
        <a:srgbClr val="FD8B2A"/>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w="9525">
          <a:noFill/>
          <a:miter lim="800000"/>
          <a:headEnd/>
          <a:tailEnd/>
        </a:ln>
      </a:spPr>
      <a:bodyPr vert="horz" wrap="square" lIns="457200" tIns="45720" rIns="91440" bIns="73152" numCol="1" anchor="b" anchorCtr="0" compatLnSpc="1">
        <a:prstTxWarp prst="textNoShape">
          <a:avLst/>
        </a:prstTxWarp>
      </a:bodyPr>
      <a:lstStyle>
        <a:defPPr>
          <a:defRPr/>
        </a:defPPr>
      </a:lstStyle>
    </a:tx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Powered by Community.thmx</Template>
  <TotalTime>6912</TotalTime>
  <Words>1527</Words>
  <Application>Microsoft Macintosh PowerPoint</Application>
  <PresentationFormat>On-screen Show (16:9)</PresentationFormat>
  <Paragraphs>114</Paragraphs>
  <Slides>11</Slides>
  <Notes>11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Calibri</vt:lpstr>
      <vt:lpstr>Helvetica</vt:lpstr>
      <vt:lpstr>Powered by Community</vt:lpstr>
      <vt:lpstr>Custom Design</vt:lpstr>
      <vt:lpstr>PowerPoint Presentation</vt:lpstr>
      <vt:lpstr>PowerPoint Presentation</vt:lpstr>
      <vt:lpstr>E-CAS Phase 1 projects.</vt:lpstr>
      <vt:lpstr>The project process – how has it gone so far?</vt:lpstr>
      <vt:lpstr>Some observations from phase 1.</vt:lpstr>
      <vt:lpstr>PowerPoint Presentation</vt:lpstr>
      <vt:lpstr>PowerPoint Presentation</vt:lpstr>
      <vt:lpstr>PowerPoint Presentation</vt:lpstr>
      <vt:lpstr>PowerPoint Presentation</vt:lpstr>
      <vt:lpstr>PowerPoint Presentation</vt:lpstr>
      <vt:lpstr>Time to discuss….     More information: https://internet2.edu/ecas  CLASS: Cloud Learning and Skills Sessions.  https://internet2.edu/class  NET+ : https://www.internet2.edu/cloud-services  and of course: CCCG. https://www.educause.edu/community/cloud-computing-community-group    </vt:lpstr>
    </vt:vector>
  </TitlesOfParts>
  <Company>Internet2</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Web Intern</dc:creator>
  <cp:lastModifiedBy>Jamie Sunderland</cp:lastModifiedBy>
  <cp:revision>1034</cp:revision>
  <dcterms:created xsi:type="dcterms:W3CDTF">2015-03-05T20:41:24Z</dcterms:created>
  <dcterms:modified xsi:type="dcterms:W3CDTF">2020-07-27T13:09:51Z</dcterms:modified>
</cp:coreProperties>
</file>