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715000" cx="9144000"/>
  <p:notesSz cx="6858000" cy="9144000"/>
  <p:embeddedFontLst>
    <p:embeddedFont>
      <p:font typeface="Source Code Pro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  <p:embeddedFont>
      <p:font typeface="Gill Sans"/>
      <p:regular r:id="rId35"/>
      <p:bold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gCav5brqerw4p1aZRaeIEi7zDx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5C89D3-74A4-435C-87E3-A516C8C86FD0}">
  <a:tblStyle styleId="{745C89D3-74A4-435C-87E3-A516C8C86F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35" Type="http://schemas.openxmlformats.org/officeDocument/2006/relationships/font" Target="fonts/GillSans-regular.fntdata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36" Type="http://schemas.openxmlformats.org/officeDocument/2006/relationships/font" Target="fonts/GillSans-bold.fntdata"/><Relationship Id="rId17" Type="http://schemas.openxmlformats.org/officeDocument/2006/relationships/slide" Target="slides/slide12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b73e707a0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1b73e707a0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b73e707a0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1b73e707a0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b73e707a0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1b73e707a0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a75ce2c3e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2a75ce2c3e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b73e707a0_0_2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1b73e707a0_0_2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b73e707a0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1b73e707a0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b73e707a0_0_2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11b73e707a0_0_2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b73e707a0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11b73e707a0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b73e707a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1b73e707a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b73e707a0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1b73e707a0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b73e707a0_0_1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1b73e707a0_0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b73e707a0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1b73e707a0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b73e707a0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1b73e707a0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b73e707a0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1b73e707a0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b73e707a0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1b73e707a0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457200" y="1333500"/>
            <a:ext cx="8229600" cy="3771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28176" y="5324942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457200" y="1333500"/>
            <a:ext cx="8229600" cy="3771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428176" y="5324942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629400" y="228865"/>
            <a:ext cx="2057400" cy="4876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457200" y="228865"/>
            <a:ext cx="6019800" cy="4876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428176" y="5324942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428176" y="5324942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8428176" y="5324942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722312" y="3672418"/>
            <a:ext cx="7772401" cy="113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722312" y="2422261"/>
            <a:ext cx="7772401" cy="12501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428176" y="5324942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333500"/>
            <a:ext cx="4038600" cy="3771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428176" y="5324942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457200" y="1279260"/>
            <a:ext cx="4040188" cy="533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2" type="body"/>
          </p:nvPr>
        </p:nvSpPr>
        <p:spPr>
          <a:xfrm>
            <a:off x="4645026" y="1279260"/>
            <a:ext cx="4041776" cy="533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28176" y="5324942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28176" y="5324942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457201" y="227541"/>
            <a:ext cx="3008315" cy="9683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575050" y="227542"/>
            <a:ext cx="5111750" cy="4877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457201" y="1195917"/>
            <a:ext cx="3008315" cy="3909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428176" y="5324942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1792288" y="4000500"/>
            <a:ext cx="5486401" cy="472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2"/>
          <p:cNvSpPr/>
          <p:nvPr>
            <p:ph idx="2" type="pic"/>
          </p:nvPr>
        </p:nvSpPr>
        <p:spPr>
          <a:xfrm>
            <a:off x="1792288" y="510646"/>
            <a:ext cx="5486401" cy="3429001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1792288" y="4472782"/>
            <a:ext cx="5486401" cy="670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28176" y="5324942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457200" y="1333500"/>
            <a:ext cx="8229600" cy="3771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28176" y="5324942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hyperlink" Target="https://aristanetworks.github.io/openmgmt/" TargetMode="External"/><Relationship Id="rId7" Type="http://schemas.openxmlformats.org/officeDocument/2006/relationships/hyperlink" Target="https://github.com/burnyd/CTNUG-Openconfi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hyperlink" Target="https://github.com/openconfig/gnmi/blob/master/proto/gnmi/gnmi.proto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1.png"/><Relationship Id="rId8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hyperlink" Target="https://pypi.org/project/pygnmi/" TargetMode="External"/><Relationship Id="rId11" Type="http://schemas.openxmlformats.org/officeDocument/2006/relationships/hyperlink" Target="https://github.com/aristanetworks/goarista/tree/master/cmd/gnmi" TargetMode="External"/><Relationship Id="rId10" Type="http://schemas.openxmlformats.org/officeDocument/2006/relationships/image" Target="../media/image23.png"/><Relationship Id="rId21" Type="http://schemas.openxmlformats.org/officeDocument/2006/relationships/hyperlink" Target="https://github.com/google/gnxi" TargetMode="External"/><Relationship Id="rId13" Type="http://schemas.openxmlformats.org/officeDocument/2006/relationships/hyperlink" Target="https://github.com/influxdata/telegraf/blob/release-1.17/plugins/inputs/gnmi/README.md" TargetMode="External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hyperlink" Target="https://gnmic.kmrd.dev/" TargetMode="External"/><Relationship Id="rId15" Type="http://schemas.openxmlformats.org/officeDocument/2006/relationships/hyperlink" Target="https://pkg.go.dev/github.com/aristanetworks/goarista/gnmi" TargetMode="External"/><Relationship Id="rId14" Type="http://schemas.openxmlformats.org/officeDocument/2006/relationships/hyperlink" Target="https://github.com/influxdata/telegraf/blob/release-1.17/plugins/inputs/gnmi/README.md" TargetMode="External"/><Relationship Id="rId17" Type="http://schemas.openxmlformats.org/officeDocument/2006/relationships/image" Target="../media/image28.png"/><Relationship Id="rId16" Type="http://schemas.openxmlformats.org/officeDocument/2006/relationships/image" Target="../media/image30.png"/><Relationship Id="rId5" Type="http://schemas.openxmlformats.org/officeDocument/2006/relationships/image" Target="../media/image16.png"/><Relationship Id="rId19" Type="http://schemas.openxmlformats.org/officeDocument/2006/relationships/image" Target="../media/image29.png"/><Relationship Id="rId6" Type="http://schemas.openxmlformats.org/officeDocument/2006/relationships/image" Target="../media/image19.png"/><Relationship Id="rId18" Type="http://schemas.openxmlformats.org/officeDocument/2006/relationships/hyperlink" Target="https://galaxy.ansible.com/nokia/grpc" TargetMode="External"/><Relationship Id="rId7" Type="http://schemas.openxmlformats.org/officeDocument/2006/relationships/image" Target="../media/image22.png"/><Relationship Id="rId8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33.png"/><Relationship Id="rId6" Type="http://schemas.openxmlformats.org/officeDocument/2006/relationships/image" Target="../media/image31.png"/><Relationship Id="rId7" Type="http://schemas.openxmlformats.org/officeDocument/2006/relationships/image" Target="../media/image27.png"/><Relationship Id="rId8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7.png"/><Relationship Id="rId10" Type="http://schemas.openxmlformats.org/officeDocument/2006/relationships/hyperlink" Target="https://raw.githubusercontent.com/arista-netdevops-community/arista_eos_streaming_telemetry_with_gnmi_and_telegraf/master/telegraf.con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35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Relationship Id="rId7" Type="http://schemas.openxmlformats.org/officeDocument/2006/relationships/image" Target="../media/image26.png"/><Relationship Id="rId8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hyperlink" Target="https://gnmic.kmrd.dev/" TargetMode="External"/><Relationship Id="rId5" Type="http://schemas.openxmlformats.org/officeDocument/2006/relationships/hyperlink" Target="https://aristanetworks.github.io/openmgmt/" TargetMode="External"/><Relationship Id="rId6" Type="http://schemas.openxmlformats.org/officeDocument/2006/relationships/hyperlink" Target="http://github.com/openconfig" TargetMode="External"/><Relationship Id="rId7" Type="http://schemas.openxmlformats.org/officeDocument/2006/relationships/hyperlink" Target="http://openconfig.net" TargetMode="External"/><Relationship Id="rId8" Type="http://schemas.openxmlformats.org/officeDocument/2006/relationships/hyperlink" Target="https://github.com/arista-netdevops-communit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0" Type="http://schemas.openxmlformats.org/officeDocument/2006/relationships/hyperlink" Target="https://github.com/openconfig/public/blob/master/release/models/interfaces/openconfig-interfaces.yang#L377" TargetMode="External"/><Relationship Id="rId9" Type="http://schemas.openxmlformats.org/officeDocument/2006/relationships/image" Target="../media/image12.png"/><Relationship Id="rId5" Type="http://schemas.openxmlformats.org/officeDocument/2006/relationships/hyperlink" Target="https://tools.ietf.org/html/rfc6020" TargetMode="External"/><Relationship Id="rId6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4.pn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TNUG Cover Page.png"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141798" y="4779965"/>
            <a:ext cx="963157" cy="281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venir"/>
              <a:buNone/>
            </a:pPr>
            <a:r>
              <a:rPr b="0" i="0" lang="en-US" sz="1100" u="none" cap="none" strike="noStrike">
                <a:solidFill>
                  <a:srgbClr val="DDDDDD"/>
                </a:solidFill>
                <a:latin typeface="Avenir"/>
                <a:ea typeface="Avenir"/>
                <a:cs typeface="Avenir"/>
                <a:sym typeface="Avenir"/>
              </a:rPr>
              <a:t>Presented By:</a:t>
            </a:r>
            <a:endParaRPr/>
          </a:p>
        </p:txBody>
      </p:sp>
      <p:pic>
        <p:nvPicPr>
          <p:cNvPr descr="usnua-logo-white.png" id="59" name="Google Shape;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436" y="5051349"/>
            <a:ext cx="1553542" cy="5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56687" y="2843868"/>
            <a:ext cx="8630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6000"/>
              <a:buFont typeface="Calibri"/>
              <a:buNone/>
            </a:pPr>
            <a:r>
              <a:rPr lang="en-US" sz="6000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rPr>
              <a:t>Dismantling Openconfig for network devices.</a:t>
            </a:r>
            <a:endParaRPr/>
          </a:p>
        </p:txBody>
      </p:sp>
      <p:pic>
        <p:nvPicPr>
          <p:cNvPr descr="ctnug-logo.png" id="61" name="Google Shape;6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6488" y="98981"/>
            <a:ext cx="6621844" cy="243211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/>
        </p:nvSpPr>
        <p:spPr>
          <a:xfrm>
            <a:off x="2968825" y="2483925"/>
            <a:ext cx="57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https://aristanetworks.github.io/openmgmt/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https://github.com/burnyd/CTNUG-Openconfig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TNUG Slide Page.png" id="214" name="Google Shape;214;g11b73e707a0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11b73e707a0_0_49"/>
          <p:cNvSpPr txBox="1"/>
          <p:nvPr/>
        </p:nvSpPr>
        <p:spPr>
          <a:xfrm>
            <a:off x="6735788" y="105978"/>
            <a:ext cx="227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3800"/>
              <a:buFont typeface="Calibri"/>
              <a:buNone/>
            </a:pPr>
            <a:r>
              <a:rPr lang="en-US"/>
              <a:t>Transports</a:t>
            </a:r>
            <a:endParaRPr/>
          </a:p>
        </p:txBody>
      </p:sp>
      <p:sp>
        <p:nvSpPr>
          <p:cNvPr id="216" name="Google Shape;216;g11b73e707a0_0_49"/>
          <p:cNvSpPr txBox="1"/>
          <p:nvPr/>
        </p:nvSpPr>
        <p:spPr>
          <a:xfrm>
            <a:off x="141798" y="4779965"/>
            <a:ext cx="96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venir"/>
              <a:buNone/>
            </a:pPr>
            <a:r>
              <a:rPr b="0" i="0" lang="en-US" sz="1100" u="none" cap="none" strike="noStrike">
                <a:solidFill>
                  <a:srgbClr val="DDDDDD"/>
                </a:solidFill>
                <a:latin typeface="Avenir"/>
                <a:ea typeface="Avenir"/>
                <a:cs typeface="Avenir"/>
                <a:sym typeface="Avenir"/>
              </a:rPr>
              <a:t>Presented By:</a:t>
            </a:r>
            <a:endParaRPr/>
          </a:p>
        </p:txBody>
      </p:sp>
      <p:pic>
        <p:nvPicPr>
          <p:cNvPr descr="usnua-logo-white.png" id="217" name="Google Shape;217;g11b73e707a0_0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436" y="5051349"/>
            <a:ext cx="1553541" cy="5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1b73e707a0_0_49"/>
          <p:cNvSpPr/>
          <p:nvPr/>
        </p:nvSpPr>
        <p:spPr>
          <a:xfrm>
            <a:off x="6916400" y="2445625"/>
            <a:ext cx="1226300" cy="1646750"/>
          </a:xfrm>
          <a:prstGeom prst="flowChartMagneticDisk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1b73e707a0_0_49"/>
          <p:cNvSpPr/>
          <p:nvPr/>
        </p:nvSpPr>
        <p:spPr>
          <a:xfrm>
            <a:off x="7552712" y="3017163"/>
            <a:ext cx="102600" cy="101700"/>
          </a:xfrm>
          <a:prstGeom prst="ellipse">
            <a:avLst/>
          </a:prstGeom>
          <a:solidFill>
            <a:srgbClr val="FFC000"/>
          </a:solidFill>
          <a:ln cap="flat" cmpd="sng" w="9525">
            <a:solidFill>
              <a:srgbClr val="1C446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" name="Google Shape;220;g11b73e707a0_0_49"/>
          <p:cNvSpPr/>
          <p:nvPr/>
        </p:nvSpPr>
        <p:spPr>
          <a:xfrm>
            <a:off x="7282712" y="3254925"/>
            <a:ext cx="102600" cy="101700"/>
          </a:xfrm>
          <a:prstGeom prst="ellipse">
            <a:avLst/>
          </a:prstGeom>
          <a:solidFill>
            <a:srgbClr val="FFC000"/>
          </a:solidFill>
          <a:ln cap="flat" cmpd="sng" w="9525">
            <a:solidFill>
              <a:srgbClr val="1C446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1" name="Google Shape;221;g11b73e707a0_0_49"/>
          <p:cNvCxnSpPr>
            <a:stCxn id="220" idx="0"/>
            <a:endCxn id="219" idx="3"/>
          </p:cNvCxnSpPr>
          <p:nvPr/>
        </p:nvCxnSpPr>
        <p:spPr>
          <a:xfrm flipH="1" rot="10800000">
            <a:off x="7334012" y="3104025"/>
            <a:ext cx="233700" cy="15090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g11b73e707a0_0_49"/>
          <p:cNvSpPr/>
          <p:nvPr/>
        </p:nvSpPr>
        <p:spPr>
          <a:xfrm>
            <a:off x="7020437" y="3602775"/>
            <a:ext cx="102600" cy="101700"/>
          </a:xfrm>
          <a:prstGeom prst="ellipse">
            <a:avLst/>
          </a:prstGeom>
          <a:solidFill>
            <a:srgbClr val="FFC000"/>
          </a:solidFill>
          <a:ln cap="flat" cmpd="sng" w="9525">
            <a:solidFill>
              <a:srgbClr val="1C446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3" name="Google Shape;223;g11b73e707a0_0_49"/>
          <p:cNvSpPr/>
          <p:nvPr/>
        </p:nvSpPr>
        <p:spPr>
          <a:xfrm>
            <a:off x="7715012" y="3254925"/>
            <a:ext cx="102600" cy="101700"/>
          </a:xfrm>
          <a:prstGeom prst="ellipse">
            <a:avLst/>
          </a:prstGeom>
          <a:solidFill>
            <a:srgbClr val="FFC000"/>
          </a:solidFill>
          <a:ln cap="flat" cmpd="sng" w="9525">
            <a:solidFill>
              <a:srgbClr val="1C446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4" name="Google Shape;224;g11b73e707a0_0_49"/>
          <p:cNvSpPr/>
          <p:nvPr/>
        </p:nvSpPr>
        <p:spPr>
          <a:xfrm>
            <a:off x="7640312" y="3505075"/>
            <a:ext cx="102600" cy="101700"/>
          </a:xfrm>
          <a:prstGeom prst="ellipse">
            <a:avLst/>
          </a:prstGeom>
          <a:solidFill>
            <a:srgbClr val="FFC000"/>
          </a:solidFill>
          <a:ln cap="flat" cmpd="sng" w="9525">
            <a:solidFill>
              <a:srgbClr val="1C446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5" name="Google Shape;225;g11b73e707a0_0_49"/>
          <p:cNvSpPr/>
          <p:nvPr/>
        </p:nvSpPr>
        <p:spPr>
          <a:xfrm>
            <a:off x="7906837" y="3505075"/>
            <a:ext cx="102600" cy="101700"/>
          </a:xfrm>
          <a:prstGeom prst="ellipse">
            <a:avLst/>
          </a:prstGeom>
          <a:solidFill>
            <a:srgbClr val="FFC000"/>
          </a:solidFill>
          <a:ln cap="flat" cmpd="sng" w="9525">
            <a:solidFill>
              <a:srgbClr val="1C446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g11b73e707a0_0_49"/>
          <p:cNvSpPr/>
          <p:nvPr/>
        </p:nvSpPr>
        <p:spPr>
          <a:xfrm>
            <a:off x="7804237" y="3817900"/>
            <a:ext cx="102600" cy="101700"/>
          </a:xfrm>
          <a:prstGeom prst="ellipse">
            <a:avLst/>
          </a:prstGeom>
          <a:solidFill>
            <a:srgbClr val="FFC000"/>
          </a:solidFill>
          <a:ln cap="flat" cmpd="sng" w="9525">
            <a:solidFill>
              <a:srgbClr val="1C446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7" name="Google Shape;227;g11b73e707a0_0_49"/>
          <p:cNvCxnSpPr>
            <a:stCxn id="219" idx="4"/>
            <a:endCxn id="223" idx="1"/>
          </p:cNvCxnSpPr>
          <p:nvPr/>
        </p:nvCxnSpPr>
        <p:spPr>
          <a:xfrm>
            <a:off x="7604012" y="3118863"/>
            <a:ext cx="126000" cy="15090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g11b73e707a0_0_49"/>
          <p:cNvCxnSpPr>
            <a:stCxn id="222" idx="7"/>
            <a:endCxn id="220" idx="3"/>
          </p:cNvCxnSpPr>
          <p:nvPr/>
        </p:nvCxnSpPr>
        <p:spPr>
          <a:xfrm flipH="1" rot="10800000">
            <a:off x="7108012" y="3341669"/>
            <a:ext cx="189600" cy="27600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g11b73e707a0_0_49"/>
          <p:cNvCxnSpPr>
            <a:stCxn id="223" idx="5"/>
            <a:endCxn id="225" idx="0"/>
          </p:cNvCxnSpPr>
          <p:nvPr/>
        </p:nvCxnSpPr>
        <p:spPr>
          <a:xfrm>
            <a:off x="7802587" y="3341732"/>
            <a:ext cx="155700" cy="16320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g11b73e707a0_0_49"/>
          <p:cNvCxnSpPr>
            <a:stCxn id="223" idx="4"/>
            <a:endCxn id="224" idx="6"/>
          </p:cNvCxnSpPr>
          <p:nvPr/>
        </p:nvCxnSpPr>
        <p:spPr>
          <a:xfrm flipH="1">
            <a:off x="7742912" y="3356625"/>
            <a:ext cx="23400" cy="19920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g11b73e707a0_0_49"/>
          <p:cNvCxnSpPr>
            <a:stCxn id="225" idx="4"/>
            <a:endCxn id="226" idx="0"/>
          </p:cNvCxnSpPr>
          <p:nvPr/>
        </p:nvCxnSpPr>
        <p:spPr>
          <a:xfrm flipH="1">
            <a:off x="7855537" y="3606775"/>
            <a:ext cx="102600" cy="21120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g11b73e707a0_0_49"/>
          <p:cNvSpPr txBox="1"/>
          <p:nvPr/>
        </p:nvSpPr>
        <p:spPr>
          <a:xfrm>
            <a:off x="7173050" y="2724675"/>
            <a:ext cx="861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Helvetica Neue"/>
                <a:ea typeface="Helvetica Neue"/>
                <a:cs typeface="Helvetica Neue"/>
                <a:sym typeface="Helvetica Neue"/>
              </a:rPr>
              <a:t>yang tree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3" name="Google Shape;233;g11b73e707a0_0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3260" y="2034678"/>
            <a:ext cx="792600" cy="36548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1b73e707a0_0_49"/>
          <p:cNvSpPr/>
          <p:nvPr/>
        </p:nvSpPr>
        <p:spPr>
          <a:xfrm>
            <a:off x="303700" y="1064704"/>
            <a:ext cx="1990800" cy="327600"/>
          </a:xfrm>
          <a:prstGeom prst="roundRect">
            <a:avLst>
              <a:gd fmla="val 16667" name="adj"/>
            </a:avLst>
          </a:prstGeom>
          <a:solidFill>
            <a:srgbClr val="698294">
              <a:alpha val="49800"/>
            </a:srgbClr>
          </a:solidFill>
          <a:ln cap="flat" cmpd="sng" w="25400">
            <a:solidFill>
              <a:srgbClr val="1D48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Netconf client</a:t>
            </a:r>
            <a:endParaRPr b="1" sz="11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g11b73e707a0_0_49"/>
          <p:cNvSpPr/>
          <p:nvPr/>
        </p:nvSpPr>
        <p:spPr>
          <a:xfrm>
            <a:off x="303700" y="2053629"/>
            <a:ext cx="1990800" cy="327600"/>
          </a:xfrm>
          <a:prstGeom prst="roundRect">
            <a:avLst>
              <a:gd fmla="val 16667" name="adj"/>
            </a:avLst>
          </a:prstGeom>
          <a:solidFill>
            <a:srgbClr val="698294">
              <a:alpha val="49800"/>
            </a:srgbClr>
          </a:solidFill>
          <a:ln cap="flat" cmpd="sng" w="25400">
            <a:solidFill>
              <a:srgbClr val="1D48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Restconf client</a:t>
            </a:r>
            <a:endParaRPr b="1" sz="11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g11b73e707a0_0_49"/>
          <p:cNvSpPr/>
          <p:nvPr/>
        </p:nvSpPr>
        <p:spPr>
          <a:xfrm>
            <a:off x="303700" y="3105204"/>
            <a:ext cx="1990800" cy="327600"/>
          </a:xfrm>
          <a:prstGeom prst="roundRect">
            <a:avLst>
              <a:gd fmla="val 16667" name="adj"/>
            </a:avLst>
          </a:prstGeom>
          <a:solidFill>
            <a:srgbClr val="698294">
              <a:alpha val="49800"/>
            </a:srgbClr>
          </a:solidFill>
          <a:ln cap="flat" cmpd="sng" w="25400">
            <a:solidFill>
              <a:srgbClr val="1D48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gRPC client(gNMI)</a:t>
            </a:r>
            <a:endParaRPr b="1" sz="11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7" name="Google Shape;237;g11b73e707a0_0_49"/>
          <p:cNvCxnSpPr>
            <a:stCxn id="234" idx="3"/>
          </p:cNvCxnSpPr>
          <p:nvPr/>
        </p:nvCxnSpPr>
        <p:spPr>
          <a:xfrm>
            <a:off x="2294500" y="1228504"/>
            <a:ext cx="4813500" cy="1002900"/>
          </a:xfrm>
          <a:prstGeom prst="straightConnector1">
            <a:avLst/>
          </a:prstGeom>
          <a:noFill/>
          <a:ln cap="flat" cmpd="sng" w="28575">
            <a:solidFill>
              <a:srgbClr val="ACC37B"/>
            </a:solidFill>
            <a:prstDash val="dot"/>
            <a:round/>
            <a:headEnd len="sm" w="sm" type="none"/>
            <a:tailEnd len="med" w="med" type="none"/>
          </a:ln>
        </p:spPr>
      </p:cxnSp>
      <p:cxnSp>
        <p:nvCxnSpPr>
          <p:cNvPr id="238" name="Google Shape;238;g11b73e707a0_0_49"/>
          <p:cNvCxnSpPr/>
          <p:nvPr/>
        </p:nvCxnSpPr>
        <p:spPr>
          <a:xfrm>
            <a:off x="2294500" y="2280504"/>
            <a:ext cx="4760100" cy="0"/>
          </a:xfrm>
          <a:prstGeom prst="straightConnector1">
            <a:avLst/>
          </a:prstGeom>
          <a:noFill/>
          <a:ln cap="flat" cmpd="sng" w="28575">
            <a:solidFill>
              <a:srgbClr val="ACC37B"/>
            </a:solidFill>
            <a:prstDash val="dot"/>
            <a:round/>
            <a:headEnd len="sm" w="sm" type="none"/>
            <a:tailEnd len="med" w="med" type="none"/>
          </a:ln>
        </p:spPr>
      </p:cxnSp>
      <p:cxnSp>
        <p:nvCxnSpPr>
          <p:cNvPr id="239" name="Google Shape;239;g11b73e707a0_0_49"/>
          <p:cNvCxnSpPr/>
          <p:nvPr/>
        </p:nvCxnSpPr>
        <p:spPr>
          <a:xfrm flipH="1" rot="10800000">
            <a:off x="2181725" y="2217504"/>
            <a:ext cx="4838700" cy="1051500"/>
          </a:xfrm>
          <a:prstGeom prst="straightConnector1">
            <a:avLst/>
          </a:prstGeom>
          <a:noFill/>
          <a:ln cap="flat" cmpd="sng" w="28575">
            <a:solidFill>
              <a:srgbClr val="ACC37B"/>
            </a:solidFill>
            <a:prstDash val="dot"/>
            <a:round/>
            <a:headEnd len="sm" w="sm" type="none"/>
            <a:tailEnd len="med" w="med" type="none"/>
          </a:ln>
        </p:spPr>
      </p:cxnSp>
      <p:sp>
        <p:nvSpPr>
          <p:cNvPr id="240" name="Google Shape;240;g11b73e707a0_0_49"/>
          <p:cNvSpPr txBox="1"/>
          <p:nvPr/>
        </p:nvSpPr>
        <p:spPr>
          <a:xfrm>
            <a:off x="6458250" y="1483525"/>
            <a:ext cx="21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Helvetica Neue"/>
                <a:ea typeface="Helvetica Neue"/>
                <a:cs typeface="Helvetica Neue"/>
                <a:sym typeface="Helvetica Neue"/>
              </a:rPr>
              <a:t>The switch runs different servers for different transport.  Netconf, Restconf, gRPC. 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TNUG Slide Page.png" id="245" name="Google Shape;245;g11b73e707a0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11b73e707a0_0_56"/>
          <p:cNvSpPr txBox="1"/>
          <p:nvPr/>
        </p:nvSpPr>
        <p:spPr>
          <a:xfrm>
            <a:off x="6735788" y="105978"/>
            <a:ext cx="227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3800"/>
              <a:buFont typeface="Calibri"/>
              <a:buNone/>
            </a:pPr>
            <a:r>
              <a:rPr lang="en-US"/>
              <a:t>Transports</a:t>
            </a:r>
            <a:endParaRPr/>
          </a:p>
        </p:txBody>
      </p:sp>
      <p:sp>
        <p:nvSpPr>
          <p:cNvPr id="247" name="Google Shape;247;g11b73e707a0_0_56"/>
          <p:cNvSpPr txBox="1"/>
          <p:nvPr/>
        </p:nvSpPr>
        <p:spPr>
          <a:xfrm>
            <a:off x="141798" y="4779965"/>
            <a:ext cx="96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venir"/>
              <a:buNone/>
            </a:pPr>
            <a:r>
              <a:rPr b="0" i="0" lang="en-US" sz="1100" u="none" cap="none" strike="noStrike">
                <a:solidFill>
                  <a:srgbClr val="DDDDDD"/>
                </a:solidFill>
                <a:latin typeface="Avenir"/>
                <a:ea typeface="Avenir"/>
                <a:cs typeface="Avenir"/>
                <a:sym typeface="Avenir"/>
              </a:rPr>
              <a:t>Presented By:</a:t>
            </a:r>
            <a:endParaRPr/>
          </a:p>
        </p:txBody>
      </p:sp>
      <p:pic>
        <p:nvPicPr>
          <p:cNvPr descr="usnua-logo-white.png" id="248" name="Google Shape;248;g11b73e707a0_0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436" y="5051349"/>
            <a:ext cx="1553541" cy="5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11b73e707a0_0_56"/>
          <p:cNvSpPr txBox="1"/>
          <p:nvPr/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FFFF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50" name="Google Shape;250;g11b73e707a0_0_56"/>
          <p:cNvGraphicFramePr/>
          <p:nvPr/>
        </p:nvGraphicFramePr>
        <p:xfrm>
          <a:off x="717175" y="159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{745C89D3-74A4-435C-87E3-A516C8C86FD0}</a:tableStyleId>
              </a:tblPr>
              <a:tblGrid>
                <a:gridCol w="1137025"/>
                <a:gridCol w="1137025"/>
                <a:gridCol w="1137025"/>
                <a:gridCol w="1137025"/>
                <a:gridCol w="1137025"/>
                <a:gridCol w="1137025"/>
              </a:tblGrid>
              <a:tr h="7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Transport 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Transport protocol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Encoding / serialization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Security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Streaming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Strengths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Netconf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SSH(secure)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RPC’s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Restconf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HTTPS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Restful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gNMI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gRPC/http2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JSON/Protos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Streaming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TNUG Slide Page.png" id="255" name="Google Shape;255;g11b73e707a0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11b73e707a0_0_63"/>
          <p:cNvSpPr txBox="1"/>
          <p:nvPr/>
        </p:nvSpPr>
        <p:spPr>
          <a:xfrm>
            <a:off x="6735788" y="105978"/>
            <a:ext cx="227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3800"/>
              <a:buFont typeface="Calibri"/>
              <a:buNone/>
            </a:pPr>
            <a:r>
              <a:rPr lang="en-US"/>
              <a:t>EOS Config</a:t>
            </a:r>
            <a:endParaRPr/>
          </a:p>
        </p:txBody>
      </p:sp>
      <p:sp>
        <p:nvSpPr>
          <p:cNvPr id="257" name="Google Shape;257;g11b73e707a0_0_63"/>
          <p:cNvSpPr txBox="1"/>
          <p:nvPr/>
        </p:nvSpPr>
        <p:spPr>
          <a:xfrm>
            <a:off x="141798" y="4779965"/>
            <a:ext cx="96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venir"/>
              <a:buNone/>
            </a:pPr>
            <a:r>
              <a:rPr b="0" i="0" lang="en-US" sz="1100" u="none" cap="none" strike="noStrike">
                <a:solidFill>
                  <a:srgbClr val="DDDDDD"/>
                </a:solidFill>
                <a:latin typeface="Avenir"/>
                <a:ea typeface="Avenir"/>
                <a:cs typeface="Avenir"/>
                <a:sym typeface="Avenir"/>
              </a:rPr>
              <a:t>Presented By:</a:t>
            </a:r>
            <a:endParaRPr/>
          </a:p>
        </p:txBody>
      </p:sp>
      <p:pic>
        <p:nvPicPr>
          <p:cNvPr descr="usnua-logo-white.png" id="258" name="Google Shape;258;g11b73e707a0_0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436" y="5051349"/>
            <a:ext cx="1553541" cy="5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11b73e707a0_0_63"/>
          <p:cNvSpPr txBox="1"/>
          <p:nvPr/>
        </p:nvSpPr>
        <p:spPr>
          <a:xfrm>
            <a:off x="1638475" y="726825"/>
            <a:ext cx="4825200" cy="409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management api </a:t>
            </a:r>
            <a:r>
              <a:rPr b="1" lang="en-US" sz="11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gnmi</a:t>
            </a:r>
            <a:endParaRPr b="1" sz="11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 transport grpc default</a:t>
            </a:r>
            <a:endParaRPr sz="9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endParaRPr sz="9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management api </a:t>
            </a:r>
            <a:r>
              <a:rPr b="1" lang="en-US" sz="11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restconf</a:t>
            </a:r>
            <a:endParaRPr b="1" sz="11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 transport https test</a:t>
            </a:r>
            <a:endParaRPr sz="9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	ssl profile restconf</a:t>
            </a:r>
            <a:endParaRPr sz="9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endParaRPr sz="9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management api </a:t>
            </a:r>
            <a:r>
              <a:rPr b="1" lang="en-US" sz="11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netconf</a:t>
            </a:r>
            <a:endParaRPr b="1" sz="11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 transport ssh test</a:t>
            </a:r>
            <a:endParaRPr sz="9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    port 22</a:t>
            </a:r>
            <a:endParaRPr sz="9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endParaRPr sz="9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management security</a:t>
            </a:r>
            <a:endParaRPr sz="9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 ssl profile restconf</a:t>
            </a:r>
            <a:endParaRPr sz="9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	certificate restconf.crt key restconf.key</a:t>
            </a:r>
            <a:endParaRPr sz="9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endParaRPr sz="9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security pki certificate generate self-signed restconf.crt key restconf.key generate rsa 2048 parameters common-name restconf</a:t>
            </a:r>
            <a:endParaRPr sz="9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TNUG Slide Page.png" id="264" name="Google Shape;264;g12a75ce2c3e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2a75ce2c3e_0_3"/>
          <p:cNvSpPr txBox="1"/>
          <p:nvPr/>
        </p:nvSpPr>
        <p:spPr>
          <a:xfrm>
            <a:off x="6735788" y="105978"/>
            <a:ext cx="227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3800"/>
              <a:buFont typeface="Calibri"/>
              <a:buNone/>
            </a:pPr>
            <a:r>
              <a:rPr lang="en-US"/>
              <a:t>gNMI Place holder</a:t>
            </a:r>
            <a:r>
              <a:rPr lang="en-US"/>
              <a:t> </a:t>
            </a:r>
            <a:endParaRPr/>
          </a:p>
        </p:txBody>
      </p:sp>
      <p:sp>
        <p:nvSpPr>
          <p:cNvPr id="266" name="Google Shape;266;g12a75ce2c3e_0_3"/>
          <p:cNvSpPr txBox="1"/>
          <p:nvPr/>
        </p:nvSpPr>
        <p:spPr>
          <a:xfrm>
            <a:off x="141798" y="4779965"/>
            <a:ext cx="96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venir"/>
              <a:buNone/>
            </a:pPr>
            <a:r>
              <a:rPr b="0" i="0" lang="en-US" sz="1100" u="none" cap="none" strike="noStrike">
                <a:solidFill>
                  <a:srgbClr val="DDDDDD"/>
                </a:solidFill>
                <a:latin typeface="Avenir"/>
                <a:ea typeface="Avenir"/>
                <a:cs typeface="Avenir"/>
                <a:sym typeface="Avenir"/>
              </a:rPr>
              <a:t>Presented By:</a:t>
            </a:r>
            <a:endParaRPr/>
          </a:p>
        </p:txBody>
      </p:sp>
      <p:pic>
        <p:nvPicPr>
          <p:cNvPr descr="usnua-logo-white.png" id="267" name="Google Shape;267;g12a75ce2c3e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436" y="5051349"/>
            <a:ext cx="1553541" cy="5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12a75ce2c3e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511262"/>
            <a:ext cx="580875" cy="6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2a75ce2c3e_0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694438" y="1677488"/>
            <a:ext cx="357600" cy="35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g12a75ce2c3e_0_3"/>
          <p:cNvCxnSpPr>
            <a:stCxn id="268" idx="3"/>
            <a:endCxn id="269" idx="3"/>
          </p:cNvCxnSpPr>
          <p:nvPr/>
        </p:nvCxnSpPr>
        <p:spPr>
          <a:xfrm>
            <a:off x="580874" y="1856300"/>
            <a:ext cx="1113600" cy="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g12a75ce2c3e_0_3"/>
          <p:cNvSpPr txBox="1"/>
          <p:nvPr/>
        </p:nvSpPr>
        <p:spPr>
          <a:xfrm>
            <a:off x="580875" y="1560000"/>
            <a:ext cx="9750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RPC/Function</a:t>
            </a:r>
            <a:endParaRPr sz="1000"/>
          </a:p>
        </p:txBody>
      </p:sp>
      <p:sp>
        <p:nvSpPr>
          <p:cNvPr id="272" name="Google Shape;272;g12a75ce2c3e_0_3"/>
          <p:cNvSpPr txBox="1"/>
          <p:nvPr/>
        </p:nvSpPr>
        <p:spPr>
          <a:xfrm>
            <a:off x="1355300" y="1373875"/>
            <a:ext cx="9750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Protobuf/code</a:t>
            </a:r>
            <a:endParaRPr sz="1000"/>
          </a:p>
        </p:txBody>
      </p:sp>
      <p:pic>
        <p:nvPicPr>
          <p:cNvPr id="273" name="Google Shape;273;g12a75ce2c3e_0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3236250" y="1677463"/>
            <a:ext cx="357600" cy="35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g12a75ce2c3e_0_3"/>
          <p:cNvCxnSpPr>
            <a:stCxn id="269" idx="1"/>
            <a:endCxn id="273" idx="3"/>
          </p:cNvCxnSpPr>
          <p:nvPr/>
        </p:nvCxnSpPr>
        <p:spPr>
          <a:xfrm>
            <a:off x="2052038" y="1856288"/>
            <a:ext cx="1184100" cy="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image23.png" id="275" name="Google Shape;275;g12a75ce2c3e_0_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47635" y="1723340"/>
            <a:ext cx="780603" cy="2658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g12a75ce2c3e_0_3"/>
          <p:cNvCxnSpPr>
            <a:stCxn id="273" idx="1"/>
            <a:endCxn id="275" idx="1"/>
          </p:cNvCxnSpPr>
          <p:nvPr/>
        </p:nvCxnSpPr>
        <p:spPr>
          <a:xfrm>
            <a:off x="3593850" y="1856263"/>
            <a:ext cx="353700" cy="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g12a75ce2c3e_0_3"/>
          <p:cNvSpPr txBox="1"/>
          <p:nvPr/>
        </p:nvSpPr>
        <p:spPr>
          <a:xfrm>
            <a:off x="2082600" y="1590500"/>
            <a:ext cx="10830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Serialized data</a:t>
            </a:r>
            <a:endParaRPr sz="1000"/>
          </a:p>
        </p:txBody>
      </p:sp>
      <p:sp>
        <p:nvSpPr>
          <p:cNvPr id="278" name="Google Shape;278;g12a75ce2c3e_0_3"/>
          <p:cNvSpPr txBox="1"/>
          <p:nvPr/>
        </p:nvSpPr>
        <p:spPr>
          <a:xfrm>
            <a:off x="2927550" y="1373875"/>
            <a:ext cx="9750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Protobuf/code</a:t>
            </a:r>
            <a:endParaRPr sz="1000"/>
          </a:p>
        </p:txBody>
      </p:sp>
      <p:sp>
        <p:nvSpPr>
          <p:cNvPr id="279" name="Google Shape;279;g12a75ce2c3e_0_3"/>
          <p:cNvSpPr/>
          <p:nvPr/>
        </p:nvSpPr>
        <p:spPr>
          <a:xfrm>
            <a:off x="1085450" y="863863"/>
            <a:ext cx="1575600" cy="510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44B75"/>
              </a:gs>
              <a:gs pos="100000">
                <a:srgbClr val="ADBED3"/>
              </a:gs>
            </a:gsLst>
            <a:lin ang="16200038" scaled="0"/>
          </a:gradFill>
          <a:ln cap="flat" cmpd="sng" w="9525">
            <a:solidFill>
              <a:srgbClr val="1D486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E"/>
                </a:solidFill>
                <a:latin typeface="Gill Sans"/>
                <a:ea typeface="Gill Sans"/>
                <a:cs typeface="Gill Sans"/>
                <a:sym typeface="Gill Sans"/>
              </a:rPr>
              <a:t>GRPC</a:t>
            </a:r>
            <a:endParaRPr b="0" i="0" sz="1600" u="none" cap="none" strike="noStrike">
              <a:solidFill>
                <a:srgbClr val="FFFF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0" name="Google Shape;280;g12a75ce2c3e_0_3"/>
          <p:cNvSpPr txBox="1"/>
          <p:nvPr/>
        </p:nvSpPr>
        <p:spPr>
          <a:xfrm>
            <a:off x="318825" y="2282725"/>
            <a:ext cx="43758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ource Sans Pro"/>
              <a:buChar char="●"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Embraces more of a programmatic way of talking to devices.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ource Code Pro"/>
              <a:buChar char="●"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Uses a protobuf file to expose services.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ource Code Pro"/>
              <a:buChar char="●"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Execution right from code. (Any code language)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ource Code Pro"/>
              <a:buChar char="●"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NOT human readable :( over the wire.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ource Code Pro"/>
              <a:buChar char="●"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Supports HTTP2 and streaming.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1" name="Google Shape;281;g12a75ce2c3e_0_3"/>
          <p:cNvSpPr txBox="1"/>
          <p:nvPr/>
        </p:nvSpPr>
        <p:spPr>
          <a:xfrm>
            <a:off x="5330325" y="789925"/>
            <a:ext cx="36849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ource Sans Pro"/>
              <a:buChar char="●"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gRPC supports unidirectional gets.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ource Code Pro"/>
              <a:buChar char="●"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gRPC supports bidirectional streaming.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ource Code Pro"/>
              <a:buChar char="●"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gNMI is simply a gRPC service!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82" name="Google Shape;282;g12a75ce2c3e_0_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89350" y="1723350"/>
            <a:ext cx="3162926" cy="29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2a75ce2c3e_0_3"/>
          <p:cNvSpPr/>
          <p:nvPr/>
        </p:nvSpPr>
        <p:spPr>
          <a:xfrm>
            <a:off x="5530825" y="2486150"/>
            <a:ext cx="2746200" cy="15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2a75ce2c3e_0_3"/>
          <p:cNvSpPr/>
          <p:nvPr/>
        </p:nvSpPr>
        <p:spPr>
          <a:xfrm>
            <a:off x="5460850" y="3166600"/>
            <a:ext cx="1840800" cy="11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2a75ce2c3e_0_3"/>
          <p:cNvSpPr/>
          <p:nvPr/>
        </p:nvSpPr>
        <p:spPr>
          <a:xfrm>
            <a:off x="5460850" y="3724800"/>
            <a:ext cx="2845200" cy="15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2a75ce2c3e_0_3"/>
          <p:cNvSpPr/>
          <p:nvPr/>
        </p:nvSpPr>
        <p:spPr>
          <a:xfrm>
            <a:off x="5530825" y="4371775"/>
            <a:ext cx="3048600" cy="15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2a75ce2c3e_0_3"/>
          <p:cNvSpPr/>
          <p:nvPr/>
        </p:nvSpPr>
        <p:spPr>
          <a:xfrm>
            <a:off x="5439725" y="1714450"/>
            <a:ext cx="845400" cy="15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2a75ce2c3e_0_3"/>
          <p:cNvSpPr txBox="1"/>
          <p:nvPr/>
        </p:nvSpPr>
        <p:spPr>
          <a:xfrm>
            <a:off x="6514013" y="1515900"/>
            <a:ext cx="111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gnmi protobuf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2a75ce2c3e_0_3"/>
          <p:cNvSpPr txBox="1"/>
          <p:nvPr/>
        </p:nvSpPr>
        <p:spPr>
          <a:xfrm>
            <a:off x="3905538" y="1373875"/>
            <a:ext cx="122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gNMI-Server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TNUG Slide Page.png" id="294" name="Google Shape;294;g11b73e707a0_0_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11b73e707a0_0_249"/>
          <p:cNvSpPr txBox="1"/>
          <p:nvPr/>
        </p:nvSpPr>
        <p:spPr>
          <a:xfrm>
            <a:off x="6735788" y="105978"/>
            <a:ext cx="227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3800"/>
              <a:buFont typeface="Calibri"/>
              <a:buNone/>
            </a:pPr>
            <a:r>
              <a:rPr lang="en-US"/>
              <a:t>Clients and interacting</a:t>
            </a:r>
            <a:endParaRPr/>
          </a:p>
        </p:txBody>
      </p:sp>
      <p:sp>
        <p:nvSpPr>
          <p:cNvPr id="296" name="Google Shape;296;g11b73e707a0_0_249"/>
          <p:cNvSpPr txBox="1"/>
          <p:nvPr/>
        </p:nvSpPr>
        <p:spPr>
          <a:xfrm>
            <a:off x="141798" y="4779965"/>
            <a:ext cx="96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venir"/>
              <a:buNone/>
            </a:pPr>
            <a:r>
              <a:rPr b="0" i="0" lang="en-US" sz="1100" u="none" cap="none" strike="noStrike">
                <a:solidFill>
                  <a:srgbClr val="DDDDDD"/>
                </a:solidFill>
                <a:latin typeface="Avenir"/>
                <a:ea typeface="Avenir"/>
                <a:cs typeface="Avenir"/>
                <a:sym typeface="Avenir"/>
              </a:rPr>
              <a:t>Presented By:</a:t>
            </a:r>
            <a:endParaRPr/>
          </a:p>
        </p:txBody>
      </p:sp>
      <p:pic>
        <p:nvPicPr>
          <p:cNvPr descr="usnua-logo-white.png" id="297" name="Google Shape;297;g11b73e707a0_0_2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436" y="5051349"/>
            <a:ext cx="1553541" cy="5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11b73e707a0_0_249"/>
          <p:cNvSpPr txBox="1"/>
          <p:nvPr/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FFFF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9" name="Google Shape;299;g11b73e707a0_0_2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75" y="1192487"/>
            <a:ext cx="580875" cy="6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11b73e707a0_0_2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750613" y="1358713"/>
            <a:ext cx="357600" cy="35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g11b73e707a0_0_249"/>
          <p:cNvCxnSpPr>
            <a:stCxn id="299" idx="3"/>
            <a:endCxn id="300" idx="3"/>
          </p:cNvCxnSpPr>
          <p:nvPr/>
        </p:nvCxnSpPr>
        <p:spPr>
          <a:xfrm>
            <a:off x="637049" y="1537525"/>
            <a:ext cx="1113600" cy="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g11b73e707a0_0_249"/>
          <p:cNvSpPr txBox="1"/>
          <p:nvPr/>
        </p:nvSpPr>
        <p:spPr>
          <a:xfrm>
            <a:off x="637050" y="1241225"/>
            <a:ext cx="9750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RPC/Function</a:t>
            </a:r>
            <a:endParaRPr sz="1000"/>
          </a:p>
        </p:txBody>
      </p:sp>
      <p:sp>
        <p:nvSpPr>
          <p:cNvPr id="303" name="Google Shape;303;g11b73e707a0_0_249"/>
          <p:cNvSpPr txBox="1"/>
          <p:nvPr/>
        </p:nvSpPr>
        <p:spPr>
          <a:xfrm>
            <a:off x="1411475" y="1055100"/>
            <a:ext cx="9750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Protobuf/code</a:t>
            </a:r>
            <a:endParaRPr sz="1000"/>
          </a:p>
        </p:txBody>
      </p:sp>
      <p:pic>
        <p:nvPicPr>
          <p:cNvPr id="304" name="Google Shape;304;g11b73e707a0_0_2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3292425" y="1358688"/>
            <a:ext cx="357600" cy="35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g11b73e707a0_0_249"/>
          <p:cNvCxnSpPr>
            <a:stCxn id="300" idx="1"/>
            <a:endCxn id="304" idx="3"/>
          </p:cNvCxnSpPr>
          <p:nvPr/>
        </p:nvCxnSpPr>
        <p:spPr>
          <a:xfrm>
            <a:off x="2108213" y="1537513"/>
            <a:ext cx="1184100" cy="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image23.png" id="306" name="Google Shape;306;g11b73e707a0_0_2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03810" y="1404565"/>
            <a:ext cx="780603" cy="2658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g11b73e707a0_0_249"/>
          <p:cNvCxnSpPr>
            <a:stCxn id="304" idx="1"/>
            <a:endCxn id="306" idx="1"/>
          </p:cNvCxnSpPr>
          <p:nvPr/>
        </p:nvCxnSpPr>
        <p:spPr>
          <a:xfrm>
            <a:off x="3650025" y="1537488"/>
            <a:ext cx="353700" cy="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g11b73e707a0_0_249"/>
          <p:cNvSpPr txBox="1"/>
          <p:nvPr/>
        </p:nvSpPr>
        <p:spPr>
          <a:xfrm>
            <a:off x="2138775" y="1271725"/>
            <a:ext cx="10830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Serialized data</a:t>
            </a:r>
            <a:endParaRPr sz="1000"/>
          </a:p>
        </p:txBody>
      </p:sp>
      <p:sp>
        <p:nvSpPr>
          <p:cNvPr id="309" name="Google Shape;309;g11b73e707a0_0_249"/>
          <p:cNvSpPr txBox="1"/>
          <p:nvPr/>
        </p:nvSpPr>
        <p:spPr>
          <a:xfrm>
            <a:off x="2983725" y="1055100"/>
            <a:ext cx="9750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Protobuf/code</a:t>
            </a:r>
            <a:endParaRPr sz="1000"/>
          </a:p>
        </p:txBody>
      </p:sp>
      <p:pic>
        <p:nvPicPr>
          <p:cNvPr id="310" name="Google Shape;310;g11b73e707a0_0_2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9525" y="2750225"/>
            <a:ext cx="2497725" cy="69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11b73e707a0_0_249"/>
          <p:cNvSpPr txBox="1"/>
          <p:nvPr/>
        </p:nvSpPr>
        <p:spPr>
          <a:xfrm>
            <a:off x="1025225" y="2144225"/>
            <a:ext cx="10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5242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gnmic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2" name="Google Shape;312;g11b73e707a0_0_2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13913" y="2433937"/>
            <a:ext cx="1360400" cy="11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11b73e707a0_0_249"/>
          <p:cNvSpPr txBox="1"/>
          <p:nvPr/>
        </p:nvSpPr>
        <p:spPr>
          <a:xfrm>
            <a:off x="3591250" y="2144225"/>
            <a:ext cx="1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5242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gnmi binary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4" name="Google Shape;314;g11b73e707a0_0_24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46950" y="2724113"/>
            <a:ext cx="742300" cy="7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11b73e707a0_0_249">
            <a:hlinkClick r:id="rId13"/>
          </p:cNvPr>
          <p:cNvSpPr txBox="1"/>
          <p:nvPr/>
        </p:nvSpPr>
        <p:spPr>
          <a:xfrm>
            <a:off x="5846950" y="2144225"/>
            <a:ext cx="10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5242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telegraf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6" name="Google Shape;316;g11b73e707a0_0_2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17663" y="2594712"/>
            <a:ext cx="1360400" cy="11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1b73e707a0_0_249"/>
          <p:cNvSpPr txBox="1"/>
          <p:nvPr/>
        </p:nvSpPr>
        <p:spPr>
          <a:xfrm>
            <a:off x="7447350" y="2194500"/>
            <a:ext cx="8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5242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goarista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8" name="Google Shape;318;g11b73e707a0_0_24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247602" y="1670431"/>
            <a:ext cx="896401" cy="1002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1b73e707a0_0_24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058089" y="3527900"/>
            <a:ext cx="1017276" cy="12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11b73e707a0_0_249"/>
          <p:cNvSpPr txBox="1"/>
          <p:nvPr/>
        </p:nvSpPr>
        <p:spPr>
          <a:xfrm>
            <a:off x="2186575" y="4105300"/>
            <a:ext cx="170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rgbClr val="5242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ansible gNMI collection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1" name="Google Shape;321;g11b73e707a0_0_24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439825" y="3973675"/>
            <a:ext cx="1307002" cy="9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1b73e707a0_0_249"/>
          <p:cNvSpPr txBox="1"/>
          <p:nvPr/>
        </p:nvSpPr>
        <p:spPr>
          <a:xfrm>
            <a:off x="5931125" y="3845600"/>
            <a:ext cx="74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rgbClr val="5242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pygnmi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g11b73e707a0_0_249"/>
          <p:cNvSpPr txBox="1"/>
          <p:nvPr/>
        </p:nvSpPr>
        <p:spPr>
          <a:xfrm>
            <a:off x="5931125" y="4306850"/>
            <a:ext cx="65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rgbClr val="5242FF"/>
                </a:solidFill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gnxi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TNUG Slide Page.png" id="328" name="Google Shape;328;g11b73e707a0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11b73e707a0_0_70"/>
          <p:cNvSpPr txBox="1"/>
          <p:nvPr/>
        </p:nvSpPr>
        <p:spPr>
          <a:xfrm>
            <a:off x="6735788" y="105978"/>
            <a:ext cx="227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3800"/>
              <a:buFont typeface="Calibri"/>
              <a:buNone/>
            </a:pPr>
            <a:r>
              <a:rPr lang="en-US"/>
              <a:t>Lab setup </a:t>
            </a:r>
            <a:endParaRPr/>
          </a:p>
        </p:txBody>
      </p:sp>
      <p:sp>
        <p:nvSpPr>
          <p:cNvPr id="330" name="Google Shape;330;g11b73e707a0_0_70"/>
          <p:cNvSpPr txBox="1"/>
          <p:nvPr/>
        </p:nvSpPr>
        <p:spPr>
          <a:xfrm>
            <a:off x="141798" y="4779965"/>
            <a:ext cx="96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venir"/>
              <a:buNone/>
            </a:pPr>
            <a:r>
              <a:rPr b="0" i="0" lang="en-US" sz="1100" u="none" cap="none" strike="noStrike">
                <a:solidFill>
                  <a:srgbClr val="DDDDDD"/>
                </a:solidFill>
                <a:latin typeface="Avenir"/>
                <a:ea typeface="Avenir"/>
                <a:cs typeface="Avenir"/>
                <a:sym typeface="Avenir"/>
              </a:rPr>
              <a:t>Presented By:</a:t>
            </a:r>
            <a:endParaRPr/>
          </a:p>
        </p:txBody>
      </p:sp>
      <p:pic>
        <p:nvPicPr>
          <p:cNvPr descr="usnua-logo-white.png" id="331" name="Google Shape;331;g11b73e707a0_0_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436" y="5051349"/>
            <a:ext cx="1553541" cy="526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23.png" id="332" name="Google Shape;332;g11b73e707a0_0_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2372" y="2964065"/>
            <a:ext cx="780603" cy="26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11b73e707a0_0_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516362"/>
            <a:ext cx="580875" cy="69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11b73e707a0_0_70"/>
          <p:cNvSpPr/>
          <p:nvPr/>
        </p:nvSpPr>
        <p:spPr>
          <a:xfrm>
            <a:off x="5426025" y="1697604"/>
            <a:ext cx="1990800" cy="327600"/>
          </a:xfrm>
          <a:prstGeom prst="roundRect">
            <a:avLst>
              <a:gd fmla="val 16667" name="adj"/>
            </a:avLst>
          </a:prstGeom>
          <a:solidFill>
            <a:srgbClr val="698294">
              <a:alpha val="49800"/>
            </a:srgbClr>
          </a:solidFill>
          <a:ln cap="flat" cmpd="sng" w="25400">
            <a:solidFill>
              <a:srgbClr val="1D48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gNMI service</a:t>
            </a:r>
            <a:endParaRPr b="1" sz="11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35" name="Google Shape;335;g11b73e707a0_0_70"/>
          <p:cNvCxnSpPr>
            <a:stCxn id="333" idx="3"/>
            <a:endCxn id="334" idx="1"/>
          </p:cNvCxnSpPr>
          <p:nvPr/>
        </p:nvCxnSpPr>
        <p:spPr>
          <a:xfrm>
            <a:off x="580874" y="1861400"/>
            <a:ext cx="4845300" cy="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g11b73e707a0_0_70"/>
          <p:cNvSpPr txBox="1"/>
          <p:nvPr/>
        </p:nvSpPr>
        <p:spPr>
          <a:xfrm>
            <a:off x="2919200" y="1357775"/>
            <a:ext cx="14523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gNMI methods.</a:t>
            </a:r>
            <a:endParaRPr/>
          </a:p>
        </p:txBody>
      </p:sp>
      <p:pic>
        <p:nvPicPr>
          <p:cNvPr id="337" name="Google Shape;337;g11b73e707a0_0_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65288" y="3997407"/>
            <a:ext cx="41910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11b73e707a0_0_70"/>
          <p:cNvSpPr txBox="1"/>
          <p:nvPr/>
        </p:nvSpPr>
        <p:spPr>
          <a:xfrm>
            <a:off x="110400" y="2161700"/>
            <a:ext cx="4139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Char char="•"/>
            </a:pPr>
            <a:r>
              <a:rPr b="1"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Method</a:t>
            </a:r>
            <a:r>
              <a:rPr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- &gt; Gets a path 1 time and retrieves the data.</a:t>
            </a:r>
            <a:endParaRPr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Char char="•"/>
            </a:pPr>
            <a:r>
              <a:rPr b="1"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Capabilities</a:t>
            </a:r>
            <a:r>
              <a:rPr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&gt; Returns the capabilities of the switch(What yang models and versions are typically running on the devices)</a:t>
            </a:r>
            <a:endParaRPr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Char char="•"/>
            </a:pPr>
            <a:r>
              <a:rPr b="1"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Subscribe</a:t>
            </a:r>
            <a:r>
              <a:rPr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&gt; Subscribe to a path.  So a client will subscribe to a path for instance /interfaces the switch will stream back the client as quickly as it can. </a:t>
            </a:r>
            <a:endParaRPr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t/>
            </a:r>
            <a:endParaRPr sz="18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9" name="Google Shape;339;g11b73e707a0_0_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875" y="1392950"/>
            <a:ext cx="1371975" cy="379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23.png" id="340" name="Google Shape;340;g11b73e707a0_0_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16822" y="2964065"/>
            <a:ext cx="780603" cy="2658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g11b73e707a0_0_70"/>
          <p:cNvCxnSpPr>
            <a:stCxn id="332" idx="3"/>
            <a:endCxn id="340" idx="1"/>
          </p:cNvCxnSpPr>
          <p:nvPr/>
        </p:nvCxnSpPr>
        <p:spPr>
          <a:xfrm>
            <a:off x="5382976" y="3096998"/>
            <a:ext cx="2033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g11b73e707a0_0_70"/>
          <p:cNvSpPr txBox="1"/>
          <p:nvPr/>
        </p:nvSpPr>
        <p:spPr>
          <a:xfrm>
            <a:off x="4499175" y="2439800"/>
            <a:ext cx="735000" cy="35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AS65001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11b73e707a0_0_70"/>
          <p:cNvSpPr txBox="1"/>
          <p:nvPr/>
        </p:nvSpPr>
        <p:spPr>
          <a:xfrm>
            <a:off x="7439625" y="2439800"/>
            <a:ext cx="735000" cy="35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AS65002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11b73e707a0_0_70"/>
          <p:cNvSpPr txBox="1"/>
          <p:nvPr/>
        </p:nvSpPr>
        <p:spPr>
          <a:xfrm>
            <a:off x="5735850" y="2727000"/>
            <a:ext cx="12021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eBGP 10.0.0.0/30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11b73e707a0_0_70"/>
          <p:cNvSpPr txBox="1"/>
          <p:nvPr/>
        </p:nvSpPr>
        <p:spPr>
          <a:xfrm>
            <a:off x="174650" y="3096999"/>
            <a:ext cx="3939600" cy="15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common use cases.</a:t>
            </a:r>
            <a:endParaRPr b="1" sz="16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Capabilties.</a:t>
            </a:r>
            <a:endParaRPr b="1"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Get of all paths.</a:t>
            </a:r>
            <a:endParaRPr b="1"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Interface stats (unicast, broadcast, etc)</a:t>
            </a:r>
            <a:endParaRPr b="1"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Route table Streaming(AFTs).</a:t>
            </a:r>
            <a:endParaRPr b="1"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eos_native paths</a:t>
            </a:r>
            <a:endParaRPr b="1"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 paths</a:t>
            </a:r>
            <a:endParaRPr b="1"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t/>
            </a:r>
            <a:endParaRPr sz="18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TNUG Slide Page.png" id="350" name="Google Shape;350;g11b73e707a0_0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11b73e707a0_0_283"/>
          <p:cNvSpPr txBox="1"/>
          <p:nvPr/>
        </p:nvSpPr>
        <p:spPr>
          <a:xfrm>
            <a:off x="6735788" y="105978"/>
            <a:ext cx="227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3800"/>
              <a:buFont typeface="Calibri"/>
              <a:buNone/>
            </a:pPr>
            <a:r>
              <a:rPr lang="en-US"/>
              <a:t>TIG Stack(Telegraf Influx Grafana)</a:t>
            </a:r>
            <a:endParaRPr/>
          </a:p>
        </p:txBody>
      </p:sp>
      <p:sp>
        <p:nvSpPr>
          <p:cNvPr id="352" name="Google Shape;352;g11b73e707a0_0_283"/>
          <p:cNvSpPr txBox="1"/>
          <p:nvPr/>
        </p:nvSpPr>
        <p:spPr>
          <a:xfrm>
            <a:off x="141798" y="4779965"/>
            <a:ext cx="96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venir"/>
              <a:buNone/>
            </a:pPr>
            <a:r>
              <a:rPr b="0" i="0" lang="en-US" sz="1100" u="none" cap="none" strike="noStrike">
                <a:solidFill>
                  <a:srgbClr val="DDDDDD"/>
                </a:solidFill>
                <a:latin typeface="Avenir"/>
                <a:ea typeface="Avenir"/>
                <a:cs typeface="Avenir"/>
                <a:sym typeface="Avenir"/>
              </a:rPr>
              <a:t>Presented By:</a:t>
            </a:r>
            <a:endParaRPr/>
          </a:p>
        </p:txBody>
      </p:sp>
      <p:pic>
        <p:nvPicPr>
          <p:cNvPr descr="usnua-logo-white.png" id="353" name="Google Shape;353;g11b73e707a0_0_2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436" y="5051349"/>
            <a:ext cx="1553541" cy="52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Google Shape;354;g11b73e707a0_0_283"/>
          <p:cNvCxnSpPr/>
          <p:nvPr/>
        </p:nvCxnSpPr>
        <p:spPr>
          <a:xfrm>
            <a:off x="4384774" y="1597513"/>
            <a:ext cx="2672100" cy="2460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g11b73e707a0_0_283"/>
          <p:cNvSpPr txBox="1"/>
          <p:nvPr/>
        </p:nvSpPr>
        <p:spPr>
          <a:xfrm>
            <a:off x="5159200" y="1168025"/>
            <a:ext cx="975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356" name="Google Shape;356;g11b73e707a0_0_2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040075" y="1433388"/>
            <a:ext cx="357600" cy="357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23.png" id="357" name="Google Shape;357;g11b73e707a0_0_2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51535" y="1690540"/>
            <a:ext cx="780603" cy="2658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g11b73e707a0_0_283"/>
          <p:cNvCxnSpPr>
            <a:stCxn id="356" idx="1"/>
            <a:endCxn id="357" idx="1"/>
          </p:cNvCxnSpPr>
          <p:nvPr/>
        </p:nvCxnSpPr>
        <p:spPr>
          <a:xfrm>
            <a:off x="7397675" y="1612188"/>
            <a:ext cx="354000" cy="21120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g11b73e707a0_0_283"/>
          <p:cNvSpPr txBox="1"/>
          <p:nvPr/>
        </p:nvSpPr>
        <p:spPr>
          <a:xfrm>
            <a:off x="4918975" y="1223825"/>
            <a:ext cx="11832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gNMI Subscribe request</a:t>
            </a:r>
            <a:endParaRPr sz="1000"/>
          </a:p>
        </p:txBody>
      </p:sp>
      <p:pic>
        <p:nvPicPr>
          <p:cNvPr id="360" name="Google Shape;360;g11b73e707a0_0_2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2475" y="1288950"/>
            <a:ext cx="742300" cy="7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11b73e707a0_0_283"/>
          <p:cNvSpPr txBox="1"/>
          <p:nvPr/>
        </p:nvSpPr>
        <p:spPr>
          <a:xfrm>
            <a:off x="3526125" y="963225"/>
            <a:ext cx="975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Telegraf agent</a:t>
            </a:r>
            <a:endParaRPr sz="1000"/>
          </a:p>
        </p:txBody>
      </p:sp>
      <p:pic>
        <p:nvPicPr>
          <p:cNvPr id="362" name="Google Shape;362;g11b73e707a0_0_2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98950" y="1433400"/>
            <a:ext cx="453400" cy="4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11b73e707a0_0_28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7272" y="1369652"/>
            <a:ext cx="580875" cy="580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g11b73e707a0_0_283"/>
          <p:cNvCxnSpPr>
            <a:stCxn id="360" idx="1"/>
            <a:endCxn id="362" idx="3"/>
          </p:cNvCxnSpPr>
          <p:nvPr/>
        </p:nvCxnSpPr>
        <p:spPr>
          <a:xfrm rot="10800000">
            <a:off x="2752375" y="1660100"/>
            <a:ext cx="890100" cy="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g11b73e707a0_0_283"/>
          <p:cNvCxnSpPr>
            <a:stCxn id="362" idx="1"/>
            <a:endCxn id="363" idx="3"/>
          </p:cNvCxnSpPr>
          <p:nvPr/>
        </p:nvCxnSpPr>
        <p:spPr>
          <a:xfrm rot="10800000">
            <a:off x="938150" y="1660100"/>
            <a:ext cx="1360800" cy="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g11b73e707a0_0_283"/>
          <p:cNvSpPr txBox="1"/>
          <p:nvPr/>
        </p:nvSpPr>
        <p:spPr>
          <a:xfrm>
            <a:off x="159525" y="925450"/>
            <a:ext cx="1761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latin typeface="Helvetica Neue"/>
                <a:ea typeface="Helvetica Neue"/>
                <a:cs typeface="Helvetica Neue"/>
                <a:sym typeface="Helvetica Neue"/>
              </a:rPr>
              <a:t>Multi vendor opensource telemetry with openconfig</a:t>
            </a:r>
            <a:endParaRPr b="1"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7" name="Google Shape;367;g11b73e707a0_0_283"/>
          <p:cNvSpPr txBox="1"/>
          <p:nvPr/>
        </p:nvSpPr>
        <p:spPr>
          <a:xfrm>
            <a:off x="4084500" y="542388"/>
            <a:ext cx="975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Tig Stack</a:t>
            </a:r>
            <a:endParaRPr sz="1000"/>
          </a:p>
        </p:txBody>
      </p:sp>
      <p:sp>
        <p:nvSpPr>
          <p:cNvPr id="368" name="Google Shape;368;g11b73e707a0_0_283"/>
          <p:cNvSpPr txBox="1"/>
          <p:nvPr/>
        </p:nvSpPr>
        <p:spPr>
          <a:xfrm>
            <a:off x="2038150" y="963225"/>
            <a:ext cx="975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InfluxDB</a:t>
            </a:r>
            <a:endParaRPr sz="1000"/>
          </a:p>
        </p:txBody>
      </p:sp>
      <p:sp>
        <p:nvSpPr>
          <p:cNvPr id="369" name="Google Shape;369;g11b73e707a0_0_283"/>
          <p:cNvSpPr txBox="1"/>
          <p:nvPr/>
        </p:nvSpPr>
        <p:spPr>
          <a:xfrm>
            <a:off x="304250" y="1950513"/>
            <a:ext cx="97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>
                <a:solidFill>
                  <a:srgbClr val="5242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telegraf.conf file 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0" name="Google Shape;370;g11b73e707a0_0_283"/>
          <p:cNvSpPr txBox="1"/>
          <p:nvPr/>
        </p:nvSpPr>
        <p:spPr>
          <a:xfrm>
            <a:off x="6792275" y="1142375"/>
            <a:ext cx="11832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gNMI service</a:t>
            </a:r>
            <a:endParaRPr sz="1000"/>
          </a:p>
        </p:txBody>
      </p:sp>
      <p:cxnSp>
        <p:nvCxnSpPr>
          <p:cNvPr id="371" name="Google Shape;371;g11b73e707a0_0_283"/>
          <p:cNvCxnSpPr>
            <a:stCxn id="357" idx="1"/>
          </p:cNvCxnSpPr>
          <p:nvPr/>
        </p:nvCxnSpPr>
        <p:spPr>
          <a:xfrm flipH="1">
            <a:off x="4225635" y="1823473"/>
            <a:ext cx="3525900" cy="441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2" name="Google Shape;372;g11b73e707a0_0_28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1800" y="2200325"/>
            <a:ext cx="3942701" cy="252737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11b73e707a0_0_283"/>
          <p:cNvSpPr txBox="1"/>
          <p:nvPr/>
        </p:nvSpPr>
        <p:spPr>
          <a:xfrm>
            <a:off x="5263550" y="1886800"/>
            <a:ext cx="11832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gNMI Subscribe response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TNUG Slide Page.png" id="378" name="Google Shape;378;g11b73e707a0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11b73e707a0_0_84"/>
          <p:cNvSpPr txBox="1"/>
          <p:nvPr/>
        </p:nvSpPr>
        <p:spPr>
          <a:xfrm>
            <a:off x="6735788" y="105978"/>
            <a:ext cx="227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3800"/>
              <a:buFont typeface="Calibri"/>
              <a:buNone/>
            </a:pPr>
            <a:r>
              <a:rPr lang="en-US"/>
              <a:t>Links</a:t>
            </a:r>
            <a:endParaRPr/>
          </a:p>
        </p:txBody>
      </p:sp>
      <p:sp>
        <p:nvSpPr>
          <p:cNvPr id="380" name="Google Shape;380;g11b73e707a0_0_84"/>
          <p:cNvSpPr txBox="1"/>
          <p:nvPr/>
        </p:nvSpPr>
        <p:spPr>
          <a:xfrm>
            <a:off x="141798" y="4779965"/>
            <a:ext cx="96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venir"/>
              <a:buNone/>
            </a:pPr>
            <a:r>
              <a:rPr b="0" i="0" lang="en-US" sz="1100" u="none" cap="none" strike="noStrike">
                <a:solidFill>
                  <a:srgbClr val="DDDDDD"/>
                </a:solidFill>
                <a:latin typeface="Avenir"/>
                <a:ea typeface="Avenir"/>
                <a:cs typeface="Avenir"/>
                <a:sym typeface="Avenir"/>
              </a:rPr>
              <a:t>Presented By:</a:t>
            </a:r>
            <a:endParaRPr/>
          </a:p>
        </p:txBody>
      </p:sp>
      <p:pic>
        <p:nvPicPr>
          <p:cNvPr descr="usnua-logo-white.png" id="381" name="Google Shape;381;g11b73e707a0_0_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436" y="5051349"/>
            <a:ext cx="1553541" cy="5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11b73e707a0_0_84"/>
          <p:cNvSpPr txBox="1"/>
          <p:nvPr/>
        </p:nvSpPr>
        <p:spPr>
          <a:xfrm>
            <a:off x="1027050" y="1000550"/>
            <a:ext cx="4701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 u="sng">
                <a:solidFill>
                  <a:srgbClr val="5242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Openmgt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 u="sng">
                <a:solidFill>
                  <a:srgbClr val="5242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Github.com/openconfig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 u="sng">
                <a:solidFill>
                  <a:srgbClr val="5242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openconfig.net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 u="sng">
                <a:solidFill>
                  <a:srgbClr val="5242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https://github.com/arista-netdevops-community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 u="sng">
                <a:solidFill>
                  <a:srgbClr val="5242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gNMIC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TNUG Slide Page.png" id="67" name="Google Shape;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6735788" y="105978"/>
            <a:ext cx="227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3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 txBox="1"/>
          <p:nvPr/>
        </p:nvSpPr>
        <p:spPr>
          <a:xfrm>
            <a:off x="141798" y="4779965"/>
            <a:ext cx="963157" cy="281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venir"/>
              <a:buNone/>
            </a:pPr>
            <a:r>
              <a:rPr b="0" i="0" lang="en-US" sz="1100" u="none" cap="none" strike="noStrike">
                <a:solidFill>
                  <a:srgbClr val="DDDDDD"/>
                </a:solidFill>
                <a:latin typeface="Avenir"/>
                <a:ea typeface="Avenir"/>
                <a:cs typeface="Avenir"/>
                <a:sym typeface="Avenir"/>
              </a:rPr>
              <a:t>Presented By:</a:t>
            </a:r>
            <a:endParaRPr/>
          </a:p>
        </p:txBody>
      </p:sp>
      <p:pic>
        <p:nvPicPr>
          <p:cNvPr descr="usnua-logo-white.png" id="70" name="Google Shape;7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436" y="5051349"/>
            <a:ext cx="1553542" cy="5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/>
        </p:nvSpPr>
        <p:spPr>
          <a:xfrm>
            <a:off x="202903" y="674975"/>
            <a:ext cx="2648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8800" lIns="97625" spcFirstLastPara="1" rIns="97625" wrap="square" tIns="48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whoami </a:t>
            </a:r>
            <a:endParaRPr sz="1800">
              <a:solidFill>
                <a:srgbClr val="FFFFFE"/>
              </a:solidFill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34025" y="978275"/>
            <a:ext cx="57723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Char char="•"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TME at Arista networks.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Char char="•"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 on network automation with customers.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Char char="•"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10+ years in the network industry… lots of pain.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Char char="•"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 love / hate relationship with OC.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t/>
            </a:r>
            <a:endParaRPr sz="18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4725" y="0"/>
            <a:ext cx="1649275" cy="16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/>
          <p:nvPr/>
        </p:nvSpPr>
        <p:spPr>
          <a:xfrm>
            <a:off x="330225" y="2056400"/>
            <a:ext cx="7206300" cy="1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Disclaimer on Openconfig </a:t>
            </a:r>
            <a:endParaRPr sz="1800">
              <a:solidFill>
                <a:srgbClr val="FFFF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200"/>
              <a:buChar char="•"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OC is complex, 90% of places can get away with most configuration management tools and a source of truth / opinionated data structure.  OC is mainly for the robots.  When it comes to configuration.  </a:t>
            </a:r>
            <a:r>
              <a:rPr b="1"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Streaming can and should be used by everyone for metrics in 2022.</a:t>
            </a:r>
            <a:endParaRPr b="1"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Char char="•"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Anything I say referring to most places or ideas comes purely from opinions or experience working with customers at my current role.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Char char="•"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tooling is now in place where anyone can use OC in 2022.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t/>
            </a:r>
            <a:endParaRPr sz="18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5" name="Google Shape;75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7025" y="0"/>
            <a:ext cx="1323150" cy="5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688125" y="3821000"/>
            <a:ext cx="38166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900"/>
              <a:buChar char="-"/>
            </a:pPr>
            <a:r>
              <a:rPr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OC</a:t>
            </a:r>
            <a:endParaRPr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Char char="-"/>
            </a:pPr>
            <a:r>
              <a:rPr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YANG</a:t>
            </a:r>
            <a:endParaRPr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Char char="-"/>
            </a:pPr>
            <a:r>
              <a:rPr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OC transports</a:t>
            </a:r>
            <a:endParaRPr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Char char="-"/>
            </a:pPr>
            <a:r>
              <a:rPr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Streaming telemetry</a:t>
            </a:r>
            <a:endParaRPr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Char char="-"/>
            </a:pPr>
            <a:r>
              <a:rPr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Demos(I hope they all work!)</a:t>
            </a:r>
            <a:endParaRPr sz="18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7" name="Google Shape;77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09475" y="1858363"/>
            <a:ext cx="244475" cy="1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"/>
          <p:cNvSpPr txBox="1"/>
          <p:nvPr/>
        </p:nvSpPr>
        <p:spPr>
          <a:xfrm>
            <a:off x="6031713" y="176547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Dan Hertzberg       @burneeed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Technical Marketing engineer. 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TNUG Slide Page.png" id="83" name="Google Shape;83;g11b73e707a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11b73e707a0_0_0"/>
          <p:cNvSpPr txBox="1"/>
          <p:nvPr/>
        </p:nvSpPr>
        <p:spPr>
          <a:xfrm>
            <a:off x="6735788" y="105978"/>
            <a:ext cx="227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3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g11b73e707a0_0_0"/>
          <p:cNvSpPr txBox="1"/>
          <p:nvPr/>
        </p:nvSpPr>
        <p:spPr>
          <a:xfrm>
            <a:off x="141798" y="4779965"/>
            <a:ext cx="96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venir"/>
              <a:buNone/>
            </a:pPr>
            <a:r>
              <a:rPr b="0" i="0" lang="en-US" sz="1100" u="none" cap="none" strike="noStrike">
                <a:solidFill>
                  <a:srgbClr val="DDDDDD"/>
                </a:solidFill>
                <a:latin typeface="Avenir"/>
                <a:ea typeface="Avenir"/>
                <a:cs typeface="Avenir"/>
                <a:sym typeface="Avenir"/>
              </a:rPr>
              <a:t>Presented By:</a:t>
            </a:r>
            <a:endParaRPr/>
          </a:p>
        </p:txBody>
      </p:sp>
      <p:pic>
        <p:nvPicPr>
          <p:cNvPr descr="usnua-logo-white.png" id="86" name="Google Shape;86;g11b73e707a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436" y="5051349"/>
            <a:ext cx="1553541" cy="5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1b73e707a0_0_0"/>
          <p:cNvSpPr txBox="1"/>
          <p:nvPr/>
        </p:nvSpPr>
        <p:spPr>
          <a:xfrm>
            <a:off x="6144000" y="59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we accomplishing?</a:t>
            </a:r>
            <a:endParaRPr/>
          </a:p>
        </p:txBody>
      </p:sp>
      <p:sp>
        <p:nvSpPr>
          <p:cNvPr id="88" name="Google Shape;88;g11b73e707a0_0_0"/>
          <p:cNvSpPr/>
          <p:nvPr/>
        </p:nvSpPr>
        <p:spPr>
          <a:xfrm>
            <a:off x="210351" y="1720151"/>
            <a:ext cx="2622300" cy="1987500"/>
          </a:xfrm>
          <a:prstGeom prst="roundRect">
            <a:avLst>
              <a:gd fmla="val 7673" name="adj"/>
            </a:avLst>
          </a:prstGeom>
          <a:noFill/>
          <a:ln cap="flat" cmpd="sng" w="19050">
            <a:solidFill>
              <a:srgbClr val="1D48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g11b73e707a0_0_0"/>
          <p:cNvSpPr/>
          <p:nvPr/>
        </p:nvSpPr>
        <p:spPr>
          <a:xfrm>
            <a:off x="3007576" y="1720151"/>
            <a:ext cx="2622300" cy="1987500"/>
          </a:xfrm>
          <a:prstGeom prst="roundRect">
            <a:avLst>
              <a:gd fmla="val 7673" name="adj"/>
            </a:avLst>
          </a:prstGeom>
          <a:noFill/>
          <a:ln cap="flat" cmpd="sng" w="19050">
            <a:solidFill>
              <a:srgbClr val="1D48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g11b73e707a0_0_0"/>
          <p:cNvSpPr/>
          <p:nvPr/>
        </p:nvSpPr>
        <p:spPr>
          <a:xfrm>
            <a:off x="5804801" y="1720151"/>
            <a:ext cx="2622300" cy="1987500"/>
          </a:xfrm>
          <a:prstGeom prst="roundRect">
            <a:avLst>
              <a:gd fmla="val 7673" name="adj"/>
            </a:avLst>
          </a:prstGeom>
          <a:noFill/>
          <a:ln cap="flat" cmpd="sng" w="19050">
            <a:solidFill>
              <a:srgbClr val="1D48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g11b73e707a0_0_0"/>
          <p:cNvSpPr txBox="1"/>
          <p:nvPr/>
        </p:nvSpPr>
        <p:spPr>
          <a:xfrm>
            <a:off x="623500" y="1162325"/>
            <a:ext cx="1692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  <a:t>JSON API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g11b73e707a0_0_0"/>
          <p:cNvSpPr txBox="1"/>
          <p:nvPr/>
        </p:nvSpPr>
        <p:spPr>
          <a:xfrm>
            <a:off x="6176925" y="1162325"/>
            <a:ext cx="1692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  <a:t>JSON API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g11b73e707a0_0_0"/>
          <p:cNvSpPr txBox="1"/>
          <p:nvPr/>
        </p:nvSpPr>
        <p:spPr>
          <a:xfrm>
            <a:off x="3400213" y="1162325"/>
            <a:ext cx="1692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  <a:t>XML API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g11b73e707a0_0_0"/>
          <p:cNvSpPr txBox="1"/>
          <p:nvPr/>
        </p:nvSpPr>
        <p:spPr>
          <a:xfrm>
            <a:off x="243600" y="1795700"/>
            <a:ext cx="25335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"jsonrpc": "2.0",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"id": "EapiExplorer-1",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"result": [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  {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    "vrfs": {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      "default": {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        "routerId": "10.0.1.102",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        "peers": {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          "10.1.102.1": {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g11b73e707a0_0_0"/>
          <p:cNvSpPr txBox="1"/>
          <p:nvPr/>
        </p:nvSpPr>
        <p:spPr>
          <a:xfrm>
            <a:off x="3097275" y="1856450"/>
            <a:ext cx="2442900" cy="17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&lt;?xml version="1.0" encoding="UTF-8" ?&gt;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&lt;root&gt;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&lt;jsonrpc&gt;2.0&lt;/jsonrpc&gt;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&lt;id&gt;EapiExplorer-1&lt;/id&gt;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&lt;result&gt;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  &lt;vrfs&gt;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    &lt;default&gt;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      &lt;routerId&gt;10.0.1.102&lt;/routerId&gt;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      &lt;peers&gt;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        &lt;10.1.102.1&gt;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g11b73e707a0_0_0"/>
          <p:cNvSpPr txBox="1"/>
          <p:nvPr/>
        </p:nvSpPr>
        <p:spPr>
          <a:xfrm>
            <a:off x="5804800" y="1797100"/>
            <a:ext cx="25335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"jsonrpc": "2.0",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"id": "API-NOS",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"result": [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  {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    "neighbors": {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      "default": {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        "routerId": "10.0.1.102",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        "peer_neighbors": {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            "vrf-default-unicast": {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		“10.1.102.1”:{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TNUG Slide Page.png" id="101" name="Google Shape;101;g11b73e707a0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1b73e707a0_0_7"/>
          <p:cNvSpPr txBox="1"/>
          <p:nvPr/>
        </p:nvSpPr>
        <p:spPr>
          <a:xfrm>
            <a:off x="6735788" y="105978"/>
            <a:ext cx="227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3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g11b73e707a0_0_7"/>
          <p:cNvSpPr txBox="1"/>
          <p:nvPr/>
        </p:nvSpPr>
        <p:spPr>
          <a:xfrm>
            <a:off x="141798" y="4779965"/>
            <a:ext cx="96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venir"/>
              <a:buNone/>
            </a:pPr>
            <a:r>
              <a:rPr b="0" i="0" lang="en-US" sz="1100" u="none" cap="none" strike="noStrike">
                <a:solidFill>
                  <a:srgbClr val="DDDDDD"/>
                </a:solidFill>
                <a:latin typeface="Avenir"/>
                <a:ea typeface="Avenir"/>
                <a:cs typeface="Avenir"/>
                <a:sym typeface="Avenir"/>
              </a:rPr>
              <a:t>Presented By:</a:t>
            </a:r>
            <a:endParaRPr/>
          </a:p>
        </p:txBody>
      </p:sp>
      <p:pic>
        <p:nvPicPr>
          <p:cNvPr descr="usnua-logo-white.png" id="104" name="Google Shape;104;g11b73e707a0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436" y="5051349"/>
            <a:ext cx="1553541" cy="5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1b73e707a0_0_7"/>
          <p:cNvSpPr txBox="1"/>
          <p:nvPr/>
        </p:nvSpPr>
        <p:spPr>
          <a:xfrm>
            <a:off x="6144000" y="59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Openconfig glance</a:t>
            </a:r>
            <a:endParaRPr/>
          </a:p>
        </p:txBody>
      </p:sp>
      <p:sp>
        <p:nvSpPr>
          <p:cNvPr id="106" name="Google Shape;106;g11b73e707a0_0_7"/>
          <p:cNvSpPr txBox="1"/>
          <p:nvPr/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FFFF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g11b73e707a0_0_7"/>
          <p:cNvSpPr/>
          <p:nvPr/>
        </p:nvSpPr>
        <p:spPr>
          <a:xfrm>
            <a:off x="380975" y="1875038"/>
            <a:ext cx="3564300" cy="2994600"/>
          </a:xfrm>
          <a:prstGeom prst="roundRect">
            <a:avLst>
              <a:gd fmla="val 7673" name="adj"/>
            </a:avLst>
          </a:prstGeom>
          <a:noFill/>
          <a:ln cap="flat" cmpd="sng" w="19050">
            <a:solidFill>
              <a:srgbClr val="1D48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g11b73e707a0_0_7"/>
          <p:cNvSpPr txBox="1"/>
          <p:nvPr/>
        </p:nvSpPr>
        <p:spPr>
          <a:xfrm>
            <a:off x="623500" y="1162325"/>
            <a:ext cx="2898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  <a:t>Network device 1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g11b73e707a0_0_7"/>
          <p:cNvSpPr txBox="1"/>
          <p:nvPr/>
        </p:nvSpPr>
        <p:spPr>
          <a:xfrm>
            <a:off x="5739325" y="1162325"/>
            <a:ext cx="2741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  <a:t>Network device 2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g11b73e707a0_0_7"/>
          <p:cNvSpPr txBox="1"/>
          <p:nvPr/>
        </p:nvSpPr>
        <p:spPr>
          <a:xfrm>
            <a:off x="5479250" y="1950550"/>
            <a:ext cx="3907500" cy="21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"openconfig-interfaces:in-octets": "2363",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"openconfig-interfaces:in-errors": "0",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"openconfig-interfaces:in-multicast-pkts": "15",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"openconfig-interfaces:out-octets": "15315",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"openconfig-interfaces:in-broadcast-pkts": "28",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"openconfig-interfaces:out-multicast-pkts": "115",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"openconfig-interfaces:in-unicast-pkts": "0",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"openconfig-interfaces:out-unicast-pkts": "0",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"openconfig-interfaces:out-broadcast-pkts": "5",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"openconfig-interfaces:out-discards": "0",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"openconfig-interfaces:out-errors": "0",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"openconfig-interfaces:in-discards": "0"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g11b73e707a0_0_7"/>
          <p:cNvSpPr/>
          <p:nvPr/>
        </p:nvSpPr>
        <p:spPr>
          <a:xfrm>
            <a:off x="5479250" y="1835625"/>
            <a:ext cx="3564300" cy="2994600"/>
          </a:xfrm>
          <a:prstGeom prst="roundRect">
            <a:avLst>
              <a:gd fmla="val 7673" name="adj"/>
            </a:avLst>
          </a:prstGeom>
          <a:noFill/>
          <a:ln cap="flat" cmpd="sng" w="19050">
            <a:solidFill>
              <a:srgbClr val="1D48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g11b73e707a0_0_7"/>
          <p:cNvSpPr txBox="1"/>
          <p:nvPr/>
        </p:nvSpPr>
        <p:spPr>
          <a:xfrm>
            <a:off x="948225" y="626400"/>
            <a:ext cx="5794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  <a:t>Interface counters for Ethernet1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g11b73e707a0_0_7"/>
          <p:cNvSpPr txBox="1"/>
          <p:nvPr/>
        </p:nvSpPr>
        <p:spPr>
          <a:xfrm>
            <a:off x="305675" y="1982063"/>
            <a:ext cx="3907500" cy="21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"openconfig-interfaces:in-octets": "2363",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"openconfig-interfaces:in-errors": "0",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"openconfig-interfaces:in-multicast-pkts": "15",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"openconfig-interfaces:out-octets": "15315",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"openconfig-interfaces:in-broadcast-pkts": "28",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"openconfig-interfaces:out-multicast-pkts": "115",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"openconfig-interfaces:in-unicast-pkts": "0",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"openconfig-interfaces:out-unicast-pkts": "0",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"openconfig-interfaces:out-broadcast-pkts": "5",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"openconfig-interfaces:out-discards": "0",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"openconfig-interfaces:out-errors": "0",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"openconfig-interfaces:in-discards": "0"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TNUG Slide Page.png" id="118" name="Google Shape;118;g11b73e707a0_0_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1b73e707a0_0_128"/>
          <p:cNvSpPr txBox="1"/>
          <p:nvPr/>
        </p:nvSpPr>
        <p:spPr>
          <a:xfrm>
            <a:off x="6735788" y="105978"/>
            <a:ext cx="227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3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g11b73e707a0_0_128"/>
          <p:cNvSpPr txBox="1"/>
          <p:nvPr/>
        </p:nvSpPr>
        <p:spPr>
          <a:xfrm>
            <a:off x="141798" y="4779965"/>
            <a:ext cx="96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venir"/>
              <a:buNone/>
            </a:pPr>
            <a:r>
              <a:rPr b="0" i="0" lang="en-US" sz="1100" u="none" cap="none" strike="noStrike">
                <a:solidFill>
                  <a:srgbClr val="DDDDDD"/>
                </a:solidFill>
                <a:latin typeface="Avenir"/>
                <a:ea typeface="Avenir"/>
                <a:cs typeface="Avenir"/>
                <a:sym typeface="Avenir"/>
              </a:rPr>
              <a:t>Presented By:</a:t>
            </a:r>
            <a:endParaRPr/>
          </a:p>
        </p:txBody>
      </p:sp>
      <p:pic>
        <p:nvPicPr>
          <p:cNvPr descr="usnua-logo-white.png" id="121" name="Google Shape;121;g11b73e707a0_0_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436" y="5051349"/>
            <a:ext cx="1553541" cy="5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1b73e707a0_0_128"/>
          <p:cNvSpPr txBox="1"/>
          <p:nvPr/>
        </p:nvSpPr>
        <p:spPr>
          <a:xfrm>
            <a:off x="6144000" y="59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Modeling devices.</a:t>
            </a:r>
            <a:endParaRPr/>
          </a:p>
        </p:txBody>
      </p:sp>
      <p:sp>
        <p:nvSpPr>
          <p:cNvPr id="123" name="Google Shape;123;g11b73e707a0_0_128"/>
          <p:cNvSpPr txBox="1"/>
          <p:nvPr/>
        </p:nvSpPr>
        <p:spPr>
          <a:xfrm>
            <a:off x="223625" y="1274600"/>
            <a:ext cx="2866800" cy="2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"bgp": 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"global": 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"config": 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"as": 1,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"router-id": "1.1.1.1"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"neighbors": 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"neighbor": 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"12.12.12.1": 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"config": 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"neighbor-address": "12.12.12.1",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"peer-as": 65001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},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"neighbor-address": "12.12.12.1"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4" name="Google Shape;124;g11b73e707a0_0_128"/>
          <p:cNvSpPr txBox="1"/>
          <p:nvPr/>
        </p:nvSpPr>
        <p:spPr>
          <a:xfrm>
            <a:off x="3391650" y="1332125"/>
            <a:ext cx="2866800" cy="2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"bgp": 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"global": 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"config": 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"as": 2,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"router-id": "2.2.2.2"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"neighbors": 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"neighbor": 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"12.12.12.2": 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"config": 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"neighbor-address": "12.12.12.2",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"peer-as": 65002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},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"neighbor-address": "12.12.12.2"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5" name="Google Shape;125;g11b73e707a0_0_128"/>
          <p:cNvSpPr txBox="1"/>
          <p:nvPr/>
        </p:nvSpPr>
        <p:spPr>
          <a:xfrm>
            <a:off x="6173400" y="1332125"/>
            <a:ext cx="2866800" cy="2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"bgp": 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"global": 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"config": 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"as": 3,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"router-id": "3.3.3.3"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"neighbors": 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"neighbor": 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"12.12.12.3": 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"config": {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"neighbor-address": "12.12.12.2",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"peer-as": 65003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},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"neighbor-address": "12.12.12.3"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6" name="Google Shape;126;g11b73e707a0_0_128"/>
          <p:cNvSpPr/>
          <p:nvPr/>
        </p:nvSpPr>
        <p:spPr>
          <a:xfrm>
            <a:off x="3218975" y="1274575"/>
            <a:ext cx="2839500" cy="3107400"/>
          </a:xfrm>
          <a:prstGeom prst="roundRect">
            <a:avLst>
              <a:gd fmla="val 7673" name="adj"/>
            </a:avLst>
          </a:prstGeom>
          <a:noFill/>
          <a:ln cap="flat" cmpd="sng" w="19050">
            <a:solidFill>
              <a:srgbClr val="1D48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g11b73e707a0_0_128"/>
          <p:cNvSpPr/>
          <p:nvPr/>
        </p:nvSpPr>
        <p:spPr>
          <a:xfrm>
            <a:off x="237275" y="1332113"/>
            <a:ext cx="2839500" cy="3107400"/>
          </a:xfrm>
          <a:prstGeom prst="roundRect">
            <a:avLst>
              <a:gd fmla="val 7673" name="adj"/>
            </a:avLst>
          </a:prstGeom>
          <a:noFill/>
          <a:ln cap="flat" cmpd="sng" w="19050">
            <a:solidFill>
              <a:srgbClr val="1D48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g11b73e707a0_0_128"/>
          <p:cNvSpPr/>
          <p:nvPr/>
        </p:nvSpPr>
        <p:spPr>
          <a:xfrm>
            <a:off x="6187050" y="1274600"/>
            <a:ext cx="2839500" cy="3107400"/>
          </a:xfrm>
          <a:prstGeom prst="roundRect">
            <a:avLst>
              <a:gd fmla="val 7673" name="adj"/>
            </a:avLst>
          </a:prstGeom>
          <a:noFill/>
          <a:ln cap="flat" cmpd="sng" w="19050">
            <a:solidFill>
              <a:srgbClr val="1D48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g11b73e707a0_0_128"/>
          <p:cNvSpPr txBox="1"/>
          <p:nvPr/>
        </p:nvSpPr>
        <p:spPr>
          <a:xfrm>
            <a:off x="492225" y="792313"/>
            <a:ext cx="2480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Device 1 Vendor 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g11b73e707a0_0_128"/>
          <p:cNvSpPr txBox="1"/>
          <p:nvPr/>
        </p:nvSpPr>
        <p:spPr>
          <a:xfrm>
            <a:off x="3511350" y="792300"/>
            <a:ext cx="2480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Device 2 Vendor 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g11b73e707a0_0_128"/>
          <p:cNvSpPr txBox="1"/>
          <p:nvPr/>
        </p:nvSpPr>
        <p:spPr>
          <a:xfrm>
            <a:off x="6315950" y="792313"/>
            <a:ext cx="2480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Device 3 Vendor 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TNUG Slide Page.png" id="136" name="Google Shape;136;g11b73e707a0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1b73e707a0_0_21"/>
          <p:cNvSpPr txBox="1"/>
          <p:nvPr/>
        </p:nvSpPr>
        <p:spPr>
          <a:xfrm>
            <a:off x="6735788" y="105978"/>
            <a:ext cx="227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3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8" name="Google Shape;138;g11b73e707a0_0_21"/>
          <p:cNvSpPr txBox="1"/>
          <p:nvPr/>
        </p:nvSpPr>
        <p:spPr>
          <a:xfrm>
            <a:off x="141798" y="4779965"/>
            <a:ext cx="96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venir"/>
              <a:buNone/>
            </a:pPr>
            <a:r>
              <a:rPr b="0" i="0" lang="en-US" sz="1100" u="none" cap="none" strike="noStrike">
                <a:solidFill>
                  <a:srgbClr val="DDDDDD"/>
                </a:solidFill>
                <a:latin typeface="Avenir"/>
                <a:ea typeface="Avenir"/>
                <a:cs typeface="Avenir"/>
                <a:sym typeface="Avenir"/>
              </a:rPr>
              <a:t>Presented By:</a:t>
            </a:r>
            <a:endParaRPr/>
          </a:p>
        </p:txBody>
      </p:sp>
      <p:pic>
        <p:nvPicPr>
          <p:cNvPr descr="usnua-logo-white.png" id="139" name="Google Shape;139;g11b73e707a0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436" y="5051349"/>
            <a:ext cx="1553541" cy="5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1b73e707a0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275" y="1633325"/>
            <a:ext cx="4037575" cy="317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1b73e707a0_0_21"/>
          <p:cNvSpPr txBox="1"/>
          <p:nvPr/>
        </p:nvSpPr>
        <p:spPr>
          <a:xfrm>
            <a:off x="2575225" y="2046275"/>
            <a:ext cx="11694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Helvetica Neue"/>
                <a:ea typeface="Helvetica Neue"/>
                <a:cs typeface="Helvetica Neue"/>
                <a:sym typeface="Helvetica Neue"/>
              </a:rPr>
              <a:t>Network operators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2" name="Google Shape;142;g11b73e707a0_0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9450" y="2463850"/>
            <a:ext cx="1323150" cy="5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1b73e707a0_0_21"/>
          <p:cNvSpPr txBox="1"/>
          <p:nvPr/>
        </p:nvSpPr>
        <p:spPr>
          <a:xfrm>
            <a:off x="4120500" y="858725"/>
            <a:ext cx="50235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</a:pPr>
            <a:r>
              <a:rPr lang="en-US" sz="18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Industry collaboration among network operators in the public.</a:t>
            </a:r>
            <a:endParaRPr sz="18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</a:pPr>
            <a:r>
              <a:rPr lang="en-US" sz="18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models for configuration, operational state, written in YANG Schema models.</a:t>
            </a:r>
            <a:endParaRPr sz="18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</a:pPr>
            <a:r>
              <a:rPr b="1" lang="en-US" sz="18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Data structure!</a:t>
            </a:r>
            <a:endParaRPr b="1" sz="18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t/>
            </a:r>
            <a:endParaRPr sz="18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TNUG Slide Page.png" id="148" name="Google Shape;148;g11b73e707a0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1b73e707a0_0_28"/>
          <p:cNvSpPr txBox="1"/>
          <p:nvPr/>
        </p:nvSpPr>
        <p:spPr>
          <a:xfrm>
            <a:off x="6735788" y="105978"/>
            <a:ext cx="227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3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0" name="Google Shape;150;g11b73e707a0_0_28"/>
          <p:cNvSpPr txBox="1"/>
          <p:nvPr/>
        </p:nvSpPr>
        <p:spPr>
          <a:xfrm>
            <a:off x="141798" y="4779965"/>
            <a:ext cx="96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venir"/>
              <a:buNone/>
            </a:pPr>
            <a:r>
              <a:rPr b="0" i="0" lang="en-US" sz="1100" u="none" cap="none" strike="noStrike">
                <a:solidFill>
                  <a:srgbClr val="DDDDDD"/>
                </a:solidFill>
                <a:latin typeface="Avenir"/>
                <a:ea typeface="Avenir"/>
                <a:cs typeface="Avenir"/>
                <a:sym typeface="Avenir"/>
              </a:rPr>
              <a:t>Presented By:</a:t>
            </a:r>
            <a:endParaRPr/>
          </a:p>
        </p:txBody>
      </p:sp>
      <p:pic>
        <p:nvPicPr>
          <p:cNvPr descr="usnua-logo-white.png" id="151" name="Google Shape;151;g11b73e707a0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436" y="5051349"/>
            <a:ext cx="1553541" cy="5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1b73e707a0_0_28"/>
          <p:cNvSpPr txBox="1"/>
          <p:nvPr/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FFFF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g11b73e707a0_0_28"/>
          <p:cNvSpPr txBox="1"/>
          <p:nvPr/>
        </p:nvSpPr>
        <p:spPr>
          <a:xfrm>
            <a:off x="231025" y="1767575"/>
            <a:ext cx="5373300" cy="13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ource Sans Pro"/>
              <a:buChar char="●"/>
            </a:pPr>
            <a:r>
              <a:rPr lang="en-US" sz="1000">
                <a:latin typeface="Source Sans Pro"/>
                <a:ea typeface="Source Sans Pro"/>
                <a:cs typeface="Source Sans Pro"/>
                <a:sym typeface="Source Sans Pro"/>
              </a:rPr>
              <a:t>A YANG model is simply a SCHEMA that describes how parts of a data structure should look .  For example a vlan has to be a integer and it has to have field like name and vlan id.  A interface MTU needs to be a integer. 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ource Sans Pro"/>
              <a:buChar char="●"/>
            </a:pPr>
            <a:r>
              <a:rPr lang="en-US" sz="1000">
                <a:latin typeface="Source Sans Pro"/>
                <a:ea typeface="Source Sans Pro"/>
                <a:cs typeface="Source Sans Pro"/>
                <a:sym typeface="Source Sans Pro"/>
              </a:rPr>
              <a:t>YANG is not a new modeling schema that has been around since the early 2000’s.  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ource Sans Pro"/>
              <a:buChar char="●"/>
            </a:pPr>
            <a:r>
              <a:rPr lang="en-US" sz="1000">
                <a:latin typeface="Source Sans Pro"/>
                <a:ea typeface="Source Sans Pro"/>
                <a:cs typeface="Source Sans Pro"/>
                <a:sym typeface="Source Sans Pro"/>
              </a:rPr>
              <a:t>There are YANG models for BGP, Interfaces, system information even Wifi!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ource Sans Pro"/>
              <a:buChar char="●"/>
            </a:pPr>
            <a:r>
              <a:rPr lang="en-US" sz="1000" u="sng">
                <a:solidFill>
                  <a:srgbClr val="5242FF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RFC 6020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4" name="Google Shape;154;g11b73e707a0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3300" y="990363"/>
            <a:ext cx="2710709" cy="4060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1b73e707a0_0_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7475" y="1157300"/>
            <a:ext cx="1029750" cy="5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1b73e707a0_0_28"/>
          <p:cNvSpPr txBox="1"/>
          <p:nvPr/>
        </p:nvSpPr>
        <p:spPr>
          <a:xfrm>
            <a:off x="333201" y="1157300"/>
            <a:ext cx="473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YANG != NETCONF</a:t>
            </a:r>
            <a:endParaRPr sz="25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7" name="Google Shape;157;g11b73e707a0_0_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4000" y="1084625"/>
            <a:ext cx="650100" cy="6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1b73e707a0_0_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3500174"/>
            <a:ext cx="5676078" cy="16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1b73e707a0_0_28"/>
          <p:cNvSpPr txBox="1"/>
          <p:nvPr/>
        </p:nvSpPr>
        <p:spPr>
          <a:xfrm>
            <a:off x="231025" y="3076925"/>
            <a:ext cx="560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rgbClr val="5242FF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https://github.com/openconfig/public/blob/master/release/models/interfaces/openconfig-interfaces.yang#L377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g11b73e707a0_0_28"/>
          <p:cNvSpPr txBox="1"/>
          <p:nvPr/>
        </p:nvSpPr>
        <p:spPr>
          <a:xfrm>
            <a:off x="6144000" y="59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YANG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TNUG Slide Page.png" id="165" name="Google Shape;165;g11b73e707a0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1b73e707a0_0_35"/>
          <p:cNvSpPr txBox="1"/>
          <p:nvPr/>
        </p:nvSpPr>
        <p:spPr>
          <a:xfrm>
            <a:off x="6735788" y="105978"/>
            <a:ext cx="227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3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g11b73e707a0_0_35"/>
          <p:cNvSpPr txBox="1"/>
          <p:nvPr/>
        </p:nvSpPr>
        <p:spPr>
          <a:xfrm>
            <a:off x="141798" y="4779965"/>
            <a:ext cx="96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venir"/>
              <a:buNone/>
            </a:pPr>
            <a:r>
              <a:rPr b="0" i="0" lang="en-US" sz="1100" u="none" cap="none" strike="noStrike">
                <a:solidFill>
                  <a:srgbClr val="DDDDDD"/>
                </a:solidFill>
                <a:latin typeface="Avenir"/>
                <a:ea typeface="Avenir"/>
                <a:cs typeface="Avenir"/>
                <a:sym typeface="Avenir"/>
              </a:rPr>
              <a:t>Presented By:</a:t>
            </a:r>
            <a:endParaRPr/>
          </a:p>
        </p:txBody>
      </p:sp>
      <p:pic>
        <p:nvPicPr>
          <p:cNvPr descr="usnua-logo-white.png" id="168" name="Google Shape;168;g11b73e707a0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436" y="5051349"/>
            <a:ext cx="1553541" cy="5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1b73e707a0_0_35"/>
          <p:cNvSpPr txBox="1"/>
          <p:nvPr/>
        </p:nvSpPr>
        <p:spPr>
          <a:xfrm>
            <a:off x="6144000" y="59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Specific models.</a:t>
            </a:r>
            <a:endParaRPr/>
          </a:p>
        </p:txBody>
      </p:sp>
      <p:sp>
        <p:nvSpPr>
          <p:cNvPr id="170" name="Google Shape;170;g11b73e707a0_0_35"/>
          <p:cNvSpPr txBox="1"/>
          <p:nvPr/>
        </p:nvSpPr>
        <p:spPr>
          <a:xfrm>
            <a:off x="459550" y="1076650"/>
            <a:ext cx="3756000" cy="1866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"format": "yang",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"identifier": "ietf-interfaces",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"location": [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"NETCONF"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],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"namespace": "urn:ietf:params:xml:ns:yang:ietf-interfaces",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"version": "2018-02-20"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g11b73e707a0_0_35"/>
          <p:cNvSpPr txBox="1"/>
          <p:nvPr/>
        </p:nvSpPr>
        <p:spPr>
          <a:xfrm>
            <a:off x="459550" y="704800"/>
            <a:ext cx="13419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ietf-interfaces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g11b73e707a0_0_35"/>
          <p:cNvSpPr txBox="1"/>
          <p:nvPr/>
        </p:nvSpPr>
        <p:spPr>
          <a:xfrm>
            <a:off x="5124875" y="1105000"/>
            <a:ext cx="3516600" cy="1710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"format": "yang",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"identifier": "openconfig-interfaces",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"location": [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"NETCONF"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],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"namespace": "http://openconfig.net/yang/interfaces",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"version": "2019-11-19"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g11b73e707a0_0_35"/>
          <p:cNvSpPr txBox="1"/>
          <p:nvPr/>
        </p:nvSpPr>
        <p:spPr>
          <a:xfrm>
            <a:off x="5124875" y="704800"/>
            <a:ext cx="22155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openconfig-interfaces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g11b73e707a0_0_35"/>
          <p:cNvSpPr txBox="1"/>
          <p:nvPr/>
        </p:nvSpPr>
        <p:spPr>
          <a:xfrm>
            <a:off x="459550" y="3297450"/>
            <a:ext cx="3805800" cy="1710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"format": "yang",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"identifier": "arista-exp-eos-evpn",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"location": [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"NETCONF"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],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"namespace": "http://arista.com/yang/experimental/eos/evpn",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"version": "2020-07-31"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g11b73e707a0_0_35"/>
          <p:cNvSpPr txBox="1"/>
          <p:nvPr/>
        </p:nvSpPr>
        <p:spPr>
          <a:xfrm>
            <a:off x="459550" y="3052150"/>
            <a:ext cx="24522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arista-exp-eos-evpn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TNUG Slide Page.png" id="180" name="Google Shape;180;g11b73e707a0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1b73e707a0_0_42"/>
          <p:cNvSpPr txBox="1"/>
          <p:nvPr/>
        </p:nvSpPr>
        <p:spPr>
          <a:xfrm>
            <a:off x="6735788" y="105978"/>
            <a:ext cx="227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3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2" name="Google Shape;182;g11b73e707a0_0_42"/>
          <p:cNvSpPr txBox="1"/>
          <p:nvPr/>
        </p:nvSpPr>
        <p:spPr>
          <a:xfrm>
            <a:off x="141798" y="4779965"/>
            <a:ext cx="96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venir"/>
              <a:buNone/>
            </a:pPr>
            <a:r>
              <a:rPr b="0" i="0" lang="en-US" sz="1100" u="none" cap="none" strike="noStrike">
                <a:solidFill>
                  <a:srgbClr val="DDDDDD"/>
                </a:solidFill>
                <a:latin typeface="Avenir"/>
                <a:ea typeface="Avenir"/>
                <a:cs typeface="Avenir"/>
                <a:sym typeface="Avenir"/>
              </a:rPr>
              <a:t>Presented By:</a:t>
            </a:r>
            <a:endParaRPr/>
          </a:p>
        </p:txBody>
      </p:sp>
      <p:pic>
        <p:nvPicPr>
          <p:cNvPr descr="usnua-logo-white.png" id="183" name="Google Shape;183;g11b73e707a0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436" y="5051349"/>
            <a:ext cx="1553541" cy="5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1b73e707a0_0_42"/>
          <p:cNvSpPr txBox="1"/>
          <p:nvPr/>
        </p:nvSpPr>
        <p:spPr>
          <a:xfrm>
            <a:off x="6144000" y="59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internal workings</a:t>
            </a:r>
            <a:endParaRPr/>
          </a:p>
        </p:txBody>
      </p:sp>
      <p:pic>
        <p:nvPicPr>
          <p:cNvPr id="185" name="Google Shape;185;g11b73e707a0_0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3250" y="585763"/>
            <a:ext cx="6489326" cy="12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1b73e707a0_0_42"/>
          <p:cNvSpPr/>
          <p:nvPr/>
        </p:nvSpPr>
        <p:spPr>
          <a:xfrm>
            <a:off x="3361800" y="2037738"/>
            <a:ext cx="4246975" cy="1921450"/>
          </a:xfrm>
          <a:prstGeom prst="flowChartMagneticDisk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1b73e707a0_0_42"/>
          <p:cNvSpPr/>
          <p:nvPr/>
        </p:nvSpPr>
        <p:spPr>
          <a:xfrm>
            <a:off x="5258818" y="2248209"/>
            <a:ext cx="192300" cy="177900"/>
          </a:xfrm>
          <a:prstGeom prst="ellipse">
            <a:avLst/>
          </a:prstGeom>
          <a:solidFill>
            <a:srgbClr val="FFC000"/>
          </a:solidFill>
          <a:ln cap="flat" cmpd="sng" w="9525">
            <a:solidFill>
              <a:srgbClr val="1C446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g11b73e707a0_0_42"/>
          <p:cNvSpPr/>
          <p:nvPr/>
        </p:nvSpPr>
        <p:spPr>
          <a:xfrm>
            <a:off x="4752695" y="2663939"/>
            <a:ext cx="192300" cy="177900"/>
          </a:xfrm>
          <a:prstGeom prst="ellipse">
            <a:avLst/>
          </a:prstGeom>
          <a:solidFill>
            <a:srgbClr val="FFC000"/>
          </a:solidFill>
          <a:ln cap="flat" cmpd="sng" w="9525">
            <a:solidFill>
              <a:srgbClr val="1C446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9" name="Google Shape;189;g11b73e707a0_0_42"/>
          <p:cNvCxnSpPr>
            <a:stCxn id="188" idx="0"/>
            <a:endCxn id="187" idx="3"/>
          </p:cNvCxnSpPr>
          <p:nvPr/>
        </p:nvCxnSpPr>
        <p:spPr>
          <a:xfrm flipH="1" rot="10800000">
            <a:off x="4848845" y="2399939"/>
            <a:ext cx="438000" cy="26400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g11b73e707a0_0_42"/>
          <p:cNvSpPr/>
          <p:nvPr/>
        </p:nvSpPr>
        <p:spPr>
          <a:xfrm>
            <a:off x="4261052" y="3272158"/>
            <a:ext cx="192300" cy="177900"/>
          </a:xfrm>
          <a:prstGeom prst="ellipse">
            <a:avLst/>
          </a:prstGeom>
          <a:solidFill>
            <a:srgbClr val="FFC000"/>
          </a:solidFill>
          <a:ln cap="flat" cmpd="sng" w="9525">
            <a:solidFill>
              <a:srgbClr val="1C446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g11b73e707a0_0_42"/>
          <p:cNvSpPr/>
          <p:nvPr/>
        </p:nvSpPr>
        <p:spPr>
          <a:xfrm>
            <a:off x="5563055" y="2663939"/>
            <a:ext cx="192300" cy="177900"/>
          </a:xfrm>
          <a:prstGeom prst="ellipse">
            <a:avLst/>
          </a:prstGeom>
          <a:solidFill>
            <a:srgbClr val="FFC000"/>
          </a:solidFill>
          <a:ln cap="flat" cmpd="sng" w="9525">
            <a:solidFill>
              <a:srgbClr val="1C446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g11b73e707a0_0_42"/>
          <p:cNvSpPr/>
          <p:nvPr/>
        </p:nvSpPr>
        <p:spPr>
          <a:xfrm>
            <a:off x="5615437" y="3096004"/>
            <a:ext cx="192300" cy="177900"/>
          </a:xfrm>
          <a:prstGeom prst="ellipse">
            <a:avLst/>
          </a:prstGeom>
          <a:solidFill>
            <a:srgbClr val="FFC000"/>
          </a:solidFill>
          <a:ln cap="flat" cmpd="sng" w="9525">
            <a:solidFill>
              <a:srgbClr val="1C446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g11b73e707a0_0_42"/>
          <p:cNvSpPr/>
          <p:nvPr/>
        </p:nvSpPr>
        <p:spPr>
          <a:xfrm>
            <a:off x="5730310" y="3648307"/>
            <a:ext cx="192300" cy="177900"/>
          </a:xfrm>
          <a:prstGeom prst="ellipse">
            <a:avLst/>
          </a:prstGeom>
          <a:solidFill>
            <a:srgbClr val="FFC000"/>
          </a:solidFill>
          <a:ln cap="flat" cmpd="sng" w="9525">
            <a:solidFill>
              <a:srgbClr val="1C446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4" name="Google Shape;194;g11b73e707a0_0_42"/>
          <p:cNvCxnSpPr>
            <a:stCxn id="187" idx="4"/>
            <a:endCxn id="191" idx="1"/>
          </p:cNvCxnSpPr>
          <p:nvPr/>
        </p:nvCxnSpPr>
        <p:spPr>
          <a:xfrm>
            <a:off x="5354968" y="2426109"/>
            <a:ext cx="236100" cy="26400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g11b73e707a0_0_42"/>
          <p:cNvCxnSpPr>
            <a:stCxn id="190" idx="7"/>
            <a:endCxn id="188" idx="3"/>
          </p:cNvCxnSpPr>
          <p:nvPr/>
        </p:nvCxnSpPr>
        <p:spPr>
          <a:xfrm flipH="1" rot="10800000">
            <a:off x="4425190" y="2815811"/>
            <a:ext cx="355800" cy="48240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g11b73e707a0_0_42"/>
          <p:cNvCxnSpPr>
            <a:stCxn id="191" idx="5"/>
            <a:endCxn id="192" idx="0"/>
          </p:cNvCxnSpPr>
          <p:nvPr/>
        </p:nvCxnSpPr>
        <p:spPr>
          <a:xfrm flipH="1">
            <a:off x="5711593" y="2815786"/>
            <a:ext cx="15600" cy="28020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g11b73e707a0_0_42"/>
          <p:cNvCxnSpPr>
            <a:stCxn id="192" idx="4"/>
            <a:endCxn id="193" idx="0"/>
          </p:cNvCxnSpPr>
          <p:nvPr/>
        </p:nvCxnSpPr>
        <p:spPr>
          <a:xfrm>
            <a:off x="5711587" y="3273904"/>
            <a:ext cx="114900" cy="37440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8" name="Google Shape;198;g11b73e707a0_0_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8997" y="4178941"/>
            <a:ext cx="792600" cy="36548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1b73e707a0_0_42"/>
          <p:cNvSpPr txBox="1"/>
          <p:nvPr/>
        </p:nvSpPr>
        <p:spPr>
          <a:xfrm>
            <a:off x="4895675" y="1637538"/>
            <a:ext cx="11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Yang tree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g11b73e707a0_0_42"/>
          <p:cNvSpPr txBox="1"/>
          <p:nvPr/>
        </p:nvSpPr>
        <p:spPr>
          <a:xfrm>
            <a:off x="5286850" y="1949288"/>
            <a:ext cx="2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g11b73e707a0_0_42"/>
          <p:cNvSpPr txBox="1"/>
          <p:nvPr/>
        </p:nvSpPr>
        <p:spPr>
          <a:xfrm>
            <a:off x="5615425" y="2388911"/>
            <a:ext cx="138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Helvetica Neue"/>
                <a:ea typeface="Helvetica Neue"/>
                <a:cs typeface="Helvetica Neue"/>
                <a:sym typeface="Helvetica Neue"/>
              </a:rPr>
              <a:t>/interfaces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g11b73e707a0_0_42"/>
          <p:cNvSpPr txBox="1"/>
          <p:nvPr/>
        </p:nvSpPr>
        <p:spPr>
          <a:xfrm>
            <a:off x="5875775" y="2919486"/>
            <a:ext cx="138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Helvetica Neue"/>
                <a:ea typeface="Helvetica Neue"/>
                <a:cs typeface="Helvetica Neue"/>
                <a:sym typeface="Helvetica Neue"/>
              </a:rPr>
              <a:t>/interfaces/interface/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g11b73e707a0_0_42"/>
          <p:cNvSpPr txBox="1"/>
          <p:nvPr/>
        </p:nvSpPr>
        <p:spPr>
          <a:xfrm>
            <a:off x="5922625" y="3450063"/>
            <a:ext cx="182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Helvetica Neue"/>
                <a:ea typeface="Helvetica Neue"/>
                <a:cs typeface="Helvetica Neue"/>
                <a:sym typeface="Helvetica Neue"/>
              </a:rPr>
              <a:t>/interfaces/interface/[name=eth1]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g11b73e707a0_0_42"/>
          <p:cNvSpPr txBox="1"/>
          <p:nvPr/>
        </p:nvSpPr>
        <p:spPr>
          <a:xfrm>
            <a:off x="4062250" y="2385400"/>
            <a:ext cx="1009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Helvetica Neue"/>
                <a:ea typeface="Helvetica Neue"/>
                <a:cs typeface="Helvetica Neue"/>
                <a:sym typeface="Helvetica Neue"/>
              </a:rPr>
              <a:t>/network-instances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g11b73e707a0_0_42"/>
          <p:cNvSpPr txBox="1"/>
          <p:nvPr/>
        </p:nvSpPr>
        <p:spPr>
          <a:xfrm>
            <a:off x="3361800" y="2979663"/>
            <a:ext cx="1042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Helvetica Neue"/>
                <a:ea typeface="Helvetica Neue"/>
                <a:cs typeface="Helvetica Neue"/>
                <a:sym typeface="Helvetica Neue"/>
              </a:rPr>
              <a:t>/network-instance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g11b73e707a0_0_42"/>
          <p:cNvSpPr/>
          <p:nvPr/>
        </p:nvSpPr>
        <p:spPr>
          <a:xfrm>
            <a:off x="4222200" y="4070438"/>
            <a:ext cx="270000" cy="264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1b73e707a0_0_42"/>
          <p:cNvSpPr txBox="1"/>
          <p:nvPr/>
        </p:nvSpPr>
        <p:spPr>
          <a:xfrm>
            <a:off x="3672825" y="4361675"/>
            <a:ext cx="1009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Helvetica Neue"/>
                <a:ea typeface="Helvetica Neue"/>
                <a:cs typeface="Helvetica Neue"/>
                <a:sym typeface="Helvetica Neue"/>
              </a:rPr>
              <a:t>Yang mapper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8" name="Google Shape;208;g11b73e707a0_0_42"/>
          <p:cNvCxnSpPr>
            <a:endCxn id="198" idx="1"/>
          </p:cNvCxnSpPr>
          <p:nvPr/>
        </p:nvCxnSpPr>
        <p:spPr>
          <a:xfrm>
            <a:off x="4507597" y="4205685"/>
            <a:ext cx="581400" cy="15600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g11b73e707a0_0_42"/>
          <p:cNvCxnSpPr>
            <a:endCxn id="186" idx="3"/>
          </p:cNvCxnSpPr>
          <p:nvPr/>
        </p:nvCxnSpPr>
        <p:spPr>
          <a:xfrm flipH="1" rot="10800000">
            <a:off x="4503988" y="3959188"/>
            <a:ext cx="981300" cy="222600"/>
          </a:xfrm>
          <a:prstGeom prst="straightConnector1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