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erriweather Sans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Alfa Slab One"/>
      <p:regular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kCRAIGra0hd+N4en8l7huIkxy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AlfaSlabOne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Sans-bold.fntdata"/><Relationship Id="rId25" Type="http://schemas.openxmlformats.org/officeDocument/2006/relationships/font" Target="fonts/MerriweatherSans-regular.fntdata"/><Relationship Id="rId28" Type="http://schemas.openxmlformats.org/officeDocument/2006/relationships/font" Target="fonts/MerriweatherSans-boldItalic.fntdata"/><Relationship Id="rId27" Type="http://schemas.openxmlformats.org/officeDocument/2006/relationships/font" Target="fonts/Merriweather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9361d6d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309361d6d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09361d6dc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309361d6dc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09361d6dc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309361d6dc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09361d6dc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1309361d6dc_0_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09361d6dc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309361d6dc_0_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09361d6dc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309361d6dc_0_5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309361d6dc_0_6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1309361d6dc_0_6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09361d6dc_0_7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1309361d6dc_0_7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1d06692c7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11d06692c77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09361d6dc_0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1309361d6dc_0_7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309361d6dc_0_8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g1309361d6dc_0_8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09361d6d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309361d6d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309361d6dc_0_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1309361d6dc_0_8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09361d6dc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09361d6dc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9361d6d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309361d6d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09361d6d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309361d6dc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09361d6dc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09361d6dc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09361d6dc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309361d6dc_0_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9361d6dc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309361d6dc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09361d6dc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309361d6dc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2" y="127613"/>
            <a:ext cx="822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3000"/>
              <a:buFont typeface="Helvetica Neue"/>
              <a:buNone/>
              <a:defRPr b="0" i="0" sz="2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5"/>
          <p:cNvSpPr txBox="1"/>
          <p:nvPr>
            <p:ph idx="2" type="body"/>
          </p:nvPr>
        </p:nvSpPr>
        <p:spPr>
          <a:xfrm>
            <a:off x="4648202" y="84430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erriweather Sans"/>
              <a:buChar char="≫"/>
              <a:defRPr b="0" i="0" sz="12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rgbClr val="14131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3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projectcalico.docs.tigera.io/reference/resources/bgpconfig" TargetMode="External"/><Relationship Id="rId10" Type="http://schemas.openxmlformats.org/officeDocument/2006/relationships/image" Target="../media/image2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hyperlink" Target="https://kubernetes.io/docs/concepts/cluster-administration/addo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hyperlink" Target="https://kubernetes.io/docs/concepts/services-networking/service/#publishing-services-service-types" TargetMode="External"/><Relationship Id="rId9" Type="http://schemas.openxmlformats.org/officeDocument/2006/relationships/hyperlink" Target="https://metallb.universe.tf/concepts/bgp/" TargetMode="External"/><Relationship Id="rId5" Type="http://schemas.openxmlformats.org/officeDocument/2006/relationships/hyperlink" Target="https://kubernetes.io/docs/concepts/services-networking/connect-applications-service/" TargetMode="External"/><Relationship Id="rId6" Type="http://schemas.openxmlformats.org/officeDocument/2006/relationships/hyperlink" Target="https://kubernetes.io/docs/concepts/services-networking/service/#type-nodeport" TargetMode="External"/><Relationship Id="rId7" Type="http://schemas.openxmlformats.org/officeDocument/2006/relationships/hyperlink" Target="https://kubernetes.io/docs/concepts/services-networking/service/#loadbalancer" TargetMode="External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hyperlink" Target="https://kubernetes.io/docs/reference/generated/kubernetes-api/v1.24/#ingress-v1-networking-k8s-io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kubernetes.io/docs/concepts/services-networking/service/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32.png"/><Relationship Id="rId8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.png"/><Relationship Id="rId6" Type="http://schemas.openxmlformats.org/officeDocument/2006/relationships/hyperlink" Target="https://kubernetes.io/docs/concepts/services-networking/network-policies/" TargetMode="External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hyperlink" Target="https://k8s.networkop.co.uk/" TargetMode="External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hyperlink" Target="https://kubernetes.io/docs/concepts/cluster-administration/networking/" TargetMode="External"/><Relationship Id="rId7" Type="http://schemas.openxmlformats.org/officeDocument/2006/relationships/hyperlink" Target="https://kubernetes.io/docs/concepts/services-networking/service" TargetMode="External"/><Relationship Id="rId8" Type="http://schemas.openxmlformats.org/officeDocument/2006/relationships/hyperlink" Target="https://github.com/containernetworking/cni/blob/main/SPEC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hyperlink" Target="https://github.com/burnyd/nynog-k8s-networking-101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24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hyperlink" Target="https://kubernetes.io/docs/concepts/cluster-administration/networking/" TargetMode="External"/><Relationship Id="rId5" Type="http://schemas.openxmlformats.org/officeDocument/2006/relationships/hyperlink" Target="https://github.com/containernetworking/cni/blob/main/SPEC.md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5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github.com/containernetworking/cni/blob/main/SPEC.md#add-example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9361d6dc_0_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g1309361d6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309361d6dc_0_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101</a:t>
            </a:r>
            <a:endParaRPr/>
          </a:p>
        </p:txBody>
      </p:sp>
      <p:pic>
        <p:nvPicPr>
          <p:cNvPr id="64" name="Google Shape;64;g1309361d6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309361d6dc_0_0"/>
          <p:cNvSpPr txBox="1"/>
          <p:nvPr/>
        </p:nvSpPr>
        <p:spPr>
          <a:xfrm>
            <a:off x="5410525" y="3441475"/>
            <a:ext cx="39762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whoami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TME at Arista networks.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 on network automation with customers.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10+ years in the network industry.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Char char="•"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like Kubernetes more than most :D 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t/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g1309361d6dc_0_0"/>
          <p:cNvSpPr txBox="1"/>
          <p:nvPr/>
        </p:nvSpPr>
        <p:spPr>
          <a:xfrm>
            <a:off x="438350" y="1286975"/>
            <a:ext cx="3816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2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1000ft view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CNI (</a:t>
            </a:r>
            <a:r>
              <a:rPr b="1"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our time will be spent here)</a:t>
            </a:r>
            <a:endParaRPr b="1"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Design considerations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balancing</a:t>
            </a:r>
            <a:endParaRPr sz="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Char char="-"/>
            </a:pPr>
            <a:r>
              <a:rPr lang="en-US" sz="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 sz="18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g1309361d6dc_0_0"/>
          <p:cNvSpPr txBox="1"/>
          <p:nvPr/>
        </p:nvSpPr>
        <p:spPr>
          <a:xfrm>
            <a:off x="531350" y="786400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g1309361d6d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827" y="2234407"/>
            <a:ext cx="681487" cy="4951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309361d6dc_0_0"/>
          <p:cNvSpPr txBox="1"/>
          <p:nvPr/>
        </p:nvSpPr>
        <p:spPr>
          <a:xfrm>
            <a:off x="6225900" y="2679875"/>
            <a:ext cx="122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Helvetica Neue"/>
                <a:ea typeface="Helvetica Neue"/>
                <a:cs typeface="Helvetica Neue"/>
                <a:sym typeface="Helvetica Neue"/>
              </a:rPr>
              <a:t>@burneeed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g1309361d6d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0349" y="1657350"/>
            <a:ext cx="1993801" cy="19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309361d6dc_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2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309361d6dc_0_270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Install to a cluster</a:t>
            </a:r>
            <a:endParaRPr/>
          </a:p>
        </p:txBody>
      </p:sp>
      <p:pic>
        <p:nvPicPr>
          <p:cNvPr id="360" name="Google Shape;360;g1309361d6dc_0_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25" y="1217550"/>
            <a:ext cx="3585550" cy="12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309361d6dc_0_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25" y="2443800"/>
            <a:ext cx="35855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309361d6dc_0_270"/>
          <p:cNvSpPr txBox="1"/>
          <p:nvPr/>
        </p:nvSpPr>
        <p:spPr>
          <a:xfrm>
            <a:off x="132025" y="817350"/>
            <a:ext cx="299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cilium-cni.yaml(Our example uses VXLAN)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Google Shape;363;g1309361d6dc_0_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25" y="3594300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309361d6dc_0_270"/>
          <p:cNvSpPr txBox="1"/>
          <p:nvPr/>
        </p:nvSpPr>
        <p:spPr>
          <a:xfrm>
            <a:off x="132025" y="2881950"/>
            <a:ext cx="29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Kubectl apply -f cilium-cni.yaml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5" name="Google Shape;365;g1309361d6dc_0_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400" y="2160375"/>
            <a:ext cx="3524801" cy="26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309361d6dc_0_270"/>
          <p:cNvSpPr txBox="1"/>
          <p:nvPr/>
        </p:nvSpPr>
        <p:spPr>
          <a:xfrm>
            <a:off x="3065425" y="584500"/>
            <a:ext cx="26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Third party install links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g1309361d6dc_0_270"/>
          <p:cNvSpPr/>
          <p:nvPr/>
        </p:nvSpPr>
        <p:spPr>
          <a:xfrm>
            <a:off x="53144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3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309361d6dc_0_270"/>
          <p:cNvSpPr/>
          <p:nvPr/>
        </p:nvSpPr>
        <p:spPr>
          <a:xfrm>
            <a:off x="600950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148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309361d6dc_0_270"/>
          <p:cNvSpPr/>
          <p:nvPr/>
        </p:nvSpPr>
        <p:spPr>
          <a:xfrm>
            <a:off x="6729250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1236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309361d6dc_0_270"/>
          <p:cNvSpPr txBox="1"/>
          <p:nvPr/>
        </p:nvSpPr>
        <p:spPr>
          <a:xfrm>
            <a:off x="7424350" y="1796550"/>
            <a:ext cx="6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…….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g1309361d6dc_0_270"/>
          <p:cNvSpPr/>
          <p:nvPr/>
        </p:nvSpPr>
        <p:spPr>
          <a:xfrm>
            <a:off x="7960775" y="1360275"/>
            <a:ext cx="695100" cy="791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g1309361d6dc_0_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2761" y="16139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309361d6dc_0_2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7825" y="3034350"/>
            <a:ext cx="1782683" cy="1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309361d6dc_0_270"/>
          <p:cNvSpPr txBox="1"/>
          <p:nvPr/>
        </p:nvSpPr>
        <p:spPr>
          <a:xfrm>
            <a:off x="3717575" y="2481750"/>
            <a:ext cx="16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Calico example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Using BGP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g1309361d6dc_0_27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g1309361d6dc_0_2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1309361d6dc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0" y="-28650"/>
            <a:ext cx="1391100" cy="121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309361d6dc_0_2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Networking under the hood</a:t>
            </a:r>
            <a:endParaRPr/>
          </a:p>
        </p:txBody>
      </p:sp>
      <p:sp>
        <p:nvSpPr>
          <p:cNvPr id="386" name="Google Shape;386;g1309361d6dc_0_295"/>
          <p:cNvSpPr txBox="1"/>
          <p:nvPr/>
        </p:nvSpPr>
        <p:spPr>
          <a:xfrm>
            <a:off x="524575" y="1726925"/>
            <a:ext cx="6121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root@nynog-k8s-networking-101-worker:/# ip r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default via 192.168.16.1 dev eth0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10.0.0.0/24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10.0.1.0/24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// Route traffic to Node2 through VXLAN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10.0.2.0/24 via 10.0.0.125 dev 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vxlan</a:t>
            </a:r>
            <a:r>
              <a:rPr b="1" lang="en-US" sz="900">
                <a:latin typeface="Helvetica Neue"/>
                <a:ea typeface="Helvetica Neue"/>
                <a:cs typeface="Helvetica Neue"/>
                <a:sym typeface="Helvetica Neue"/>
              </a:rPr>
              <a:t> src 10.0.0.1 mtu 1450  // Route traffic to Node3 through VXLAN </a:t>
            </a:r>
            <a:endParaRPr b="1"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Helvetica Neue"/>
                <a:ea typeface="Helvetica Neue"/>
                <a:cs typeface="Helvetica Neue"/>
                <a:sym typeface="Helvetica Neue"/>
              </a:rPr>
              <a:t>192.168.16.0/20 dev eth0 proto kernel scope link src 192.168.16.4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g1309361d6dc_0_295"/>
          <p:cNvSpPr txBox="1"/>
          <p:nvPr/>
        </p:nvSpPr>
        <p:spPr>
          <a:xfrm>
            <a:off x="567100" y="1450750"/>
            <a:ext cx="5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Every Kubernetes Node has routes to get to other nodes via CNI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g1309361d6dc_0_295"/>
          <p:cNvSpPr/>
          <p:nvPr/>
        </p:nvSpPr>
        <p:spPr>
          <a:xfrm>
            <a:off x="7486725" y="2124675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309361d6dc_0_295"/>
          <p:cNvSpPr/>
          <p:nvPr/>
        </p:nvSpPr>
        <p:spPr>
          <a:xfrm>
            <a:off x="7614688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90" name="Google Shape;390;g1309361d6dc_0_295"/>
          <p:cNvSpPr/>
          <p:nvPr/>
        </p:nvSpPr>
        <p:spPr>
          <a:xfrm>
            <a:off x="8310967" y="40251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91" name="Google Shape;391;g1309361d6dc_0_295"/>
          <p:cNvSpPr txBox="1"/>
          <p:nvPr/>
        </p:nvSpPr>
        <p:spPr>
          <a:xfrm>
            <a:off x="7486650" y="184600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392" name="Google Shape;392;g1309361d6dc_0_295"/>
          <p:cNvSpPr/>
          <p:nvPr/>
        </p:nvSpPr>
        <p:spPr>
          <a:xfrm>
            <a:off x="8384000" y="1841025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309361d6dc_0_295"/>
          <p:cNvSpPr txBox="1"/>
          <p:nvPr/>
        </p:nvSpPr>
        <p:spPr>
          <a:xfrm rot="-5397943">
            <a:off x="8473047" y="1718632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4" name="Google Shape;394;g1309361d6dc_0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375" y="2352775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4700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309361d6dc_0_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0488" y="356555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309361d6dc_0_295"/>
          <p:cNvSpPr/>
          <p:nvPr/>
        </p:nvSpPr>
        <p:spPr>
          <a:xfrm>
            <a:off x="7486725" y="3176875"/>
            <a:ext cx="1657200" cy="30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Linux Kernel routing</a:t>
            </a:r>
            <a:endParaRPr sz="1000"/>
          </a:p>
        </p:txBody>
      </p:sp>
      <p:sp>
        <p:nvSpPr>
          <p:cNvPr id="398" name="Google Shape;398;g1309361d6dc_0_295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g1309361d6dc_0_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09361d6dc_0_433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Topology routed</a:t>
            </a:r>
            <a:endParaRPr/>
          </a:p>
        </p:txBody>
      </p:sp>
      <p:sp>
        <p:nvSpPr>
          <p:cNvPr id="405" name="Google Shape;405;g1309361d6dc_0_433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406" name="Google Shape;406;g1309361d6dc_0_433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407" name="Google Shape;407;g1309361d6dc_0_433"/>
          <p:cNvCxnSpPr>
            <a:stCxn id="405" idx="3"/>
            <a:endCxn id="406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g1309361d6dc_0_433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409" name="Google Shape;409;g1309361d6dc_0_433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410" name="Google Shape;410;g1309361d6dc_0_433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411" name="Google Shape;411;g1309361d6dc_0_433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412" name="Google Shape;412;g1309361d6dc_0_433"/>
          <p:cNvCxnSpPr>
            <a:stCxn id="411" idx="2"/>
            <a:endCxn id="406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g1309361d6dc_0_433"/>
          <p:cNvCxnSpPr>
            <a:stCxn id="411" idx="2"/>
            <a:endCxn id="405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g1309361d6dc_0_433"/>
          <p:cNvCxnSpPr>
            <a:stCxn id="410" idx="2"/>
            <a:endCxn id="405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g1309361d6dc_0_433"/>
          <p:cNvCxnSpPr>
            <a:stCxn id="410" idx="2"/>
            <a:endCxn id="406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g1309361d6dc_0_433"/>
          <p:cNvCxnSpPr>
            <a:stCxn id="409" idx="2"/>
            <a:endCxn id="405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g1309361d6dc_0_433"/>
          <p:cNvCxnSpPr>
            <a:stCxn id="409" idx="2"/>
            <a:endCxn id="406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g1309361d6dc_0_433"/>
          <p:cNvCxnSpPr>
            <a:stCxn id="408" idx="2"/>
            <a:endCxn id="405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g1309361d6dc_0_433"/>
          <p:cNvCxnSpPr>
            <a:stCxn id="408" idx="2"/>
            <a:endCxn id="406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g1309361d6dc_0_433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421" name="Google Shape;421;g1309361d6dc_0_433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422" name="Google Shape;422;g1309361d6dc_0_433"/>
          <p:cNvCxnSpPr>
            <a:stCxn id="420" idx="3"/>
            <a:endCxn id="421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g1309361d6dc_0_433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424" name="Google Shape;424;g1309361d6dc_0_433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425" name="Google Shape;425;g1309361d6dc_0_433"/>
          <p:cNvCxnSpPr>
            <a:stCxn id="423" idx="3"/>
            <a:endCxn id="424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g1309361d6dc_0_433"/>
          <p:cNvCxnSpPr>
            <a:stCxn id="420" idx="0"/>
            <a:endCxn id="408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g1309361d6dc_0_433"/>
          <p:cNvCxnSpPr>
            <a:stCxn id="420" idx="0"/>
            <a:endCxn id="409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g1309361d6dc_0_433"/>
          <p:cNvCxnSpPr>
            <a:stCxn id="420" idx="0"/>
            <a:endCxn id="410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g1309361d6dc_0_433"/>
          <p:cNvCxnSpPr>
            <a:stCxn id="420" idx="0"/>
            <a:endCxn id="411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g1309361d6dc_0_433"/>
          <p:cNvCxnSpPr>
            <a:stCxn id="421" idx="0"/>
            <a:endCxn id="408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g1309361d6dc_0_433"/>
          <p:cNvCxnSpPr>
            <a:stCxn id="421" idx="0"/>
            <a:endCxn id="409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g1309361d6dc_0_433"/>
          <p:cNvCxnSpPr>
            <a:stCxn id="421" idx="0"/>
            <a:endCxn id="410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g1309361d6dc_0_433"/>
          <p:cNvCxnSpPr>
            <a:stCxn id="421" idx="0"/>
            <a:endCxn id="411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g1309361d6dc_0_433"/>
          <p:cNvCxnSpPr>
            <a:stCxn id="423" idx="0"/>
            <a:endCxn id="411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g1309361d6dc_0_433"/>
          <p:cNvCxnSpPr>
            <a:stCxn id="423" idx="0"/>
            <a:endCxn id="408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g1309361d6dc_0_433"/>
          <p:cNvCxnSpPr>
            <a:stCxn id="423" idx="0"/>
            <a:endCxn id="409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g1309361d6dc_0_433"/>
          <p:cNvCxnSpPr>
            <a:stCxn id="423" idx="0"/>
            <a:endCxn id="410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g1309361d6dc_0_433"/>
          <p:cNvCxnSpPr>
            <a:stCxn id="424" idx="0"/>
            <a:endCxn id="411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g1309361d6dc_0_433"/>
          <p:cNvCxnSpPr>
            <a:stCxn id="424" idx="0"/>
            <a:endCxn id="410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g1309361d6dc_0_433"/>
          <p:cNvCxnSpPr>
            <a:stCxn id="424" idx="0"/>
            <a:endCxn id="409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g1309361d6dc_0_433"/>
          <p:cNvCxnSpPr>
            <a:stCxn id="424" idx="0"/>
            <a:endCxn id="408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g1309361d6dc_0_433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g1309361d6dc_0_433"/>
          <p:cNvCxnSpPr>
            <a:stCxn id="443" idx="0"/>
            <a:endCxn id="405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Google Shape;445;g1309361d6dc_0_433"/>
          <p:cNvCxnSpPr>
            <a:stCxn id="443" idx="0"/>
            <a:endCxn id="406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6" name="Google Shape;446;g1309361d6dc_0_433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g1309361d6dc_0_433"/>
          <p:cNvCxnSpPr>
            <a:stCxn id="447" idx="0"/>
            <a:endCxn id="420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Google Shape;449;g1309361d6dc_0_433"/>
          <p:cNvCxnSpPr>
            <a:stCxn id="447" idx="0"/>
            <a:endCxn id="421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0" name="Google Shape;450;g1309361d6dc_0_433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g1309361d6dc_0_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g1309361d6dc_0_433"/>
          <p:cNvCxnSpPr>
            <a:stCxn id="451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3" name="Google Shape;453;g1309361d6dc_0_433"/>
          <p:cNvCxnSpPr>
            <a:stCxn id="451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4" name="Google Shape;454;g1309361d6dc_0_433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g1309361d6dc_0_433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g1309361d6dc_0_433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g1309361d6dc_0_433"/>
          <p:cNvSpPr txBox="1"/>
          <p:nvPr/>
        </p:nvSpPr>
        <p:spPr>
          <a:xfrm>
            <a:off x="23020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65001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g1309361d6dc_0_433"/>
          <p:cNvSpPr txBox="1"/>
          <p:nvPr/>
        </p:nvSpPr>
        <p:spPr>
          <a:xfrm>
            <a:off x="48428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65002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g1309361d6dc_0_433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g1309361d6dc_0_433"/>
          <p:cNvSpPr txBox="1"/>
          <p:nvPr/>
        </p:nvSpPr>
        <p:spPr>
          <a:xfrm>
            <a:off x="615750" y="2343525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g1309361d6dc_0_433"/>
          <p:cNvSpPr txBox="1"/>
          <p:nvPr/>
        </p:nvSpPr>
        <p:spPr>
          <a:xfrm>
            <a:off x="3182225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g1309361d6dc_0_433"/>
          <p:cNvSpPr txBox="1"/>
          <p:nvPr/>
        </p:nvSpPr>
        <p:spPr>
          <a:xfrm>
            <a:off x="5879700" y="2343538"/>
            <a:ext cx="23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BGP - Pod CIDR Network to ToRs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g1309361d6dc_0_433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64" name="Google Shape;464;g1309361d6dc_0_433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465" name="Google Shape;465;g1309361d6dc_0_433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466" name="Google Shape;466;g1309361d6dc_0_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375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g1309361d6dc_0_433"/>
          <p:cNvCxnSpPr>
            <a:stCxn id="423" idx="0"/>
            <a:endCxn id="466" idx="2"/>
          </p:cNvCxnSpPr>
          <p:nvPr/>
        </p:nvCxnSpPr>
        <p:spPr>
          <a:xfrm flipH="1" rot="10800000">
            <a:off x="6228800" y="914775"/>
            <a:ext cx="15720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g1309361d6dc_0_433"/>
          <p:cNvCxnSpPr>
            <a:stCxn id="424" idx="0"/>
            <a:endCxn id="466" idx="2"/>
          </p:cNvCxnSpPr>
          <p:nvPr/>
        </p:nvCxnSpPr>
        <p:spPr>
          <a:xfrm flipH="1" rot="10800000">
            <a:off x="7321587" y="914775"/>
            <a:ext cx="4794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g1309361d6dc_0_433"/>
          <p:cNvSpPr txBox="1"/>
          <p:nvPr/>
        </p:nvSpPr>
        <p:spPr>
          <a:xfrm>
            <a:off x="7272913" y="349413"/>
            <a:ext cx="13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The internets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g1309361d6dc_0_43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1" name="Google Shape;471;g1309361d6dc_0_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09361d6dc_0_507"/>
          <p:cNvSpPr txBox="1"/>
          <p:nvPr/>
        </p:nvSpPr>
        <p:spPr>
          <a:xfrm>
            <a:off x="152400" y="45225"/>
            <a:ext cx="84843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Overlay model</a:t>
            </a:r>
            <a:endParaRPr/>
          </a:p>
        </p:txBody>
      </p:sp>
      <p:sp>
        <p:nvSpPr>
          <p:cNvPr id="477" name="Google Shape;477;g1309361d6dc_0_507"/>
          <p:cNvSpPr/>
          <p:nvPr/>
        </p:nvSpPr>
        <p:spPr>
          <a:xfrm>
            <a:off x="2172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Leaf1</a:t>
            </a:r>
            <a:endParaRPr sz="800"/>
          </a:p>
        </p:txBody>
      </p:sp>
      <p:sp>
        <p:nvSpPr>
          <p:cNvPr id="478" name="Google Shape;478;g1309361d6dc_0_507"/>
          <p:cNvSpPr/>
          <p:nvPr/>
        </p:nvSpPr>
        <p:spPr>
          <a:xfrm>
            <a:off x="1298375" y="182502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Leaf2</a:t>
            </a:r>
            <a:endParaRPr sz="800"/>
          </a:p>
        </p:txBody>
      </p:sp>
      <p:sp>
        <p:nvSpPr>
          <p:cNvPr id="479" name="Google Shape;479;g1309361d6dc_0_507"/>
          <p:cNvSpPr/>
          <p:nvPr/>
        </p:nvSpPr>
        <p:spPr>
          <a:xfrm>
            <a:off x="361147" y="294020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309361d6dc_0_507"/>
          <p:cNvSpPr/>
          <p:nvPr/>
        </p:nvSpPr>
        <p:spPr>
          <a:xfrm>
            <a:off x="1293700" y="3231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481" name="Google Shape;481;g1309361d6dc_0_507"/>
          <p:cNvSpPr/>
          <p:nvPr/>
        </p:nvSpPr>
        <p:spPr>
          <a:xfrm>
            <a:off x="1293701" y="350790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482" name="Google Shape;482;g1309361d6dc_0_507"/>
          <p:cNvSpPr txBox="1"/>
          <p:nvPr/>
        </p:nvSpPr>
        <p:spPr>
          <a:xfrm>
            <a:off x="361150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483" name="Google Shape;483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36" y="30251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g1309361d6dc_0_507"/>
          <p:cNvCxnSpPr>
            <a:stCxn id="483" idx="2"/>
          </p:cNvCxnSpPr>
          <p:nvPr/>
        </p:nvCxnSpPr>
        <p:spPr>
          <a:xfrm flipH="1">
            <a:off x="949754" y="345855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g1309361d6dc_0_507"/>
          <p:cNvCxnSpPr/>
          <p:nvPr/>
        </p:nvCxnSpPr>
        <p:spPr>
          <a:xfrm flipH="1" rot="10800000">
            <a:off x="671137" y="384073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1309361d6dc_0_507"/>
          <p:cNvCxnSpPr/>
          <p:nvPr/>
        </p:nvCxnSpPr>
        <p:spPr>
          <a:xfrm>
            <a:off x="956593" y="383324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g1309361d6dc_0_507"/>
          <p:cNvCxnSpPr>
            <a:endCxn id="488" idx="0"/>
          </p:cNvCxnSpPr>
          <p:nvPr/>
        </p:nvCxnSpPr>
        <p:spPr>
          <a:xfrm flipH="1">
            <a:off x="613132" y="386890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1309361d6dc_0_507"/>
          <p:cNvCxnSpPr>
            <a:stCxn id="490" idx="0"/>
          </p:cNvCxnSpPr>
          <p:nvPr/>
        </p:nvCxnSpPr>
        <p:spPr>
          <a:xfrm rot="10800000">
            <a:off x="1214971" y="390823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g1309361d6dc_0_507"/>
          <p:cNvSpPr txBox="1"/>
          <p:nvPr/>
        </p:nvSpPr>
        <p:spPr>
          <a:xfrm>
            <a:off x="1146046" y="445193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492" name="Google Shape;492;g1309361d6dc_0_507"/>
          <p:cNvSpPr txBox="1"/>
          <p:nvPr/>
        </p:nvSpPr>
        <p:spPr>
          <a:xfrm>
            <a:off x="1442960" y="441081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493" name="Google Shape;493;g1309361d6dc_0_507"/>
          <p:cNvSpPr txBox="1"/>
          <p:nvPr/>
        </p:nvSpPr>
        <p:spPr>
          <a:xfrm>
            <a:off x="956593" y="345855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494" name="Google Shape;494;g1309361d6dc_0_507"/>
          <p:cNvSpPr txBox="1"/>
          <p:nvPr/>
        </p:nvSpPr>
        <p:spPr>
          <a:xfrm>
            <a:off x="653625" y="38488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10.0.0.0/24</a:t>
            </a:r>
            <a:endParaRPr sz="500"/>
          </a:p>
        </p:txBody>
      </p:sp>
      <p:cxnSp>
        <p:nvCxnSpPr>
          <p:cNvPr id="495" name="Google Shape;495;g1309361d6dc_0_507"/>
          <p:cNvCxnSpPr>
            <a:stCxn id="477" idx="3"/>
            <a:endCxn id="478" idx="1"/>
          </p:cNvCxnSpPr>
          <p:nvPr/>
        </p:nvCxnSpPr>
        <p:spPr>
          <a:xfrm>
            <a:off x="845475" y="200082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g1309361d6dc_0_507"/>
          <p:cNvSpPr/>
          <p:nvPr/>
        </p:nvSpPr>
        <p:spPr>
          <a:xfrm>
            <a:off x="999625" y="18394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309361d6dc_0_507"/>
          <p:cNvSpPr txBox="1"/>
          <p:nvPr/>
        </p:nvSpPr>
        <p:spPr>
          <a:xfrm>
            <a:off x="109435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10.0.0.3/24</a:t>
            </a:r>
            <a:endParaRPr sz="500"/>
          </a:p>
        </p:txBody>
      </p:sp>
      <p:sp>
        <p:nvSpPr>
          <p:cNvPr id="498" name="Google Shape;498;g1309361d6dc_0_507"/>
          <p:cNvSpPr txBox="1"/>
          <p:nvPr/>
        </p:nvSpPr>
        <p:spPr>
          <a:xfrm>
            <a:off x="357600" y="439535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10.0.0.2/24</a:t>
            </a:r>
            <a:endParaRPr sz="500"/>
          </a:p>
        </p:txBody>
      </p:sp>
      <p:sp>
        <p:nvSpPr>
          <p:cNvPr id="499" name="Google Shape;499;g1309361d6dc_0_507"/>
          <p:cNvSpPr txBox="1"/>
          <p:nvPr/>
        </p:nvSpPr>
        <p:spPr>
          <a:xfrm rot="-5400000">
            <a:off x="370275" y="300065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g1309361d6dc_0_507"/>
          <p:cNvSpPr txBox="1"/>
          <p:nvPr/>
        </p:nvSpPr>
        <p:spPr>
          <a:xfrm rot="-5400000">
            <a:off x="1470125" y="296776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g1309361d6dc_0_507"/>
          <p:cNvSpPr/>
          <p:nvPr/>
        </p:nvSpPr>
        <p:spPr>
          <a:xfrm>
            <a:off x="2193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502" name="Google Shape;502;g1309361d6dc_0_507"/>
          <p:cNvSpPr/>
          <p:nvPr/>
        </p:nvSpPr>
        <p:spPr>
          <a:xfrm>
            <a:off x="3139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503" name="Google Shape;503;g1309361d6dc_0_507"/>
          <p:cNvSpPr/>
          <p:nvPr/>
        </p:nvSpPr>
        <p:spPr>
          <a:xfrm>
            <a:off x="40860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504" name="Google Shape;504;g1309361d6dc_0_507"/>
          <p:cNvSpPr/>
          <p:nvPr/>
        </p:nvSpPr>
        <p:spPr>
          <a:xfrm>
            <a:off x="5032550" y="724950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sp>
        <p:nvSpPr>
          <p:cNvPr id="505" name="Google Shape;505;g1309361d6dc_0_507"/>
          <p:cNvSpPr/>
          <p:nvPr/>
        </p:nvSpPr>
        <p:spPr>
          <a:xfrm>
            <a:off x="65429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Leaf3</a:t>
            </a:r>
            <a:endParaRPr sz="800"/>
          </a:p>
        </p:txBody>
      </p:sp>
      <p:sp>
        <p:nvSpPr>
          <p:cNvPr id="506" name="Google Shape;506;g1309361d6dc_0_507"/>
          <p:cNvSpPr/>
          <p:nvPr/>
        </p:nvSpPr>
        <p:spPr>
          <a:xfrm>
            <a:off x="7624050" y="18374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Leaf4</a:t>
            </a:r>
            <a:endParaRPr sz="800"/>
          </a:p>
        </p:txBody>
      </p:sp>
      <p:sp>
        <p:nvSpPr>
          <p:cNvPr id="507" name="Google Shape;507;g1309361d6dc_0_507"/>
          <p:cNvSpPr/>
          <p:nvPr/>
        </p:nvSpPr>
        <p:spPr>
          <a:xfrm>
            <a:off x="6686822" y="2952650"/>
            <a:ext cx="1514700" cy="169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309361d6dc_0_507"/>
          <p:cNvSpPr/>
          <p:nvPr/>
        </p:nvSpPr>
        <p:spPr>
          <a:xfrm>
            <a:off x="7619375" y="3244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509" name="Google Shape;509;g1309361d6dc_0_507"/>
          <p:cNvSpPr/>
          <p:nvPr/>
        </p:nvSpPr>
        <p:spPr>
          <a:xfrm>
            <a:off x="7619376" y="3520350"/>
            <a:ext cx="543000" cy="27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510" name="Google Shape;510;g1309361d6dc_0_507"/>
          <p:cNvSpPr txBox="1"/>
          <p:nvPr/>
        </p:nvSpPr>
        <p:spPr>
          <a:xfrm>
            <a:off x="6686825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511" name="Google Shape;511;g1309361d6dc_0_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11" y="30375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g1309361d6dc_0_507"/>
          <p:cNvCxnSpPr>
            <a:stCxn id="511" idx="2"/>
          </p:cNvCxnSpPr>
          <p:nvPr/>
        </p:nvCxnSpPr>
        <p:spPr>
          <a:xfrm flipH="1">
            <a:off x="7275429" y="3471007"/>
            <a:ext cx="60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g1309361d6dc_0_507"/>
          <p:cNvCxnSpPr/>
          <p:nvPr/>
        </p:nvCxnSpPr>
        <p:spPr>
          <a:xfrm flipH="1" rot="10800000">
            <a:off x="6996812" y="3853187"/>
            <a:ext cx="27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g1309361d6dc_0_507"/>
          <p:cNvCxnSpPr/>
          <p:nvPr/>
        </p:nvCxnSpPr>
        <p:spPr>
          <a:xfrm>
            <a:off x="7282268" y="3845693"/>
            <a:ext cx="2445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g1309361d6dc_0_507"/>
          <p:cNvCxnSpPr>
            <a:endCxn id="516" idx="0"/>
          </p:cNvCxnSpPr>
          <p:nvPr/>
        </p:nvCxnSpPr>
        <p:spPr>
          <a:xfrm flipH="1">
            <a:off x="6938807" y="3881357"/>
            <a:ext cx="71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g1309361d6dc_0_507"/>
          <p:cNvCxnSpPr>
            <a:stCxn id="518" idx="0"/>
          </p:cNvCxnSpPr>
          <p:nvPr/>
        </p:nvCxnSpPr>
        <p:spPr>
          <a:xfrm rot="10800000">
            <a:off x="7540646" y="3920680"/>
            <a:ext cx="834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g1309361d6dc_0_507"/>
          <p:cNvSpPr txBox="1"/>
          <p:nvPr/>
        </p:nvSpPr>
        <p:spPr>
          <a:xfrm>
            <a:off x="7471721" y="4464381"/>
            <a:ext cx="504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520" name="Google Shape;520;g1309361d6dc_0_507"/>
          <p:cNvSpPr txBox="1"/>
          <p:nvPr/>
        </p:nvSpPr>
        <p:spPr>
          <a:xfrm>
            <a:off x="7768635" y="4423261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</a:t>
            </a:r>
            <a:endParaRPr sz="900"/>
          </a:p>
        </p:txBody>
      </p:sp>
      <p:sp>
        <p:nvSpPr>
          <p:cNvPr id="521" name="Google Shape;521;g1309361d6dc_0_507"/>
          <p:cNvSpPr txBox="1"/>
          <p:nvPr/>
        </p:nvSpPr>
        <p:spPr>
          <a:xfrm>
            <a:off x="7282268" y="3471007"/>
            <a:ext cx="2445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.1</a:t>
            </a:r>
            <a:endParaRPr sz="900"/>
          </a:p>
        </p:txBody>
      </p:sp>
      <p:sp>
        <p:nvSpPr>
          <p:cNvPr id="522" name="Google Shape;522;g1309361d6dc_0_507"/>
          <p:cNvSpPr txBox="1"/>
          <p:nvPr/>
        </p:nvSpPr>
        <p:spPr>
          <a:xfrm>
            <a:off x="6979300" y="38613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10.0.1.0/24</a:t>
            </a:r>
            <a:endParaRPr sz="500"/>
          </a:p>
        </p:txBody>
      </p:sp>
      <p:cxnSp>
        <p:nvCxnSpPr>
          <p:cNvPr id="523" name="Google Shape;523;g1309361d6dc_0_507"/>
          <p:cNvCxnSpPr>
            <a:stCxn id="505" idx="3"/>
            <a:endCxn id="506" idx="1"/>
          </p:cNvCxnSpPr>
          <p:nvPr/>
        </p:nvCxnSpPr>
        <p:spPr>
          <a:xfrm>
            <a:off x="7171150" y="2013275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g1309361d6dc_0_507"/>
          <p:cNvSpPr/>
          <p:nvPr/>
        </p:nvSpPr>
        <p:spPr>
          <a:xfrm>
            <a:off x="7325300" y="185187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309361d6dc_0_507"/>
          <p:cNvSpPr txBox="1"/>
          <p:nvPr/>
        </p:nvSpPr>
        <p:spPr>
          <a:xfrm>
            <a:off x="742002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10.0.1.3/24</a:t>
            </a:r>
            <a:endParaRPr sz="500"/>
          </a:p>
        </p:txBody>
      </p:sp>
      <p:sp>
        <p:nvSpPr>
          <p:cNvPr id="526" name="Google Shape;526;g1309361d6dc_0_507"/>
          <p:cNvSpPr txBox="1"/>
          <p:nvPr/>
        </p:nvSpPr>
        <p:spPr>
          <a:xfrm>
            <a:off x="6683275" y="4407800"/>
            <a:ext cx="58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10.0.1.2/24</a:t>
            </a:r>
            <a:endParaRPr sz="500"/>
          </a:p>
        </p:txBody>
      </p:sp>
      <p:sp>
        <p:nvSpPr>
          <p:cNvPr id="527" name="Google Shape;527;g1309361d6dc_0_507"/>
          <p:cNvSpPr txBox="1"/>
          <p:nvPr/>
        </p:nvSpPr>
        <p:spPr>
          <a:xfrm rot="-5400000">
            <a:off x="6695950" y="3013100"/>
            <a:ext cx="33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Eth1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g1309361d6dc_0_507"/>
          <p:cNvSpPr txBox="1"/>
          <p:nvPr/>
        </p:nvSpPr>
        <p:spPr>
          <a:xfrm rot="-5400000">
            <a:off x="7795800" y="2980213"/>
            <a:ext cx="326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Helvetica Neue"/>
                <a:ea typeface="Helvetica Neue"/>
                <a:cs typeface="Helvetica Neue"/>
                <a:sym typeface="Helvetica Neue"/>
              </a:rPr>
              <a:t>Eth2</a:t>
            </a:r>
            <a:endParaRPr sz="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9" name="Google Shape;529;g1309361d6dc_0_507"/>
          <p:cNvCxnSpPr>
            <a:stCxn id="504" idx="2"/>
            <a:endCxn id="505" idx="0"/>
          </p:cNvCxnSpPr>
          <p:nvPr/>
        </p:nvCxnSpPr>
        <p:spPr>
          <a:xfrm>
            <a:off x="5346650" y="1076550"/>
            <a:ext cx="1510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g1309361d6dc_0_507"/>
          <p:cNvCxnSpPr>
            <a:stCxn id="504" idx="2"/>
            <a:endCxn id="506" idx="0"/>
          </p:cNvCxnSpPr>
          <p:nvPr/>
        </p:nvCxnSpPr>
        <p:spPr>
          <a:xfrm>
            <a:off x="5346650" y="1076550"/>
            <a:ext cx="2591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g1309361d6dc_0_507"/>
          <p:cNvCxnSpPr>
            <a:stCxn id="504" idx="2"/>
            <a:endCxn id="478" idx="0"/>
          </p:cNvCxnSpPr>
          <p:nvPr/>
        </p:nvCxnSpPr>
        <p:spPr>
          <a:xfrm flipH="1">
            <a:off x="1612550" y="1076550"/>
            <a:ext cx="3734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g1309361d6dc_0_507"/>
          <p:cNvCxnSpPr>
            <a:stCxn id="504" idx="2"/>
            <a:endCxn id="477" idx="0"/>
          </p:cNvCxnSpPr>
          <p:nvPr/>
        </p:nvCxnSpPr>
        <p:spPr>
          <a:xfrm flipH="1">
            <a:off x="531350" y="1076550"/>
            <a:ext cx="4815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g1309361d6dc_0_507"/>
          <p:cNvCxnSpPr>
            <a:stCxn id="503" idx="2"/>
            <a:endCxn id="477" idx="0"/>
          </p:cNvCxnSpPr>
          <p:nvPr/>
        </p:nvCxnSpPr>
        <p:spPr>
          <a:xfrm flipH="1">
            <a:off x="531350" y="1076550"/>
            <a:ext cx="3868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1309361d6dc_0_507"/>
          <p:cNvCxnSpPr>
            <a:stCxn id="503" idx="2"/>
            <a:endCxn id="478" idx="0"/>
          </p:cNvCxnSpPr>
          <p:nvPr/>
        </p:nvCxnSpPr>
        <p:spPr>
          <a:xfrm flipH="1">
            <a:off x="1612550" y="1076550"/>
            <a:ext cx="2787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1309361d6dc_0_507"/>
          <p:cNvCxnSpPr>
            <a:stCxn id="503" idx="2"/>
            <a:endCxn id="505" idx="0"/>
          </p:cNvCxnSpPr>
          <p:nvPr/>
        </p:nvCxnSpPr>
        <p:spPr>
          <a:xfrm>
            <a:off x="4400150" y="1076550"/>
            <a:ext cx="2457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1309361d6dc_0_507"/>
          <p:cNvCxnSpPr>
            <a:stCxn id="503" idx="2"/>
            <a:endCxn id="506" idx="0"/>
          </p:cNvCxnSpPr>
          <p:nvPr/>
        </p:nvCxnSpPr>
        <p:spPr>
          <a:xfrm>
            <a:off x="4400150" y="1076550"/>
            <a:ext cx="3537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1309361d6dc_0_507"/>
          <p:cNvCxnSpPr>
            <a:stCxn id="502" idx="2"/>
            <a:endCxn id="477" idx="0"/>
          </p:cNvCxnSpPr>
          <p:nvPr/>
        </p:nvCxnSpPr>
        <p:spPr>
          <a:xfrm flipH="1">
            <a:off x="531350" y="1076550"/>
            <a:ext cx="29223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1309361d6dc_0_507"/>
          <p:cNvCxnSpPr>
            <a:stCxn id="502" idx="2"/>
            <a:endCxn id="478" idx="0"/>
          </p:cNvCxnSpPr>
          <p:nvPr/>
        </p:nvCxnSpPr>
        <p:spPr>
          <a:xfrm flipH="1">
            <a:off x="1612550" y="1076550"/>
            <a:ext cx="18411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g1309361d6dc_0_507"/>
          <p:cNvCxnSpPr>
            <a:stCxn id="502" idx="2"/>
            <a:endCxn id="505" idx="0"/>
          </p:cNvCxnSpPr>
          <p:nvPr/>
        </p:nvCxnSpPr>
        <p:spPr>
          <a:xfrm>
            <a:off x="3453650" y="1076550"/>
            <a:ext cx="34035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g1309361d6dc_0_507"/>
          <p:cNvCxnSpPr>
            <a:stCxn id="502" idx="2"/>
            <a:endCxn id="506" idx="0"/>
          </p:cNvCxnSpPr>
          <p:nvPr/>
        </p:nvCxnSpPr>
        <p:spPr>
          <a:xfrm>
            <a:off x="3453650" y="1076550"/>
            <a:ext cx="44844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g1309361d6dc_0_507"/>
          <p:cNvCxnSpPr>
            <a:stCxn id="501" idx="2"/>
            <a:endCxn id="477" idx="0"/>
          </p:cNvCxnSpPr>
          <p:nvPr/>
        </p:nvCxnSpPr>
        <p:spPr>
          <a:xfrm flipH="1">
            <a:off x="531350" y="1076550"/>
            <a:ext cx="19758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g1309361d6dc_0_507"/>
          <p:cNvCxnSpPr>
            <a:stCxn id="501" idx="2"/>
            <a:endCxn id="478" idx="0"/>
          </p:cNvCxnSpPr>
          <p:nvPr/>
        </p:nvCxnSpPr>
        <p:spPr>
          <a:xfrm flipH="1">
            <a:off x="1612550" y="1076550"/>
            <a:ext cx="8946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g1309361d6dc_0_507"/>
          <p:cNvCxnSpPr>
            <a:stCxn id="501" idx="2"/>
            <a:endCxn id="505" idx="0"/>
          </p:cNvCxnSpPr>
          <p:nvPr/>
        </p:nvCxnSpPr>
        <p:spPr>
          <a:xfrm>
            <a:off x="2507150" y="1076550"/>
            <a:ext cx="43500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g1309361d6dc_0_507"/>
          <p:cNvCxnSpPr>
            <a:stCxn id="501" idx="2"/>
            <a:endCxn id="506" idx="0"/>
          </p:cNvCxnSpPr>
          <p:nvPr/>
        </p:nvCxnSpPr>
        <p:spPr>
          <a:xfrm>
            <a:off x="2507150" y="1076550"/>
            <a:ext cx="54309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g1309361d6dc_0_507"/>
          <p:cNvCxnSpPr>
            <a:stCxn id="507" idx="0"/>
            <a:endCxn id="506" idx="2"/>
          </p:cNvCxnSpPr>
          <p:nvPr/>
        </p:nvCxnSpPr>
        <p:spPr>
          <a:xfrm rot="-5400000">
            <a:off x="7309472" y="2323850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g1309361d6dc_0_507"/>
          <p:cNvCxnSpPr>
            <a:stCxn id="507" idx="0"/>
            <a:endCxn id="505" idx="2"/>
          </p:cNvCxnSpPr>
          <p:nvPr/>
        </p:nvCxnSpPr>
        <p:spPr>
          <a:xfrm flipH="1" rot="5400000">
            <a:off x="6768872" y="2277350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g1309361d6dc_0_507"/>
          <p:cNvSpPr/>
          <p:nvPr/>
        </p:nvSpPr>
        <p:spPr>
          <a:xfrm rot="5400000">
            <a:off x="7371875" y="2542925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309361d6dc_0_507"/>
          <p:cNvSpPr/>
          <p:nvPr/>
        </p:nvSpPr>
        <p:spPr>
          <a:xfrm>
            <a:off x="134098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549" name="Google Shape;549;g1309361d6dc_0_507"/>
          <p:cNvSpPr/>
          <p:nvPr/>
        </p:nvSpPr>
        <p:spPr>
          <a:xfrm>
            <a:off x="6667337" y="2672388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550" name="Google Shape;550;g1309361d6dc_0_507"/>
          <p:cNvCxnSpPr>
            <a:stCxn id="548" idx="0"/>
            <a:endCxn id="549" idx="0"/>
          </p:cNvCxnSpPr>
          <p:nvPr/>
        </p:nvCxnSpPr>
        <p:spPr>
          <a:xfrm flipH="1" rot="-5400000">
            <a:off x="4275437" y="9438"/>
            <a:ext cx="600" cy="5326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92959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g1309361d6dc_0_507"/>
          <p:cNvSpPr txBox="1"/>
          <p:nvPr/>
        </p:nvSpPr>
        <p:spPr>
          <a:xfrm>
            <a:off x="359650" y="467485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g1309361d6dc_0_507"/>
          <p:cNvSpPr txBox="1"/>
          <p:nvPr/>
        </p:nvSpPr>
        <p:spPr>
          <a:xfrm>
            <a:off x="6685325" y="4687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g1309361d6dc_0_507"/>
          <p:cNvSpPr txBox="1"/>
          <p:nvPr/>
        </p:nvSpPr>
        <p:spPr>
          <a:xfrm>
            <a:off x="1875850" y="295593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54" name="Google Shape;554;g1309361d6dc_0_507"/>
          <p:cNvSpPr txBox="1"/>
          <p:nvPr/>
        </p:nvSpPr>
        <p:spPr>
          <a:xfrm>
            <a:off x="5848075" y="3053875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555" name="Google Shape;555;g1309361d6dc_0_507"/>
          <p:cNvSpPr txBox="1"/>
          <p:nvPr/>
        </p:nvSpPr>
        <p:spPr>
          <a:xfrm>
            <a:off x="1885850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g1309361d6dc_0_507"/>
          <p:cNvSpPr txBox="1"/>
          <p:nvPr/>
        </p:nvSpPr>
        <p:spPr>
          <a:xfrm>
            <a:off x="5228825" y="4147150"/>
            <a:ext cx="14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7" name="Google Shape;557;g1309361d6dc_0_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149" y="-26675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1309361d6dc_0_50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9" name="Google Shape;559;g1309361d6dc_0_5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g1309361d6dc_0_507"/>
          <p:cNvCxnSpPr/>
          <p:nvPr/>
        </p:nvCxnSpPr>
        <p:spPr>
          <a:xfrm rot="-5400000">
            <a:off x="926872" y="2322163"/>
            <a:ext cx="763500" cy="49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g1309361d6dc_0_507"/>
          <p:cNvCxnSpPr/>
          <p:nvPr/>
        </p:nvCxnSpPr>
        <p:spPr>
          <a:xfrm flipH="1" rot="5400000">
            <a:off x="386272" y="2275663"/>
            <a:ext cx="763500" cy="587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g1309361d6dc_0_507"/>
          <p:cNvSpPr/>
          <p:nvPr/>
        </p:nvSpPr>
        <p:spPr>
          <a:xfrm rot="5400000">
            <a:off x="989275" y="2541238"/>
            <a:ext cx="144600" cy="32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078" y="41525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6966" y="411597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428" y="412842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g1309361d6dc_0_5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953" y="4128429"/>
            <a:ext cx="322800" cy="28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09361d6dc_0_596"/>
          <p:cNvSpPr txBox="1"/>
          <p:nvPr/>
        </p:nvSpPr>
        <p:spPr>
          <a:xfrm>
            <a:off x="152400" y="45225"/>
            <a:ext cx="1864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Model</a:t>
            </a:r>
            <a:endParaRPr/>
          </a:p>
        </p:txBody>
      </p:sp>
      <p:sp>
        <p:nvSpPr>
          <p:cNvPr id="572" name="Google Shape;572;g1309361d6dc_0_596"/>
          <p:cNvSpPr/>
          <p:nvPr/>
        </p:nvSpPr>
        <p:spPr>
          <a:xfrm>
            <a:off x="83305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573" name="Google Shape;573;g1309361d6dc_0_596"/>
          <p:cNvSpPr/>
          <p:nvPr/>
        </p:nvSpPr>
        <p:spPr>
          <a:xfrm>
            <a:off x="192583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574" name="Google Shape;574;g1309361d6dc_0_596"/>
          <p:cNvCxnSpPr>
            <a:stCxn id="572" idx="3"/>
            <a:endCxn id="573" idx="1"/>
          </p:cNvCxnSpPr>
          <p:nvPr/>
        </p:nvCxnSpPr>
        <p:spPr>
          <a:xfrm>
            <a:off x="146125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g1309361d6dc_0_596"/>
          <p:cNvSpPr/>
          <p:nvPr/>
        </p:nvSpPr>
        <p:spPr>
          <a:xfrm>
            <a:off x="2554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Spine1</a:t>
            </a:r>
            <a:endParaRPr sz="800"/>
          </a:p>
        </p:txBody>
      </p:sp>
      <p:sp>
        <p:nvSpPr>
          <p:cNvPr id="576" name="Google Shape;576;g1309361d6dc_0_596"/>
          <p:cNvSpPr/>
          <p:nvPr/>
        </p:nvSpPr>
        <p:spPr>
          <a:xfrm>
            <a:off x="3500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Spine2</a:t>
            </a:r>
            <a:endParaRPr sz="800"/>
          </a:p>
        </p:txBody>
      </p:sp>
      <p:sp>
        <p:nvSpPr>
          <p:cNvPr id="577" name="Google Shape;577;g1309361d6dc_0_596"/>
          <p:cNvSpPr/>
          <p:nvPr/>
        </p:nvSpPr>
        <p:spPr>
          <a:xfrm>
            <a:off x="44470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Spine3</a:t>
            </a:r>
            <a:endParaRPr sz="800"/>
          </a:p>
        </p:txBody>
      </p:sp>
      <p:sp>
        <p:nvSpPr>
          <p:cNvPr id="578" name="Google Shape;578;g1309361d6dc_0_596"/>
          <p:cNvSpPr/>
          <p:nvPr/>
        </p:nvSpPr>
        <p:spPr>
          <a:xfrm>
            <a:off x="5393525" y="3582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Spine4</a:t>
            </a:r>
            <a:endParaRPr sz="800"/>
          </a:p>
        </p:txBody>
      </p:sp>
      <p:cxnSp>
        <p:nvCxnSpPr>
          <p:cNvPr id="579" name="Google Shape;579;g1309361d6dc_0_596"/>
          <p:cNvCxnSpPr>
            <a:stCxn id="578" idx="2"/>
            <a:endCxn id="573" idx="0"/>
          </p:cNvCxnSpPr>
          <p:nvPr/>
        </p:nvCxnSpPr>
        <p:spPr>
          <a:xfrm flipH="1">
            <a:off x="2239925" y="709875"/>
            <a:ext cx="3467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g1309361d6dc_0_596"/>
          <p:cNvCxnSpPr>
            <a:stCxn id="578" idx="2"/>
            <a:endCxn id="572" idx="0"/>
          </p:cNvCxnSpPr>
          <p:nvPr/>
        </p:nvCxnSpPr>
        <p:spPr>
          <a:xfrm flipH="1">
            <a:off x="1147025" y="709875"/>
            <a:ext cx="45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g1309361d6dc_0_596"/>
          <p:cNvCxnSpPr>
            <a:stCxn id="577" idx="2"/>
            <a:endCxn id="572" idx="0"/>
          </p:cNvCxnSpPr>
          <p:nvPr/>
        </p:nvCxnSpPr>
        <p:spPr>
          <a:xfrm flipH="1">
            <a:off x="1147025" y="709875"/>
            <a:ext cx="36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g1309361d6dc_0_596"/>
          <p:cNvCxnSpPr>
            <a:stCxn id="577" idx="2"/>
            <a:endCxn id="573" idx="0"/>
          </p:cNvCxnSpPr>
          <p:nvPr/>
        </p:nvCxnSpPr>
        <p:spPr>
          <a:xfrm flipH="1">
            <a:off x="2239925" y="709875"/>
            <a:ext cx="2521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g1309361d6dc_0_596"/>
          <p:cNvCxnSpPr>
            <a:stCxn id="576" idx="2"/>
            <a:endCxn id="572" idx="0"/>
          </p:cNvCxnSpPr>
          <p:nvPr/>
        </p:nvCxnSpPr>
        <p:spPr>
          <a:xfrm flipH="1">
            <a:off x="1147025" y="709875"/>
            <a:ext cx="26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g1309361d6dc_0_596"/>
          <p:cNvCxnSpPr>
            <a:stCxn id="576" idx="2"/>
            <a:endCxn id="573" idx="0"/>
          </p:cNvCxnSpPr>
          <p:nvPr/>
        </p:nvCxnSpPr>
        <p:spPr>
          <a:xfrm flipH="1">
            <a:off x="2239925" y="709875"/>
            <a:ext cx="15747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g1309361d6dc_0_596"/>
          <p:cNvCxnSpPr>
            <a:stCxn id="575" idx="2"/>
            <a:endCxn id="572" idx="0"/>
          </p:cNvCxnSpPr>
          <p:nvPr/>
        </p:nvCxnSpPr>
        <p:spPr>
          <a:xfrm flipH="1">
            <a:off x="1147025" y="709875"/>
            <a:ext cx="17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g1309361d6dc_0_596"/>
          <p:cNvCxnSpPr>
            <a:stCxn id="575" idx="2"/>
            <a:endCxn id="573" idx="0"/>
          </p:cNvCxnSpPr>
          <p:nvPr/>
        </p:nvCxnSpPr>
        <p:spPr>
          <a:xfrm flipH="1">
            <a:off x="2239925" y="709875"/>
            <a:ext cx="6282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g1309361d6dc_0_596"/>
          <p:cNvSpPr/>
          <p:nvPr/>
        </p:nvSpPr>
        <p:spPr>
          <a:xfrm>
            <a:off x="33150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sp>
        <p:nvSpPr>
          <p:cNvPr id="588" name="Google Shape;588;g1309361d6dc_0_596"/>
          <p:cNvSpPr/>
          <p:nvPr/>
        </p:nvSpPr>
        <p:spPr>
          <a:xfrm>
            <a:off x="4349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Leaf</a:t>
            </a:r>
            <a:endParaRPr sz="800"/>
          </a:p>
        </p:txBody>
      </p:sp>
      <p:cxnSp>
        <p:nvCxnSpPr>
          <p:cNvPr id="589" name="Google Shape;589;g1309361d6dc_0_596"/>
          <p:cNvCxnSpPr>
            <a:stCxn id="587" idx="3"/>
            <a:endCxn id="588" idx="1"/>
          </p:cNvCxnSpPr>
          <p:nvPr/>
        </p:nvCxnSpPr>
        <p:spPr>
          <a:xfrm>
            <a:off x="3943287" y="1969875"/>
            <a:ext cx="4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g1309361d6dc_0_596"/>
          <p:cNvSpPr/>
          <p:nvPr/>
        </p:nvSpPr>
        <p:spPr>
          <a:xfrm>
            <a:off x="5914700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sp>
        <p:nvSpPr>
          <p:cNvPr id="591" name="Google Shape;591;g1309361d6dc_0_596"/>
          <p:cNvSpPr/>
          <p:nvPr/>
        </p:nvSpPr>
        <p:spPr>
          <a:xfrm>
            <a:off x="7007487" y="1794075"/>
            <a:ext cx="628200" cy="35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Border</a:t>
            </a:r>
            <a:endParaRPr sz="800"/>
          </a:p>
        </p:txBody>
      </p:sp>
      <p:cxnSp>
        <p:nvCxnSpPr>
          <p:cNvPr id="592" name="Google Shape;592;g1309361d6dc_0_596"/>
          <p:cNvCxnSpPr>
            <a:stCxn id="590" idx="3"/>
            <a:endCxn id="591" idx="1"/>
          </p:cNvCxnSpPr>
          <p:nvPr/>
        </p:nvCxnSpPr>
        <p:spPr>
          <a:xfrm>
            <a:off x="6542900" y="1969875"/>
            <a:ext cx="4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g1309361d6dc_0_596"/>
          <p:cNvCxnSpPr>
            <a:stCxn id="587" idx="0"/>
            <a:endCxn id="575" idx="2"/>
          </p:cNvCxnSpPr>
          <p:nvPr/>
        </p:nvCxnSpPr>
        <p:spPr>
          <a:xfrm rot="10800000">
            <a:off x="2868087" y="709875"/>
            <a:ext cx="76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g1309361d6dc_0_596"/>
          <p:cNvCxnSpPr>
            <a:stCxn id="587" idx="0"/>
            <a:endCxn id="576" idx="2"/>
          </p:cNvCxnSpPr>
          <p:nvPr/>
        </p:nvCxnSpPr>
        <p:spPr>
          <a:xfrm flipH="1" rot="10800000">
            <a:off x="3629187" y="709875"/>
            <a:ext cx="185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g1309361d6dc_0_596"/>
          <p:cNvCxnSpPr>
            <a:stCxn id="587" idx="0"/>
            <a:endCxn id="577" idx="2"/>
          </p:cNvCxnSpPr>
          <p:nvPr/>
        </p:nvCxnSpPr>
        <p:spPr>
          <a:xfrm flipH="1" rot="10800000">
            <a:off x="3629187" y="709875"/>
            <a:ext cx="11319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g1309361d6dc_0_596"/>
          <p:cNvCxnSpPr>
            <a:stCxn id="587" idx="0"/>
            <a:endCxn id="578" idx="2"/>
          </p:cNvCxnSpPr>
          <p:nvPr/>
        </p:nvCxnSpPr>
        <p:spPr>
          <a:xfrm flipH="1" rot="10800000">
            <a:off x="3629187" y="709875"/>
            <a:ext cx="20784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g1309361d6dc_0_596"/>
          <p:cNvCxnSpPr>
            <a:stCxn id="588" idx="0"/>
            <a:endCxn id="575" idx="2"/>
          </p:cNvCxnSpPr>
          <p:nvPr/>
        </p:nvCxnSpPr>
        <p:spPr>
          <a:xfrm rot="10800000">
            <a:off x="2868087" y="709875"/>
            <a:ext cx="1795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g1309361d6dc_0_596"/>
          <p:cNvCxnSpPr>
            <a:stCxn id="588" idx="0"/>
            <a:endCxn id="576" idx="2"/>
          </p:cNvCxnSpPr>
          <p:nvPr/>
        </p:nvCxnSpPr>
        <p:spPr>
          <a:xfrm rot="10800000">
            <a:off x="3814587" y="709875"/>
            <a:ext cx="849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g1309361d6dc_0_596"/>
          <p:cNvCxnSpPr>
            <a:stCxn id="588" idx="0"/>
            <a:endCxn id="577" idx="2"/>
          </p:cNvCxnSpPr>
          <p:nvPr/>
        </p:nvCxnSpPr>
        <p:spPr>
          <a:xfrm flipH="1" rot="10800000">
            <a:off x="4663587" y="709875"/>
            <a:ext cx="97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g1309361d6dc_0_596"/>
          <p:cNvCxnSpPr>
            <a:stCxn id="588" idx="0"/>
            <a:endCxn id="578" idx="2"/>
          </p:cNvCxnSpPr>
          <p:nvPr/>
        </p:nvCxnSpPr>
        <p:spPr>
          <a:xfrm flipH="1" rot="10800000">
            <a:off x="4663587" y="709875"/>
            <a:ext cx="104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g1309361d6dc_0_596"/>
          <p:cNvCxnSpPr>
            <a:stCxn id="590" idx="0"/>
            <a:endCxn id="578" idx="2"/>
          </p:cNvCxnSpPr>
          <p:nvPr/>
        </p:nvCxnSpPr>
        <p:spPr>
          <a:xfrm rot="10800000">
            <a:off x="5707700" y="709875"/>
            <a:ext cx="521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g1309361d6dc_0_596"/>
          <p:cNvCxnSpPr>
            <a:stCxn id="590" idx="0"/>
            <a:endCxn id="575" idx="2"/>
          </p:cNvCxnSpPr>
          <p:nvPr/>
        </p:nvCxnSpPr>
        <p:spPr>
          <a:xfrm rot="10800000">
            <a:off x="2868200" y="709875"/>
            <a:ext cx="3360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g1309361d6dc_0_596"/>
          <p:cNvCxnSpPr>
            <a:stCxn id="590" idx="0"/>
            <a:endCxn id="576" idx="2"/>
          </p:cNvCxnSpPr>
          <p:nvPr/>
        </p:nvCxnSpPr>
        <p:spPr>
          <a:xfrm rot="10800000">
            <a:off x="3814700" y="709875"/>
            <a:ext cx="24141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g1309361d6dc_0_596"/>
          <p:cNvCxnSpPr>
            <a:stCxn id="590" idx="0"/>
            <a:endCxn id="577" idx="2"/>
          </p:cNvCxnSpPr>
          <p:nvPr/>
        </p:nvCxnSpPr>
        <p:spPr>
          <a:xfrm rot="10800000">
            <a:off x="4761200" y="709875"/>
            <a:ext cx="14676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g1309361d6dc_0_596"/>
          <p:cNvCxnSpPr>
            <a:stCxn id="591" idx="0"/>
            <a:endCxn id="578" idx="2"/>
          </p:cNvCxnSpPr>
          <p:nvPr/>
        </p:nvCxnSpPr>
        <p:spPr>
          <a:xfrm rot="10800000">
            <a:off x="5707587" y="709875"/>
            <a:ext cx="1614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g1309361d6dc_0_596"/>
          <p:cNvCxnSpPr>
            <a:stCxn id="591" idx="0"/>
            <a:endCxn id="577" idx="2"/>
          </p:cNvCxnSpPr>
          <p:nvPr/>
        </p:nvCxnSpPr>
        <p:spPr>
          <a:xfrm rot="10800000">
            <a:off x="4761087" y="709875"/>
            <a:ext cx="2560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g1309361d6dc_0_596"/>
          <p:cNvCxnSpPr>
            <a:stCxn id="591" idx="0"/>
            <a:endCxn id="576" idx="2"/>
          </p:cNvCxnSpPr>
          <p:nvPr/>
        </p:nvCxnSpPr>
        <p:spPr>
          <a:xfrm rot="10800000">
            <a:off x="3814587" y="709875"/>
            <a:ext cx="35070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g1309361d6dc_0_596"/>
          <p:cNvCxnSpPr>
            <a:stCxn id="591" idx="0"/>
            <a:endCxn id="575" idx="2"/>
          </p:cNvCxnSpPr>
          <p:nvPr/>
        </p:nvCxnSpPr>
        <p:spPr>
          <a:xfrm rot="10800000">
            <a:off x="2868087" y="709875"/>
            <a:ext cx="4453500" cy="10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g1309361d6dc_0_596"/>
          <p:cNvSpPr/>
          <p:nvPr/>
        </p:nvSpPr>
        <p:spPr>
          <a:xfrm>
            <a:off x="1127650" y="3025000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86" y="321861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g1309361d6dc_0_596"/>
          <p:cNvCxnSpPr>
            <a:stCxn id="610" idx="0"/>
            <a:endCxn id="572" idx="2"/>
          </p:cNvCxnSpPr>
          <p:nvPr/>
        </p:nvCxnSpPr>
        <p:spPr>
          <a:xfrm flipH="1" rot="5400000">
            <a:off x="883904" y="2408918"/>
            <a:ext cx="1072800" cy="5466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2" name="Google Shape;612;g1309361d6dc_0_596"/>
          <p:cNvCxnSpPr>
            <a:stCxn id="610" idx="0"/>
            <a:endCxn id="573" idx="2"/>
          </p:cNvCxnSpPr>
          <p:nvPr/>
        </p:nvCxnSpPr>
        <p:spPr>
          <a:xfrm rot="-5400000">
            <a:off x="1430354" y="2409068"/>
            <a:ext cx="1072800" cy="546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3" name="Google Shape;613;g1309361d6dc_0_596"/>
          <p:cNvSpPr/>
          <p:nvPr/>
        </p:nvSpPr>
        <p:spPr>
          <a:xfrm>
            <a:off x="3658650" y="3053338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11" y="32897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g1309361d6dc_0_596"/>
          <p:cNvCxnSpPr>
            <a:stCxn id="614" idx="0"/>
            <a:endCxn id="587" idx="2"/>
          </p:cNvCxnSpPr>
          <p:nvPr/>
        </p:nvCxnSpPr>
        <p:spPr>
          <a:xfrm flipH="1" rot="5400000">
            <a:off x="3340129" y="2434768"/>
            <a:ext cx="1144200" cy="5658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6" name="Google Shape;616;g1309361d6dc_0_596"/>
          <p:cNvCxnSpPr>
            <a:stCxn id="614" idx="0"/>
            <a:endCxn id="588" idx="2"/>
          </p:cNvCxnSpPr>
          <p:nvPr/>
        </p:nvCxnSpPr>
        <p:spPr>
          <a:xfrm rot="-5400000">
            <a:off x="3857329" y="2483368"/>
            <a:ext cx="1144200" cy="468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7" name="Google Shape;617;g1309361d6dc_0_596"/>
          <p:cNvSpPr/>
          <p:nvPr/>
        </p:nvSpPr>
        <p:spPr>
          <a:xfrm>
            <a:off x="6209300" y="3053325"/>
            <a:ext cx="1131900" cy="90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g1309361d6dc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636" y="3218468"/>
            <a:ext cx="277234" cy="433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g1309361d6dc_0_596"/>
          <p:cNvCxnSpPr>
            <a:stCxn id="618" idx="0"/>
          </p:cNvCxnSpPr>
          <p:nvPr/>
        </p:nvCxnSpPr>
        <p:spPr>
          <a:xfrm flipH="1" rot="5400000">
            <a:off x="5965554" y="2408768"/>
            <a:ext cx="1072800" cy="54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0" name="Google Shape;620;g1309361d6dc_0_596"/>
          <p:cNvCxnSpPr>
            <a:stCxn id="618" idx="0"/>
          </p:cNvCxnSpPr>
          <p:nvPr/>
        </p:nvCxnSpPr>
        <p:spPr>
          <a:xfrm rot="-5400000">
            <a:off x="6512004" y="2408918"/>
            <a:ext cx="1072800" cy="54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1" name="Google Shape;621;g1309361d6dc_0_596"/>
          <p:cNvSpPr txBox="1"/>
          <p:nvPr/>
        </p:nvSpPr>
        <p:spPr>
          <a:xfrm>
            <a:off x="934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g1309361d6dc_0_596"/>
          <p:cNvSpPr txBox="1"/>
          <p:nvPr/>
        </p:nvSpPr>
        <p:spPr>
          <a:xfrm>
            <a:off x="3465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3" name="Google Shape;623;g1309361d6dc_0_596"/>
          <p:cNvSpPr txBox="1"/>
          <p:nvPr/>
        </p:nvSpPr>
        <p:spPr>
          <a:xfrm>
            <a:off x="5996750" y="3931300"/>
            <a:ext cx="15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 CIDR - 10.0.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g1309361d6dc_0_596"/>
          <p:cNvSpPr txBox="1"/>
          <p:nvPr/>
        </p:nvSpPr>
        <p:spPr>
          <a:xfrm>
            <a:off x="7383625" y="3025000"/>
            <a:ext cx="504000" cy="26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65003</a:t>
            </a:r>
            <a:endParaRPr sz="5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g1309361d6dc_0_596"/>
          <p:cNvSpPr txBox="1"/>
          <p:nvPr/>
        </p:nvSpPr>
        <p:spPr>
          <a:xfrm>
            <a:off x="5879700" y="2343550"/>
            <a:ext cx="25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Advertise all BGP Pod CIDR example 10.0.0/8</a:t>
            </a:r>
            <a:endParaRPr b="1" sz="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g1309361d6dc_0_596"/>
          <p:cNvSpPr txBox="1"/>
          <p:nvPr/>
        </p:nvSpPr>
        <p:spPr>
          <a:xfrm>
            <a:off x="292450" y="3024988"/>
            <a:ext cx="83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27" name="Google Shape;627;g1309361d6dc_0_596"/>
          <p:cNvSpPr txBox="1"/>
          <p:nvPr/>
        </p:nvSpPr>
        <p:spPr>
          <a:xfrm>
            <a:off x="3023422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628" name="Google Shape;628;g1309361d6dc_0_596"/>
          <p:cNvSpPr txBox="1"/>
          <p:nvPr/>
        </p:nvSpPr>
        <p:spPr>
          <a:xfrm>
            <a:off x="5564900" y="3025000"/>
            <a:ext cx="628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pic>
        <p:nvPicPr>
          <p:cNvPr id="629" name="Google Shape;629;g1309361d6dc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087" y="237925"/>
            <a:ext cx="1251075" cy="676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0" name="Google Shape;630;g1309361d6dc_0_596"/>
          <p:cNvCxnSpPr>
            <a:stCxn id="590" idx="0"/>
            <a:endCxn id="629" idx="2"/>
          </p:cNvCxnSpPr>
          <p:nvPr/>
        </p:nvCxnSpPr>
        <p:spPr>
          <a:xfrm flipH="1" rot="10800000">
            <a:off x="6228800" y="914775"/>
            <a:ext cx="14067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g1309361d6dc_0_596"/>
          <p:cNvCxnSpPr>
            <a:stCxn id="591" idx="0"/>
            <a:endCxn id="629" idx="2"/>
          </p:cNvCxnSpPr>
          <p:nvPr/>
        </p:nvCxnSpPr>
        <p:spPr>
          <a:xfrm flipH="1" rot="10800000">
            <a:off x="7321587" y="914775"/>
            <a:ext cx="314100" cy="8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g1309361d6dc_0_596"/>
          <p:cNvSpPr/>
          <p:nvPr/>
        </p:nvSpPr>
        <p:spPr>
          <a:xfrm>
            <a:off x="1736087" y="2724675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33" name="Google Shape;633;g1309361d6dc_0_596"/>
          <p:cNvSpPr/>
          <p:nvPr/>
        </p:nvSpPr>
        <p:spPr>
          <a:xfrm>
            <a:off x="4255662" y="2805663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sp>
        <p:nvSpPr>
          <p:cNvPr id="634" name="Google Shape;634;g1309361d6dc_0_596"/>
          <p:cNvSpPr/>
          <p:nvPr/>
        </p:nvSpPr>
        <p:spPr>
          <a:xfrm>
            <a:off x="6170187" y="2796900"/>
            <a:ext cx="543000" cy="276000"/>
          </a:xfrm>
          <a:prstGeom prst="rect">
            <a:avLst/>
          </a:prstGeom>
          <a:solidFill>
            <a:srgbClr val="9295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VXLAN</a:t>
            </a:r>
            <a:endParaRPr sz="800"/>
          </a:p>
        </p:txBody>
      </p:sp>
      <p:cxnSp>
        <p:nvCxnSpPr>
          <p:cNvPr id="635" name="Google Shape;635;g1309361d6dc_0_596"/>
          <p:cNvCxnSpPr>
            <a:stCxn id="632" idx="0"/>
            <a:endCxn id="633" idx="0"/>
          </p:cNvCxnSpPr>
          <p:nvPr/>
        </p:nvCxnSpPr>
        <p:spPr>
          <a:xfrm flipH="1" rot="-5400000">
            <a:off x="3226937" y="1505325"/>
            <a:ext cx="81000" cy="2519700"/>
          </a:xfrm>
          <a:prstGeom prst="curvedConnector3">
            <a:avLst>
              <a:gd fmla="val -293981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6" name="Google Shape;636;g1309361d6dc_0_596"/>
          <p:cNvCxnSpPr>
            <a:stCxn id="633" idx="0"/>
            <a:endCxn id="634" idx="0"/>
          </p:cNvCxnSpPr>
          <p:nvPr/>
        </p:nvCxnSpPr>
        <p:spPr>
          <a:xfrm rot="-5400000">
            <a:off x="5480112" y="1844013"/>
            <a:ext cx="8700" cy="1914600"/>
          </a:xfrm>
          <a:prstGeom prst="curvedConnector3">
            <a:avLst>
              <a:gd fmla="val 283778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7" name="Google Shape;637;g1309361d6dc_0_596"/>
          <p:cNvCxnSpPr>
            <a:stCxn id="634" idx="0"/>
            <a:endCxn id="632" idx="0"/>
          </p:cNvCxnSpPr>
          <p:nvPr/>
        </p:nvCxnSpPr>
        <p:spPr>
          <a:xfrm flipH="1" rot="5400000">
            <a:off x="4188537" y="543750"/>
            <a:ext cx="72300" cy="4434000"/>
          </a:xfrm>
          <a:prstGeom prst="curvedConnector3">
            <a:avLst>
              <a:gd fmla="val 42925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38" name="Google Shape;638;g1309361d6dc_0_596"/>
          <p:cNvSpPr txBox="1"/>
          <p:nvPr/>
        </p:nvSpPr>
        <p:spPr>
          <a:xfrm>
            <a:off x="6126050" y="420727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9" name="Google Shape;639;g1309361d6dc_0_596"/>
          <p:cNvSpPr txBox="1"/>
          <p:nvPr/>
        </p:nvSpPr>
        <p:spPr>
          <a:xfrm>
            <a:off x="34963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10.0.0.0/24 -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g1309361d6dc_0_596"/>
          <p:cNvSpPr txBox="1"/>
          <p:nvPr/>
        </p:nvSpPr>
        <p:spPr>
          <a:xfrm>
            <a:off x="995950" y="4207325"/>
            <a:ext cx="145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Node Routing table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10.0.1.0/24 -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10.0.3.0/24 - &gt; VXLAN1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g1309361d6dc_0_596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2" name="Google Shape;642;g1309361d6dc_0_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09361d6dc_0_674"/>
          <p:cNvSpPr txBox="1"/>
          <p:nvPr>
            <p:ph idx="12" type="sldNum"/>
          </p:nvPr>
        </p:nvSpPr>
        <p:spPr>
          <a:xfrm>
            <a:off x="2124696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8" name="Google Shape;648;g1309361d6dc_0_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250" y="9"/>
            <a:ext cx="1402350" cy="122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1309361d6dc_0_67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services</a:t>
            </a:r>
            <a:endParaRPr/>
          </a:p>
        </p:txBody>
      </p:sp>
      <p:sp>
        <p:nvSpPr>
          <p:cNvPr id="650" name="Google Shape;650;g1309361d6dc_0_674"/>
          <p:cNvSpPr txBox="1"/>
          <p:nvPr>
            <p:ph idx="1" type="body"/>
          </p:nvPr>
        </p:nvSpPr>
        <p:spPr>
          <a:xfrm>
            <a:off x="92188" y="422700"/>
            <a:ext cx="7136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Pods are constantly coming up and down.  They are ephemeral.  </a:t>
            </a:r>
            <a:endParaRPr/>
          </a:p>
          <a:p>
            <a:pPr indent="-220027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en-US"/>
              <a:t>We need a general way to either load balance or go to a service that represents multiple pods.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309361d6dc_0_674"/>
          <p:cNvSpPr/>
          <p:nvPr/>
        </p:nvSpPr>
        <p:spPr>
          <a:xfrm>
            <a:off x="2468325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1309361d6dc_0_674"/>
          <p:cNvSpPr/>
          <p:nvPr/>
        </p:nvSpPr>
        <p:spPr>
          <a:xfrm>
            <a:off x="2596300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53" name="Google Shape;653;g1309361d6dc_0_674"/>
          <p:cNvSpPr/>
          <p:nvPr/>
        </p:nvSpPr>
        <p:spPr>
          <a:xfrm>
            <a:off x="3292579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54" name="Google Shape;654;g1309361d6dc_0_674"/>
          <p:cNvSpPr/>
          <p:nvPr/>
        </p:nvSpPr>
        <p:spPr>
          <a:xfrm>
            <a:off x="4270438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55" name="Google Shape;655;g1309361d6dc_0_674"/>
          <p:cNvSpPr/>
          <p:nvPr/>
        </p:nvSpPr>
        <p:spPr>
          <a:xfrm>
            <a:off x="4966717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56" name="Google Shape;656;g1309361d6dc_0_674"/>
          <p:cNvSpPr/>
          <p:nvPr/>
        </p:nvSpPr>
        <p:spPr>
          <a:xfrm>
            <a:off x="4162088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309361d6dc_0_674"/>
          <p:cNvSpPr txBox="1"/>
          <p:nvPr/>
        </p:nvSpPr>
        <p:spPr>
          <a:xfrm>
            <a:off x="2561463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DB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1309361d6dc_0_674"/>
          <p:cNvSpPr txBox="1"/>
          <p:nvPr/>
        </p:nvSpPr>
        <p:spPr>
          <a:xfrm>
            <a:off x="4204463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9" name="Google Shape;659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638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38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g1309361d6dc_0_674"/>
          <p:cNvCxnSpPr>
            <a:stCxn id="662" idx="0"/>
            <a:endCxn id="660" idx="2"/>
          </p:cNvCxnSpPr>
          <p:nvPr/>
        </p:nvCxnSpPr>
        <p:spPr>
          <a:xfrm flipH="1" rot="10800000">
            <a:off x="4476777" y="2919525"/>
            <a:ext cx="513900" cy="2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g1309361d6dc_0_674"/>
          <p:cNvSpPr txBox="1"/>
          <p:nvPr/>
        </p:nvSpPr>
        <p:spPr>
          <a:xfrm>
            <a:off x="5125563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g1309361d6dc_0_674"/>
          <p:cNvSpPr txBox="1"/>
          <p:nvPr/>
        </p:nvSpPr>
        <p:spPr>
          <a:xfrm>
            <a:off x="3420538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5" name="Google Shape;665;g1309361d6dc_0_674"/>
          <p:cNvCxnSpPr>
            <a:stCxn id="666" idx="0"/>
            <a:endCxn id="659" idx="2"/>
          </p:cNvCxnSpPr>
          <p:nvPr/>
        </p:nvCxnSpPr>
        <p:spPr>
          <a:xfrm flipH="1" rot="10800000">
            <a:off x="2880977" y="2894050"/>
            <a:ext cx="3846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g1309361d6dc_0_674"/>
          <p:cNvSpPr txBox="1"/>
          <p:nvPr/>
        </p:nvSpPr>
        <p:spPr>
          <a:xfrm>
            <a:off x="4682888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g1309361d6dc_0_674"/>
          <p:cNvSpPr txBox="1"/>
          <p:nvPr/>
        </p:nvSpPr>
        <p:spPr>
          <a:xfrm>
            <a:off x="2992638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g1309361d6dc_0_674"/>
          <p:cNvSpPr txBox="1"/>
          <p:nvPr>
            <p:ph idx="12" type="sldNum"/>
          </p:nvPr>
        </p:nvSpPr>
        <p:spPr>
          <a:xfrm>
            <a:off x="5508471" y="39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g1309361d6dc_0_674"/>
          <p:cNvSpPr/>
          <p:nvPr/>
        </p:nvSpPr>
        <p:spPr>
          <a:xfrm>
            <a:off x="585585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1309361d6dc_0_674"/>
          <p:cNvSpPr/>
          <p:nvPr/>
        </p:nvSpPr>
        <p:spPr>
          <a:xfrm>
            <a:off x="5980075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72" name="Google Shape;672;g1309361d6dc_0_674"/>
          <p:cNvSpPr/>
          <p:nvPr/>
        </p:nvSpPr>
        <p:spPr>
          <a:xfrm>
            <a:off x="6680104" y="395207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73" name="Google Shape;673;g1309361d6dc_0_674"/>
          <p:cNvSpPr/>
          <p:nvPr/>
        </p:nvSpPr>
        <p:spPr>
          <a:xfrm>
            <a:off x="7598900" y="3982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674" name="Google Shape;674;g1309361d6dc_0_674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675" name="Google Shape;675;g1309361d6dc_0_674"/>
          <p:cNvSpPr/>
          <p:nvPr/>
        </p:nvSpPr>
        <p:spPr>
          <a:xfrm>
            <a:off x="7471900" y="20319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1309361d6dc_0_674"/>
          <p:cNvSpPr txBox="1"/>
          <p:nvPr/>
        </p:nvSpPr>
        <p:spPr>
          <a:xfrm>
            <a:off x="5945238" y="34213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g1309361d6dc_0_674"/>
          <p:cNvSpPr txBox="1"/>
          <p:nvPr/>
        </p:nvSpPr>
        <p:spPr>
          <a:xfrm>
            <a:off x="7532925" y="34008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latin typeface="Open Sans"/>
                <a:ea typeface="Open Sans"/>
                <a:cs typeface="Open Sans"/>
                <a:sym typeface="Open Sans"/>
              </a:rPr>
              <a:t>web-pod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8" name="Google Shape;678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162" y="2586250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g1309361d6dc_0_6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200" y="26117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g1309361d6dc_0_674"/>
          <p:cNvCxnSpPr>
            <a:stCxn id="681" idx="0"/>
            <a:endCxn id="679" idx="2"/>
          </p:cNvCxnSpPr>
          <p:nvPr/>
        </p:nvCxnSpPr>
        <p:spPr>
          <a:xfrm flipH="1" rot="10800000">
            <a:off x="7805240" y="2919525"/>
            <a:ext cx="513900" cy="29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g1309361d6dc_0_674"/>
          <p:cNvSpPr txBox="1"/>
          <p:nvPr/>
        </p:nvSpPr>
        <p:spPr>
          <a:xfrm>
            <a:off x="6808063" y="25862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3" name="Google Shape;683;g1309361d6dc_0_674"/>
          <p:cNvCxnSpPr>
            <a:stCxn id="684" idx="0"/>
            <a:endCxn id="678" idx="2"/>
          </p:cNvCxnSpPr>
          <p:nvPr/>
        </p:nvCxnSpPr>
        <p:spPr>
          <a:xfrm flipH="1" rot="10800000">
            <a:off x="6264602" y="2894050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g1309361d6dc_0_674"/>
          <p:cNvSpPr txBox="1"/>
          <p:nvPr/>
        </p:nvSpPr>
        <p:spPr>
          <a:xfrm>
            <a:off x="8011350" y="3446125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g1309361d6dc_0_674"/>
          <p:cNvSpPr txBox="1"/>
          <p:nvPr/>
        </p:nvSpPr>
        <p:spPr>
          <a:xfrm>
            <a:off x="6380163" y="332760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g1309361d6dc_0_674"/>
          <p:cNvSpPr/>
          <p:nvPr/>
        </p:nvSpPr>
        <p:spPr>
          <a:xfrm>
            <a:off x="5855863" y="216745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688" name="Google Shape;688;g1309361d6dc_0_674"/>
          <p:cNvSpPr/>
          <p:nvPr/>
        </p:nvSpPr>
        <p:spPr>
          <a:xfrm>
            <a:off x="7490550" y="2132163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web</a:t>
            </a:r>
            <a:r>
              <a:rPr b="1" lang="en-US" sz="1100"/>
              <a:t>-service</a:t>
            </a:r>
            <a:endParaRPr b="1" sz="1100"/>
          </a:p>
        </p:txBody>
      </p:sp>
      <p:sp>
        <p:nvSpPr>
          <p:cNvPr id="689" name="Google Shape;689;g1309361d6dc_0_674"/>
          <p:cNvSpPr txBox="1"/>
          <p:nvPr/>
        </p:nvSpPr>
        <p:spPr>
          <a:xfrm>
            <a:off x="6051587" y="235640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g1309361d6dc_0_674"/>
          <p:cNvSpPr txBox="1"/>
          <p:nvPr/>
        </p:nvSpPr>
        <p:spPr>
          <a:xfrm>
            <a:off x="7741650" y="2303938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10.96.1.2/32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1" name="Google Shape;691;g1309361d6dc_0_674"/>
          <p:cNvCxnSpPr>
            <a:stCxn id="684" idx="0"/>
            <a:endCxn id="689" idx="1"/>
          </p:cNvCxnSpPr>
          <p:nvPr/>
        </p:nvCxnSpPr>
        <p:spPr>
          <a:xfrm flipH="1" rot="5400000">
            <a:off x="5794637" y="2767250"/>
            <a:ext cx="727200" cy="213300"/>
          </a:xfrm>
          <a:prstGeom prst="curvedConnector4">
            <a:avLst>
              <a:gd fmla="val 39418" name="adj1"/>
              <a:gd fmla="val 2116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g1309361d6dc_0_674"/>
          <p:cNvCxnSpPr>
            <a:stCxn id="681" idx="0"/>
            <a:endCxn id="690" idx="1"/>
          </p:cNvCxnSpPr>
          <p:nvPr/>
        </p:nvCxnSpPr>
        <p:spPr>
          <a:xfrm flipH="1" rot="5400000">
            <a:off x="7393500" y="2805988"/>
            <a:ext cx="759900" cy="63600"/>
          </a:xfrm>
          <a:prstGeom prst="curvedConnector4">
            <a:avLst>
              <a:gd fmla="val 39874" name="adj1"/>
              <a:gd fmla="val 474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g1309361d6dc_0_674"/>
          <p:cNvSpPr txBox="1"/>
          <p:nvPr/>
        </p:nvSpPr>
        <p:spPr>
          <a:xfrm>
            <a:off x="8437588" y="2611750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10.0.3.1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4" name="Google Shape;694;g1309361d6dc_0_6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309361d6dc_0_674"/>
          <p:cNvSpPr txBox="1"/>
          <p:nvPr/>
        </p:nvSpPr>
        <p:spPr>
          <a:xfrm>
            <a:off x="2463375" y="165605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node1</a:t>
            </a:r>
            <a:endParaRPr b="1"/>
          </a:p>
        </p:txBody>
      </p:sp>
      <p:sp>
        <p:nvSpPr>
          <p:cNvPr id="696" name="Google Shape;696;g1309361d6dc_0_674"/>
          <p:cNvSpPr txBox="1"/>
          <p:nvPr/>
        </p:nvSpPr>
        <p:spPr>
          <a:xfrm>
            <a:off x="4159613" y="1679700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node2</a:t>
            </a:r>
            <a:endParaRPr b="1"/>
          </a:p>
        </p:txBody>
      </p:sp>
      <p:sp>
        <p:nvSpPr>
          <p:cNvPr id="697" name="Google Shape;697;g1309361d6dc_0_674"/>
          <p:cNvSpPr txBox="1"/>
          <p:nvPr/>
        </p:nvSpPr>
        <p:spPr>
          <a:xfrm>
            <a:off x="5855875" y="168367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node3</a:t>
            </a:r>
            <a:endParaRPr b="1"/>
          </a:p>
        </p:txBody>
      </p:sp>
      <p:sp>
        <p:nvSpPr>
          <p:cNvPr id="698" name="Google Shape;698;g1309361d6dc_0_674"/>
          <p:cNvSpPr txBox="1"/>
          <p:nvPr/>
        </p:nvSpPr>
        <p:spPr>
          <a:xfrm>
            <a:off x="7494325" y="1653525"/>
            <a:ext cx="113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node4</a:t>
            </a:r>
            <a:endParaRPr b="1"/>
          </a:p>
        </p:txBody>
      </p:sp>
      <p:pic>
        <p:nvPicPr>
          <p:cNvPr id="699" name="Google Shape;699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1478" y="31398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816" y="31398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403" y="3176167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309361d6dc_0_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6053" y="3156242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g1309361d6dc_0_6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525" y="3237550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309361d6dc_0_674"/>
          <p:cNvSpPr txBox="1"/>
          <p:nvPr/>
        </p:nvSpPr>
        <p:spPr>
          <a:xfrm>
            <a:off x="267275" y="2510300"/>
            <a:ext cx="140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Intra: I need to talk to a k8s service?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g1309361d6dc_0_674"/>
          <p:cNvSpPr txBox="1"/>
          <p:nvPr/>
        </p:nvSpPr>
        <p:spPr>
          <a:xfrm>
            <a:off x="4200322" y="2182075"/>
            <a:ext cx="106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Inter</a:t>
            </a:r>
            <a:r>
              <a:rPr lang="en-US" sz="1100">
                <a:latin typeface="Proxima Nova"/>
                <a:ea typeface="Proxima Nova"/>
                <a:cs typeface="Proxima Nova"/>
                <a:sym typeface="Proxima Nova"/>
              </a:rPr>
              <a:t>: I need to talk the back end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g1309361d6dc_0_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25" y="-11"/>
            <a:ext cx="1104800" cy="9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1309361d6dc_0_726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Exposing services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Load balancing</a:t>
            </a:r>
            <a:r>
              <a:rPr lang="en-US"/>
              <a:t>)</a:t>
            </a:r>
            <a:endParaRPr/>
          </a:p>
        </p:txBody>
      </p:sp>
      <p:sp>
        <p:nvSpPr>
          <p:cNvPr id="712" name="Google Shape;712;g1309361d6dc_0_726"/>
          <p:cNvSpPr txBox="1"/>
          <p:nvPr/>
        </p:nvSpPr>
        <p:spPr>
          <a:xfrm>
            <a:off x="650" y="513025"/>
            <a:ext cx="7646700" cy="1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a cluster-internal IP. Choosing this value makes the Service only reachable from within the cluster. This is the default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ServiceType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on each Node's IP at a static port (the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). A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to which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 routes, is automatically created. You'll be able to contact the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Service, from outside the cluster, by requesting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&lt;NodeIP&gt;:&lt;NodePort&gt;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US" sz="85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LoadBalancer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Exposes the Service externally using a cloud provider's load balancer.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NodePort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8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ClusterIP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Services, to which the external load balancer routes, are automatically created.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g1309361d6dc_0_726"/>
          <p:cNvSpPr txBox="1"/>
          <p:nvPr>
            <p:ph idx="12" type="sldNum"/>
          </p:nvPr>
        </p:nvSpPr>
        <p:spPr>
          <a:xfrm>
            <a:off x="-2" y="4869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4" name="Google Shape;714;g1309361d6dc_0_726"/>
          <p:cNvSpPr/>
          <p:nvPr/>
        </p:nvSpPr>
        <p:spPr>
          <a:xfrm>
            <a:off x="270724" y="2931900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1309361d6dc_0_726"/>
          <p:cNvSpPr/>
          <p:nvPr/>
        </p:nvSpPr>
        <p:spPr>
          <a:xfrm>
            <a:off x="371565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16" name="Google Shape;716;g1309361d6dc_0_726"/>
          <p:cNvSpPr/>
          <p:nvPr/>
        </p:nvSpPr>
        <p:spPr>
          <a:xfrm>
            <a:off x="920151" y="4852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17" name="Google Shape;717;g1309361d6dc_0_726"/>
          <p:cNvSpPr txBox="1"/>
          <p:nvPr/>
        </p:nvSpPr>
        <p:spPr>
          <a:xfrm>
            <a:off x="344117" y="4321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8" name="Google Shape;718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832" y="3486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1309361d6dc_0_726"/>
          <p:cNvSpPr txBox="1"/>
          <p:nvPr/>
        </p:nvSpPr>
        <p:spPr>
          <a:xfrm>
            <a:off x="1020966" y="3486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20" name="Google Shape;720;g1309361d6dc_0_726"/>
          <p:cNvCxnSpPr>
            <a:stCxn id="721" idx="0"/>
            <a:endCxn id="718" idx="2"/>
          </p:cNvCxnSpPr>
          <p:nvPr/>
        </p:nvCxnSpPr>
        <p:spPr>
          <a:xfrm rot="-5400000">
            <a:off x="575626" y="3814248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g1309361d6dc_0_726"/>
          <p:cNvSpPr txBox="1"/>
          <p:nvPr/>
        </p:nvSpPr>
        <p:spPr>
          <a:xfrm>
            <a:off x="683832" y="4227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10.0.0.1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g1309361d6dc_0_726"/>
          <p:cNvSpPr txBox="1"/>
          <p:nvPr/>
        </p:nvSpPr>
        <p:spPr>
          <a:xfrm>
            <a:off x="3336725" y="2118250"/>
            <a:ext cx="17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IntraCluster(External)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Loadbalancer(</a:t>
            </a:r>
            <a:r>
              <a:rPr b="1"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metallb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BGP Advertisement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g1309361d6dc_0_726"/>
          <p:cNvSpPr txBox="1"/>
          <p:nvPr>
            <p:ph idx="12" type="sldNum"/>
          </p:nvPr>
        </p:nvSpPr>
        <p:spPr>
          <a:xfrm>
            <a:off x="3213798" y="4914926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g1309361d6dc_0_726"/>
          <p:cNvSpPr/>
          <p:nvPr/>
        </p:nvSpPr>
        <p:spPr>
          <a:xfrm>
            <a:off x="34845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309361d6dc_0_726"/>
          <p:cNvSpPr/>
          <p:nvPr/>
        </p:nvSpPr>
        <p:spPr>
          <a:xfrm>
            <a:off x="3585365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27" name="Google Shape;727;g1309361d6dc_0_726"/>
          <p:cNvSpPr/>
          <p:nvPr/>
        </p:nvSpPr>
        <p:spPr>
          <a:xfrm>
            <a:off x="4133951" y="4897349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28" name="Google Shape;728;g1309361d6dc_0_726"/>
          <p:cNvSpPr txBox="1"/>
          <p:nvPr/>
        </p:nvSpPr>
        <p:spPr>
          <a:xfrm>
            <a:off x="3557917" y="4366647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9" name="Google Shape;729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7632" y="3531524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309361d6dc_0_726"/>
          <p:cNvSpPr txBox="1"/>
          <p:nvPr/>
        </p:nvSpPr>
        <p:spPr>
          <a:xfrm>
            <a:off x="4234766" y="3531524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10.0.1.1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1" name="Google Shape;731;g1309361d6dc_0_726"/>
          <p:cNvCxnSpPr>
            <a:stCxn id="732" idx="0"/>
            <a:endCxn id="729" idx="2"/>
          </p:cNvCxnSpPr>
          <p:nvPr/>
        </p:nvCxnSpPr>
        <p:spPr>
          <a:xfrm rot="-5400000">
            <a:off x="3789426" y="3859573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g1309361d6dc_0_726"/>
          <p:cNvSpPr txBox="1"/>
          <p:nvPr/>
        </p:nvSpPr>
        <p:spPr>
          <a:xfrm>
            <a:off x="3897632" y="4272872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10.0.1.2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g1309361d6dc_0_726"/>
          <p:cNvSpPr txBox="1"/>
          <p:nvPr/>
        </p:nvSpPr>
        <p:spPr>
          <a:xfrm>
            <a:off x="273075" y="2161775"/>
            <a:ext cx="171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IntraCluster(external)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Nodeport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192.168.16.2: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30001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 - &gt; 10.96.0.5:8080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g1309361d6dc_0_726"/>
          <p:cNvSpPr txBox="1"/>
          <p:nvPr/>
        </p:nvSpPr>
        <p:spPr>
          <a:xfrm>
            <a:off x="6574075" y="2098375"/>
            <a:ext cx="179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InterCluster(Internal)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Clusterip: </a:t>
            </a: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app1.svc.cluster.local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g1309361d6dc_0_726"/>
          <p:cNvSpPr txBox="1"/>
          <p:nvPr>
            <p:ph idx="12" type="sldNum"/>
          </p:nvPr>
        </p:nvSpPr>
        <p:spPr>
          <a:xfrm>
            <a:off x="6799773" y="4954601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g1309361d6dc_0_726"/>
          <p:cNvSpPr/>
          <p:nvPr/>
        </p:nvSpPr>
        <p:spPr>
          <a:xfrm>
            <a:off x="7068724" y="2977225"/>
            <a:ext cx="13863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1309361d6dc_0_726"/>
          <p:cNvSpPr/>
          <p:nvPr/>
        </p:nvSpPr>
        <p:spPr>
          <a:xfrm>
            <a:off x="7171340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39" name="Google Shape;739;g1309361d6dc_0_726"/>
          <p:cNvSpPr/>
          <p:nvPr/>
        </p:nvSpPr>
        <p:spPr>
          <a:xfrm>
            <a:off x="7719926" y="4937024"/>
            <a:ext cx="5556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40" name="Google Shape;740;g1309361d6dc_0_726"/>
          <p:cNvSpPr txBox="1"/>
          <p:nvPr/>
        </p:nvSpPr>
        <p:spPr>
          <a:xfrm>
            <a:off x="7143892" y="4406322"/>
            <a:ext cx="5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1" name="Google Shape;741;g1309361d6dc_0_7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607" y="3571199"/>
            <a:ext cx="430088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309361d6dc_0_726"/>
          <p:cNvSpPr txBox="1"/>
          <p:nvPr/>
        </p:nvSpPr>
        <p:spPr>
          <a:xfrm>
            <a:off x="7820741" y="3571199"/>
            <a:ext cx="55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Open Sans"/>
                <a:ea typeface="Open Sans"/>
                <a:cs typeface="Open Sans"/>
                <a:sym typeface="Open Sans"/>
              </a:rPr>
              <a:t>10.0.2.1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3" name="Google Shape;743;g1309361d6dc_0_726"/>
          <p:cNvCxnSpPr>
            <a:stCxn id="744" idx="0"/>
            <a:endCxn id="741" idx="2"/>
          </p:cNvCxnSpPr>
          <p:nvPr/>
        </p:nvCxnSpPr>
        <p:spPr>
          <a:xfrm rot="-5400000">
            <a:off x="7375401" y="3899248"/>
            <a:ext cx="343500" cy="303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g1309361d6dc_0_726"/>
          <p:cNvSpPr txBox="1"/>
          <p:nvPr/>
        </p:nvSpPr>
        <p:spPr>
          <a:xfrm>
            <a:off x="7483607" y="4312547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10.02.2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g1309361d6dc_0_726"/>
          <p:cNvSpPr/>
          <p:nvPr/>
        </p:nvSpPr>
        <p:spPr>
          <a:xfrm>
            <a:off x="270713" y="297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47" name="Google Shape;747;g1309361d6dc_0_726"/>
          <p:cNvSpPr txBox="1"/>
          <p:nvPr/>
        </p:nvSpPr>
        <p:spPr>
          <a:xfrm>
            <a:off x="466437" y="316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10.96.0.5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8" name="Google Shape;748;g1309361d6dc_0_726"/>
          <p:cNvSpPr/>
          <p:nvPr/>
        </p:nvSpPr>
        <p:spPr>
          <a:xfrm>
            <a:off x="3484500" y="30272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49" name="Google Shape;749;g1309361d6dc_0_726"/>
          <p:cNvSpPr txBox="1"/>
          <p:nvPr/>
        </p:nvSpPr>
        <p:spPr>
          <a:xfrm>
            <a:off x="3680225" y="3216175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10.96.0.6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g1309361d6dc_0_726"/>
          <p:cNvSpPr/>
          <p:nvPr/>
        </p:nvSpPr>
        <p:spPr>
          <a:xfrm>
            <a:off x="7071113" y="3071700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service</a:t>
            </a:r>
            <a:endParaRPr sz="1100"/>
          </a:p>
        </p:txBody>
      </p:sp>
      <p:sp>
        <p:nvSpPr>
          <p:cNvPr id="751" name="Google Shape;751;g1309361d6dc_0_726"/>
          <p:cNvSpPr txBox="1"/>
          <p:nvPr/>
        </p:nvSpPr>
        <p:spPr>
          <a:xfrm>
            <a:off x="7266837" y="3260650"/>
            <a:ext cx="81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10.96.0.7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2" name="Google Shape;752;g1309361d6dc_0_7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8078" y="4152554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48228" y="4108729"/>
            <a:ext cx="322800" cy="2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1309361d6dc_0_7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87753" y="4120767"/>
            <a:ext cx="322800" cy="28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g11d06692c7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648" y="-7500"/>
            <a:ext cx="895050" cy="78188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11d06692c77_1_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Services under the hood</a:t>
            </a:r>
            <a:endParaRPr/>
          </a:p>
        </p:txBody>
      </p:sp>
      <p:sp>
        <p:nvSpPr>
          <p:cNvPr id="762" name="Google Shape;762;g11d06692c77_1_0"/>
          <p:cNvSpPr txBox="1"/>
          <p:nvPr>
            <p:ph idx="1" type="body"/>
          </p:nvPr>
        </p:nvSpPr>
        <p:spPr>
          <a:xfrm>
            <a:off x="0" y="1186585"/>
            <a:ext cx="7538700" cy="3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5"/>
              <a:t>root@nynog-k8s-networking-101-worker:/# iptables -t nat -L KUBE-SERVICES -n</a:t>
            </a:r>
            <a:endParaRPr b="1"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Chain KUBE-SERVICES (2 references)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85"/>
              <a:t>target</a:t>
            </a:r>
            <a:r>
              <a:rPr lang="en-US" sz="1085"/>
              <a:t>     </a:t>
            </a:r>
            <a:r>
              <a:rPr b="1" lang="en-US" sz="1085"/>
              <a:t>prot opt source               destination</a:t>
            </a:r>
            <a:r>
              <a:rPr lang="en-US" sz="1085"/>
              <a:t>         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  </a:t>
            </a:r>
            <a:r>
              <a:rPr lang="en-US" sz="1085"/>
              <a:t>      </a:t>
            </a:r>
            <a:r>
              <a:rPr b="1" lang="en-US" sz="1085"/>
              <a:t>10.96.0.1</a:t>
            </a:r>
            <a:r>
              <a:rPr lang="en-US" sz="1085"/>
              <a:t>            /* default/kubernetes:https cluster IP */ tcp dpt:443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KUBE-SVC-NPX46M4PTMTKRN6Y  tcp  --  0.0.0.0/0            </a:t>
            </a:r>
            <a:r>
              <a:rPr b="1" lang="en-US" sz="1085"/>
              <a:t>10.96.0.1</a:t>
            </a:r>
            <a:r>
              <a:rPr lang="en-US" sz="1085"/>
              <a:t>            /* default/kubernetes:https cluster IP */ tcp dpt:443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udp  -- </a:t>
            </a:r>
            <a:r>
              <a:rPr b="1" lang="en-US" sz="1085"/>
              <a:t>!10.0.0.0/16</a:t>
            </a:r>
            <a:r>
              <a:rPr lang="en-US" sz="1085"/>
              <a:t>        </a:t>
            </a:r>
            <a:r>
              <a:rPr b="1" lang="en-US" sz="1085"/>
              <a:t>10.96.0.10 </a:t>
            </a:r>
            <a:r>
              <a:rPr lang="en-US" sz="1085"/>
              <a:t>          /* kube-system/kube-dns:dns cluster IP */ udp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KUBE-SVC-TCOU7JCQXEZGVUNU  udp  --  0.0.0.0/0            </a:t>
            </a:r>
            <a:r>
              <a:rPr b="1" lang="en-US" sz="1085"/>
              <a:t>10.96.0.10</a:t>
            </a:r>
            <a:r>
              <a:rPr lang="en-US" sz="1085"/>
              <a:t>           /* kube-system/kube-dns:dns cluster IP */ udp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 </a:t>
            </a:r>
            <a:r>
              <a:rPr lang="en-US" sz="1085"/>
              <a:t>       </a:t>
            </a:r>
            <a:r>
              <a:rPr b="1" lang="en-US" sz="1085"/>
              <a:t>10.96.0.10</a:t>
            </a:r>
            <a:r>
              <a:rPr lang="en-US" sz="1085"/>
              <a:t>           /* kube-system/kube-dns:dns-tcp cluster IP */ tcp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KUBE-SVC-ERIFXISQEP7F7OF4  tcp  -- </a:t>
            </a:r>
            <a:r>
              <a:rPr b="1" lang="en-US" sz="1085"/>
              <a:t> 0.0.0.0/0   </a:t>
            </a:r>
            <a:r>
              <a:rPr lang="en-US" sz="1085"/>
              <a:t>         </a:t>
            </a:r>
            <a:r>
              <a:rPr b="1" lang="en-US" sz="1085"/>
              <a:t>10.96.0.10 </a:t>
            </a:r>
            <a:r>
              <a:rPr lang="en-US" sz="1085"/>
              <a:t>          /* kube-system/kube-dns:dns-tcp cluster IP */ tcp dpt:53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KUBE-MARK-MASQ  tcp  -- </a:t>
            </a:r>
            <a:r>
              <a:rPr b="1" lang="en-US" sz="1085"/>
              <a:t>!10.0.0.0/16</a:t>
            </a:r>
            <a:r>
              <a:rPr lang="en-US" sz="1085"/>
              <a:t>        </a:t>
            </a:r>
            <a:r>
              <a:rPr b="1" lang="en-US" sz="1085"/>
              <a:t>10.96.0.10  </a:t>
            </a:r>
            <a:r>
              <a:rPr lang="en-US" sz="1085"/>
              <a:t>         /* kube-system/kube-dns:metrics cluster IP */ tcp dpt:9153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KUBE-SVC-JD5MR3NA4I4DYOP  tcp  -- </a:t>
            </a:r>
            <a:r>
              <a:rPr b="1" lang="en-US" sz="1085"/>
              <a:t> 0.0.0.0/0</a:t>
            </a:r>
            <a:r>
              <a:rPr lang="en-US" sz="1085"/>
              <a:t>            </a:t>
            </a:r>
            <a:r>
              <a:rPr b="1" lang="en-US" sz="1085"/>
              <a:t>10.96.0.10</a:t>
            </a:r>
            <a:r>
              <a:rPr lang="en-US" sz="1085"/>
              <a:t>           /* kube-system/kube-dns:metrics cluster IP */ tcp dpt:9153</a:t>
            </a:r>
            <a:endParaRPr sz="108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5"/>
              <a:t>KUBE-NODEPORTS  all  --  </a:t>
            </a:r>
            <a:r>
              <a:rPr b="1" lang="en-US" sz="1085"/>
              <a:t>0.0.0.0/0            0.0.0.0/0</a:t>
            </a:r>
            <a:r>
              <a:rPr lang="en-US" sz="1085"/>
              <a:t>            /* kubernetes service nodeports; NOTE: this must be the last rule in this chain */ ADDRTYPE match dst-type LOCAL</a:t>
            </a:r>
            <a:endParaRPr sz="1085"/>
          </a:p>
        </p:txBody>
      </p:sp>
      <p:sp>
        <p:nvSpPr>
          <p:cNvPr id="763" name="Google Shape;763;g11d06692c77_1_0"/>
          <p:cNvSpPr/>
          <p:nvPr/>
        </p:nvSpPr>
        <p:spPr>
          <a:xfrm>
            <a:off x="7449675" y="1181425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1d06692c77_1_0"/>
          <p:cNvSpPr/>
          <p:nvPr/>
        </p:nvSpPr>
        <p:spPr>
          <a:xfrm>
            <a:off x="7577638" y="30819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65" name="Google Shape;765;g11d06692c77_1_0"/>
          <p:cNvSpPr/>
          <p:nvPr/>
        </p:nvSpPr>
        <p:spPr>
          <a:xfrm>
            <a:off x="8273917" y="30819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66" name="Google Shape;766;g11d06692c77_1_0"/>
          <p:cNvSpPr txBox="1"/>
          <p:nvPr/>
        </p:nvSpPr>
        <p:spPr>
          <a:xfrm>
            <a:off x="7449600" y="9027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node</a:t>
            </a:r>
            <a:endParaRPr b="1"/>
          </a:p>
        </p:txBody>
      </p:sp>
      <p:sp>
        <p:nvSpPr>
          <p:cNvPr id="767" name="Google Shape;767;g11d06692c77_1_0"/>
          <p:cNvSpPr/>
          <p:nvPr/>
        </p:nvSpPr>
        <p:spPr>
          <a:xfrm>
            <a:off x="8346950" y="897775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11d06692c77_1_0"/>
          <p:cNvSpPr txBox="1"/>
          <p:nvPr/>
        </p:nvSpPr>
        <p:spPr>
          <a:xfrm rot="-5397943">
            <a:off x="8435997" y="775382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9" name="Google Shape;769;g11d06692c77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325" y="1409525"/>
            <a:ext cx="545880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11d06692c7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650" y="2622300"/>
            <a:ext cx="41246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g11d06692c7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3438" y="2622300"/>
            <a:ext cx="41246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g11d06692c77_1_0"/>
          <p:cNvSpPr/>
          <p:nvPr/>
        </p:nvSpPr>
        <p:spPr>
          <a:xfrm>
            <a:off x="7449675" y="1938075"/>
            <a:ext cx="1657200" cy="307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IPtables</a:t>
            </a:r>
            <a:endParaRPr sz="1000"/>
          </a:p>
        </p:txBody>
      </p:sp>
      <p:sp>
        <p:nvSpPr>
          <p:cNvPr id="773" name="Google Shape;773;g11d06692c77_1_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4" name="Google Shape;774;g11d06692c77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1d06692c77_1_0"/>
          <p:cNvSpPr txBox="1"/>
          <p:nvPr/>
        </p:nvSpPr>
        <p:spPr>
          <a:xfrm>
            <a:off x="258675" y="650100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Default IP Tables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g1309361d6dc_0_7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325" y="0"/>
            <a:ext cx="1328696" cy="1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g1309361d6dc_0_772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Ingress</a:t>
            </a:r>
            <a:endParaRPr/>
          </a:p>
        </p:txBody>
      </p:sp>
      <p:sp>
        <p:nvSpPr>
          <p:cNvPr id="782" name="Google Shape;782;g1309361d6dc_0_772"/>
          <p:cNvSpPr/>
          <p:nvPr/>
        </p:nvSpPr>
        <p:spPr>
          <a:xfrm>
            <a:off x="8237029" y="4958328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83" name="Google Shape;783;g1309361d6dc_0_772"/>
          <p:cNvSpPr txBox="1"/>
          <p:nvPr/>
        </p:nvSpPr>
        <p:spPr>
          <a:xfrm>
            <a:off x="148775" y="733275"/>
            <a:ext cx="6036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Ingress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exposes HTTP and HTTPS routes from outside the cluster to </a:t>
            </a:r>
            <a:r>
              <a:rPr lang="en-US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services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within the cluster. Traffic routing is controlled by rules defined on the Ingress resource.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Ingress will create a routing rule for http/https to send to the correct service.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g1309361d6dc_0_772"/>
          <p:cNvSpPr/>
          <p:nvPr/>
        </p:nvSpPr>
        <p:spPr>
          <a:xfrm>
            <a:off x="297900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1309361d6dc_0_772"/>
          <p:cNvSpPr/>
          <p:nvPr/>
        </p:nvSpPr>
        <p:spPr>
          <a:xfrm>
            <a:off x="422125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86" name="Google Shape;786;g1309361d6dc_0_772"/>
          <p:cNvSpPr/>
          <p:nvPr/>
        </p:nvSpPr>
        <p:spPr>
          <a:xfrm>
            <a:off x="1122154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87" name="Google Shape;787;g1309361d6dc_0_772"/>
          <p:cNvSpPr txBox="1"/>
          <p:nvPr/>
        </p:nvSpPr>
        <p:spPr>
          <a:xfrm>
            <a:off x="387288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8" name="Google Shape;788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213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9" name="Google Shape;789;g1309361d6dc_0_772"/>
          <p:cNvCxnSpPr>
            <a:stCxn id="790" idx="0"/>
            <a:endCxn id="788" idx="2"/>
          </p:cNvCxnSpPr>
          <p:nvPr/>
        </p:nvCxnSpPr>
        <p:spPr>
          <a:xfrm flipH="1" rot="10800000">
            <a:off x="706652" y="3711625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g1309361d6dc_0_772"/>
          <p:cNvSpPr/>
          <p:nvPr/>
        </p:nvSpPr>
        <p:spPr>
          <a:xfrm>
            <a:off x="297888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sp>
        <p:nvSpPr>
          <p:cNvPr id="792" name="Google Shape;792;g1309361d6dc_0_772"/>
          <p:cNvSpPr/>
          <p:nvPr/>
        </p:nvSpPr>
        <p:spPr>
          <a:xfrm>
            <a:off x="1767888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793" name="Google Shape;793;g1309361d6dc_0_772"/>
          <p:cNvSpPr txBox="1"/>
          <p:nvPr/>
        </p:nvSpPr>
        <p:spPr>
          <a:xfrm>
            <a:off x="1983138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g1309361d6dc_0_772"/>
          <p:cNvSpPr/>
          <p:nvPr/>
        </p:nvSpPr>
        <p:spPr>
          <a:xfrm>
            <a:off x="3078075" y="2849525"/>
            <a:ext cx="25395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1309361d6dc_0_772"/>
          <p:cNvSpPr/>
          <p:nvPr/>
        </p:nvSpPr>
        <p:spPr>
          <a:xfrm>
            <a:off x="3202300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796" name="Google Shape;796;g1309361d6dc_0_772"/>
          <p:cNvSpPr/>
          <p:nvPr/>
        </p:nvSpPr>
        <p:spPr>
          <a:xfrm>
            <a:off x="3902329" y="47696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797" name="Google Shape;797;g1309361d6dc_0_772"/>
          <p:cNvSpPr txBox="1"/>
          <p:nvPr/>
        </p:nvSpPr>
        <p:spPr>
          <a:xfrm>
            <a:off x="3167463" y="42389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8" name="Google Shape;798;g1309361d6dc_0_7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2388" y="3403825"/>
            <a:ext cx="545880" cy="30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9" name="Google Shape;799;g1309361d6dc_0_772"/>
          <p:cNvCxnSpPr>
            <a:stCxn id="800" idx="0"/>
            <a:endCxn id="798" idx="2"/>
          </p:cNvCxnSpPr>
          <p:nvPr/>
        </p:nvCxnSpPr>
        <p:spPr>
          <a:xfrm flipH="1" rot="10800000">
            <a:off x="3486827" y="3711625"/>
            <a:ext cx="388500" cy="34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g1309361d6dc_0_772"/>
          <p:cNvSpPr/>
          <p:nvPr/>
        </p:nvSpPr>
        <p:spPr>
          <a:xfrm>
            <a:off x="3078063" y="2857025"/>
            <a:ext cx="10695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App1-service</a:t>
            </a:r>
            <a:endParaRPr sz="1100"/>
          </a:p>
        </p:txBody>
      </p:sp>
      <p:sp>
        <p:nvSpPr>
          <p:cNvPr id="802" name="Google Shape;802;g1309361d6dc_0_772"/>
          <p:cNvSpPr/>
          <p:nvPr/>
        </p:nvSpPr>
        <p:spPr>
          <a:xfrm>
            <a:off x="4548063" y="2857025"/>
            <a:ext cx="1069500" cy="234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App2-service</a:t>
            </a:r>
            <a:endParaRPr sz="1100"/>
          </a:p>
        </p:txBody>
      </p:sp>
      <p:sp>
        <p:nvSpPr>
          <p:cNvPr id="803" name="Google Shape;803;g1309361d6dc_0_772"/>
          <p:cNvSpPr txBox="1"/>
          <p:nvPr/>
        </p:nvSpPr>
        <p:spPr>
          <a:xfrm>
            <a:off x="4763313" y="43913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app2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4" name="Google Shape;804;g1309361d6dc_0_772"/>
          <p:cNvCxnSpPr>
            <a:stCxn id="805" idx="0"/>
            <a:endCxn id="788" idx="2"/>
          </p:cNvCxnSpPr>
          <p:nvPr/>
        </p:nvCxnSpPr>
        <p:spPr>
          <a:xfrm rot="10800000">
            <a:off x="1095152" y="3711625"/>
            <a:ext cx="784200" cy="43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g1309361d6dc_0_772"/>
          <p:cNvCxnSpPr>
            <a:stCxn id="807" idx="0"/>
            <a:endCxn id="798" idx="2"/>
          </p:cNvCxnSpPr>
          <p:nvPr/>
        </p:nvCxnSpPr>
        <p:spPr>
          <a:xfrm rot="10800000">
            <a:off x="3875327" y="3711625"/>
            <a:ext cx="784200" cy="43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8" name="Google Shape;808;g1309361d6dc_0_7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2475" y="1790600"/>
            <a:ext cx="2272605" cy="3205728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309361d6dc_0_772"/>
          <p:cNvSpPr/>
          <p:nvPr/>
        </p:nvSpPr>
        <p:spPr>
          <a:xfrm>
            <a:off x="6940650" y="3645075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1309361d6dc_0_772"/>
          <p:cNvSpPr/>
          <p:nvPr/>
        </p:nvSpPr>
        <p:spPr>
          <a:xfrm>
            <a:off x="6986775" y="4238950"/>
            <a:ext cx="546000" cy="19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1309361d6dc_0_772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2" name="Google Shape;812;g1309361d6dc_0_7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475" y="3841581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90788" y="3960556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4962" y="3841581"/>
            <a:ext cx="322800" cy="4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1309361d6dc_0_7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8713" y="3960556"/>
            <a:ext cx="322800" cy="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09361d6dc_0_816"/>
          <p:cNvSpPr txBox="1"/>
          <p:nvPr/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Kubernetes Network Policies </a:t>
            </a:r>
            <a:endParaRPr sz="25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2" name="Google Shape;822;g1309361d6dc_0_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0" y="4657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1309361d6dc_0_816"/>
          <p:cNvSpPr/>
          <p:nvPr/>
        </p:nvSpPr>
        <p:spPr>
          <a:xfrm>
            <a:off x="62400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24" name="Google Shape;824;g1309361d6dc_0_816"/>
          <p:cNvSpPr/>
          <p:nvPr/>
        </p:nvSpPr>
        <p:spPr>
          <a:xfrm>
            <a:off x="1178449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25" name="Google Shape;825;g1309361d6dc_0_816"/>
          <p:cNvSpPr txBox="1"/>
          <p:nvPr/>
        </p:nvSpPr>
        <p:spPr>
          <a:xfrm>
            <a:off x="92300" y="2530175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826" name="Google Shape;826;g1309361d6dc_0_816"/>
          <p:cNvSpPr/>
          <p:nvPr/>
        </p:nvSpPr>
        <p:spPr>
          <a:xfrm>
            <a:off x="2618935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27" name="Google Shape;827;g1309361d6dc_0_816"/>
          <p:cNvSpPr/>
          <p:nvPr/>
        </p:nvSpPr>
        <p:spPr>
          <a:xfrm>
            <a:off x="373498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28" name="Google Shape;828;g1309361d6dc_0_816"/>
          <p:cNvSpPr txBox="1"/>
          <p:nvPr/>
        </p:nvSpPr>
        <p:spPr>
          <a:xfrm>
            <a:off x="2794362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829" name="Google Shape;829;g1309361d6dc_0_816"/>
          <p:cNvSpPr/>
          <p:nvPr/>
        </p:nvSpPr>
        <p:spPr>
          <a:xfrm>
            <a:off x="5215134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830" name="Google Shape;830;g1309361d6dc_0_816"/>
          <p:cNvSpPr/>
          <p:nvPr/>
        </p:nvSpPr>
        <p:spPr>
          <a:xfrm>
            <a:off x="6331183" y="3421930"/>
            <a:ext cx="1130100" cy="515400"/>
          </a:xfrm>
          <a:prstGeom prst="rect">
            <a:avLst/>
          </a:prstGeom>
          <a:solidFill>
            <a:srgbClr val="4472AE"/>
          </a:solidFill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831" name="Google Shape;831;g1309361d6dc_0_816"/>
          <p:cNvSpPr txBox="1"/>
          <p:nvPr/>
        </p:nvSpPr>
        <p:spPr>
          <a:xfrm>
            <a:off x="5390561" y="2619800"/>
            <a:ext cx="1787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832" name="Google Shape;832;g1309361d6dc_0_816"/>
          <p:cNvSpPr txBox="1"/>
          <p:nvPr/>
        </p:nvSpPr>
        <p:spPr>
          <a:xfrm>
            <a:off x="323448" y="4259041"/>
            <a:ext cx="735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33" name="Google Shape;833;g1309361d6dc_0_816"/>
          <p:cNvSpPr txBox="1"/>
          <p:nvPr/>
        </p:nvSpPr>
        <p:spPr>
          <a:xfrm>
            <a:off x="919774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APP: Label=APP</a:t>
            </a:r>
            <a:endParaRPr b="1" sz="900"/>
          </a:p>
        </p:txBody>
      </p:sp>
      <p:sp>
        <p:nvSpPr>
          <p:cNvPr id="834" name="Google Shape;834;g1309361d6dc_0_816"/>
          <p:cNvSpPr txBox="1"/>
          <p:nvPr/>
        </p:nvSpPr>
        <p:spPr>
          <a:xfrm>
            <a:off x="5507200" y="4342225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Web: Label=Web</a:t>
            </a:r>
            <a:endParaRPr b="1" sz="900"/>
          </a:p>
        </p:txBody>
      </p:sp>
      <p:sp>
        <p:nvSpPr>
          <p:cNvPr id="835" name="Google Shape;835;g1309361d6dc_0_816"/>
          <p:cNvSpPr txBox="1"/>
          <p:nvPr/>
        </p:nvSpPr>
        <p:spPr>
          <a:xfrm>
            <a:off x="2987450" y="4342550"/>
            <a:ext cx="123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DB: Label=DB</a:t>
            </a:r>
            <a:endParaRPr b="1" sz="900"/>
          </a:p>
        </p:txBody>
      </p:sp>
      <p:sp>
        <p:nvSpPr>
          <p:cNvPr id="836" name="Google Shape;836;g1309361d6dc_0_816"/>
          <p:cNvSpPr txBox="1"/>
          <p:nvPr/>
        </p:nvSpPr>
        <p:spPr>
          <a:xfrm>
            <a:off x="6324700" y="2633301"/>
            <a:ext cx="2830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Traffic from </a:t>
            </a:r>
            <a:r>
              <a:rPr b="1" lang="en-US" sz="900">
                <a:solidFill>
                  <a:srgbClr val="FF0000"/>
                </a:solidFill>
              </a:rPr>
              <a:t>APP</a:t>
            </a:r>
            <a:r>
              <a:rPr b="1" lang="en-US" sz="900"/>
              <a:t> to </a:t>
            </a:r>
            <a:r>
              <a:rPr b="1" lang="en-US" sz="900">
                <a:solidFill>
                  <a:srgbClr val="FF0000"/>
                </a:solidFill>
              </a:rPr>
              <a:t>DB</a:t>
            </a:r>
            <a:r>
              <a:rPr b="1" lang="en-US" sz="900"/>
              <a:t> should be blocked on all ports except </a:t>
            </a:r>
            <a:r>
              <a:rPr b="1" lang="en-US" sz="900">
                <a:solidFill>
                  <a:srgbClr val="FF0000"/>
                </a:solidFill>
              </a:rPr>
              <a:t>3306</a:t>
            </a:r>
            <a:endParaRPr b="1" sz="900">
              <a:solidFill>
                <a:srgbClr val="FF0000"/>
              </a:solidFill>
            </a:endParaRPr>
          </a:p>
        </p:txBody>
      </p:sp>
      <p:pic>
        <p:nvPicPr>
          <p:cNvPr id="837" name="Google Shape;837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75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050" y="3987050"/>
            <a:ext cx="396900" cy="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g1309361d6dc_0_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800" y="4029050"/>
            <a:ext cx="396900" cy="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g1309361d6dc_0_816"/>
          <p:cNvSpPr txBox="1"/>
          <p:nvPr/>
        </p:nvSpPr>
        <p:spPr>
          <a:xfrm>
            <a:off x="1192500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841" name="Google Shape;841;g1309361d6dc_0_816"/>
          <p:cNvSpPr txBox="1"/>
          <p:nvPr/>
        </p:nvSpPr>
        <p:spPr>
          <a:xfrm>
            <a:off x="3779112" y="3941508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sp>
        <p:nvSpPr>
          <p:cNvPr id="842" name="Google Shape;842;g1309361d6dc_0_816"/>
          <p:cNvSpPr txBox="1"/>
          <p:nvPr/>
        </p:nvSpPr>
        <p:spPr>
          <a:xfrm>
            <a:off x="6379775" y="3941496"/>
            <a:ext cx="108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sng"/>
              <a:t>IPtables filters</a:t>
            </a:r>
            <a:endParaRPr b="1" sz="900" u="sng"/>
          </a:p>
        </p:txBody>
      </p:sp>
      <p:pic>
        <p:nvPicPr>
          <p:cNvPr id="843" name="Google Shape;843;g1309361d6dc_0_8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g1309361d6dc_0_816"/>
          <p:cNvSpPr txBox="1"/>
          <p:nvPr/>
        </p:nvSpPr>
        <p:spPr>
          <a:xfrm>
            <a:off x="1806900" y="539100"/>
            <a:ext cx="71280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Network policy in K8s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specification of how Kubernetes constructs are able to communicate.  Generally speaking pod to pod communication.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22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700"/>
              <a:buFont typeface="Helvetica Neue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the policies consist on the Kubernetes nodes not on a firewall.  </a:t>
            </a: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CNI’s will make use of netfilter and iptables some use ebpf.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built into K8s.  It needs third party integration.  Like Calico or Cilium.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Char char="➔"/>
            </a:pPr>
            <a:r>
              <a:rPr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policies are based off of labels.</a:t>
            </a:r>
            <a:endParaRPr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6850" lvl="0" marL="45720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1300"/>
              <a:buFont typeface="Helvetica Neue"/>
              <a:buChar char="➔"/>
            </a:pPr>
            <a:r>
              <a:rPr b="1" lang="en-US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to specify ingress / egress within the policy.</a:t>
            </a:r>
            <a:endParaRPr b="1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5" name="Google Shape;845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88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3413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1309361d6dc_0_8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438" y="455167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361d6dc_0_1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g1309361d6d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20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309361d6dc_0_11"/>
          <p:cNvSpPr txBox="1"/>
          <p:nvPr>
            <p:ph type="title"/>
          </p:nvPr>
        </p:nvSpPr>
        <p:spPr>
          <a:xfrm>
            <a:off x="0" y="0"/>
            <a:ext cx="3311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What is Kubernetes?</a:t>
            </a:r>
            <a:endParaRPr/>
          </a:p>
        </p:txBody>
      </p:sp>
      <p:sp>
        <p:nvSpPr>
          <p:cNvPr id="78" name="Google Shape;78;g1309361d6dc_0_11"/>
          <p:cNvSpPr/>
          <p:nvPr/>
        </p:nvSpPr>
        <p:spPr>
          <a:xfrm>
            <a:off x="1820925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1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7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309361d6d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00" y="780050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09361d6dc_0_11"/>
          <p:cNvSpPr txBox="1"/>
          <p:nvPr/>
        </p:nvSpPr>
        <p:spPr>
          <a:xfrm>
            <a:off x="2496450" y="9180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3" name="Google Shape;83;g1309361d6dc_0_11"/>
          <p:cNvSpPr txBox="1"/>
          <p:nvPr/>
        </p:nvSpPr>
        <p:spPr>
          <a:xfrm>
            <a:off x="46533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4" name="Google Shape;84;g1309361d6dc_0_11"/>
          <p:cNvSpPr txBox="1"/>
          <p:nvPr/>
        </p:nvSpPr>
        <p:spPr>
          <a:xfrm>
            <a:off x="6677150" y="972900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85" name="Google Shape;85;g1309361d6dc_0_11"/>
          <p:cNvSpPr/>
          <p:nvPr/>
        </p:nvSpPr>
        <p:spPr>
          <a:xfrm>
            <a:off x="2523925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6" name="Google Shape;86;g1309361d6dc_0_11"/>
          <p:cNvSpPr/>
          <p:nvPr/>
        </p:nvSpPr>
        <p:spPr>
          <a:xfrm>
            <a:off x="4596613" y="1337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7" name="Google Shape;87;g1309361d6dc_0_11"/>
          <p:cNvSpPr/>
          <p:nvPr/>
        </p:nvSpPr>
        <p:spPr>
          <a:xfrm>
            <a:off x="6424300" y="13298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88" name="Google Shape;88;g1309361d6dc_0_11"/>
          <p:cNvSpPr/>
          <p:nvPr/>
        </p:nvSpPr>
        <p:spPr>
          <a:xfrm>
            <a:off x="2523925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89" name="Google Shape;89;g1309361d6dc_0_11"/>
          <p:cNvSpPr/>
          <p:nvPr/>
        </p:nvSpPr>
        <p:spPr>
          <a:xfrm>
            <a:off x="4596613" y="1761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0" name="Google Shape;90;g1309361d6dc_0_11"/>
          <p:cNvSpPr/>
          <p:nvPr/>
        </p:nvSpPr>
        <p:spPr>
          <a:xfrm>
            <a:off x="6424300" y="1726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91" name="Google Shape;91;g1309361d6dc_0_11"/>
          <p:cNvSpPr/>
          <p:nvPr/>
        </p:nvSpPr>
        <p:spPr>
          <a:xfrm>
            <a:off x="2523925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2" name="Google Shape;92;g1309361d6dc_0_11"/>
          <p:cNvSpPr/>
          <p:nvPr/>
        </p:nvSpPr>
        <p:spPr>
          <a:xfrm>
            <a:off x="4596613" y="21539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3" name="Google Shape;93;g1309361d6dc_0_11"/>
          <p:cNvSpPr/>
          <p:nvPr/>
        </p:nvSpPr>
        <p:spPr>
          <a:xfrm>
            <a:off x="6424300" y="214305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sp>
        <p:nvSpPr>
          <p:cNvPr id="94" name="Google Shape;94;g1309361d6dc_0_11"/>
          <p:cNvSpPr/>
          <p:nvPr/>
        </p:nvSpPr>
        <p:spPr>
          <a:xfrm>
            <a:off x="5631588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09361d6dc_0_11"/>
          <p:cNvSpPr/>
          <p:nvPr/>
        </p:nvSpPr>
        <p:spPr>
          <a:xfrm>
            <a:off x="3787213" y="780050"/>
            <a:ext cx="16572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09361d6dc_0_11"/>
          <p:cNvSpPr txBox="1"/>
          <p:nvPr/>
        </p:nvSpPr>
        <p:spPr>
          <a:xfrm>
            <a:off x="2111750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1</a:t>
            </a:r>
            <a:endParaRPr b="1"/>
          </a:p>
        </p:txBody>
      </p:sp>
      <p:sp>
        <p:nvSpPr>
          <p:cNvPr id="97" name="Google Shape;97;g1309361d6dc_0_11"/>
          <p:cNvSpPr txBox="1"/>
          <p:nvPr/>
        </p:nvSpPr>
        <p:spPr>
          <a:xfrm>
            <a:off x="4185650" y="4592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2</a:t>
            </a:r>
            <a:endParaRPr b="1"/>
          </a:p>
        </p:txBody>
      </p:sp>
      <p:sp>
        <p:nvSpPr>
          <p:cNvPr id="98" name="Google Shape;98;g1309361d6dc_0_11"/>
          <p:cNvSpPr txBox="1"/>
          <p:nvPr/>
        </p:nvSpPr>
        <p:spPr>
          <a:xfrm>
            <a:off x="6324200" y="4593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Master 3</a:t>
            </a:r>
            <a:endParaRPr b="1"/>
          </a:p>
        </p:txBody>
      </p:sp>
      <p:sp>
        <p:nvSpPr>
          <p:cNvPr id="99" name="Google Shape;99;g1309361d6dc_0_11"/>
          <p:cNvSpPr/>
          <p:nvPr/>
        </p:nvSpPr>
        <p:spPr>
          <a:xfrm>
            <a:off x="1595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0" name="Google Shape;100;g1309361d6dc_0_11"/>
          <p:cNvSpPr/>
          <p:nvPr/>
        </p:nvSpPr>
        <p:spPr>
          <a:xfrm>
            <a:off x="8687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1" name="Google Shape;101;g1309361d6dc_0_11"/>
          <p:cNvSpPr/>
          <p:nvPr/>
        </p:nvSpPr>
        <p:spPr>
          <a:xfrm>
            <a:off x="18209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2" name="Google Shape;102;g1309361d6dc_0_11"/>
          <p:cNvSpPr/>
          <p:nvPr/>
        </p:nvSpPr>
        <p:spPr>
          <a:xfrm>
            <a:off x="25301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3" name="Google Shape;103;g1309361d6dc_0_11"/>
          <p:cNvSpPr/>
          <p:nvPr/>
        </p:nvSpPr>
        <p:spPr>
          <a:xfrm>
            <a:off x="34823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4" name="Google Shape;104;g1309361d6dc_0_11"/>
          <p:cNvSpPr/>
          <p:nvPr/>
        </p:nvSpPr>
        <p:spPr>
          <a:xfrm>
            <a:off x="41915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5" name="Google Shape;105;g1309361d6dc_0_11"/>
          <p:cNvSpPr/>
          <p:nvPr/>
        </p:nvSpPr>
        <p:spPr>
          <a:xfrm>
            <a:off x="5143725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06" name="Google Shape;106;g1309361d6dc_0_11"/>
          <p:cNvSpPr/>
          <p:nvPr/>
        </p:nvSpPr>
        <p:spPr>
          <a:xfrm>
            <a:off x="5852950" y="3717500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07" name="Google Shape;107;g1309361d6dc_0_11"/>
          <p:cNvSpPr/>
          <p:nvPr/>
        </p:nvSpPr>
        <p:spPr>
          <a:xfrm>
            <a:off x="5031950" y="3143102"/>
            <a:ext cx="1657200" cy="20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09361d6dc_0_11"/>
          <p:cNvSpPr/>
          <p:nvPr/>
        </p:nvSpPr>
        <p:spPr>
          <a:xfrm>
            <a:off x="3434125" y="3130504"/>
            <a:ext cx="1569300" cy="20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09361d6dc_0_11"/>
          <p:cNvSpPr/>
          <p:nvPr/>
        </p:nvSpPr>
        <p:spPr>
          <a:xfrm>
            <a:off x="1732475" y="3096875"/>
            <a:ext cx="1657200" cy="20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09361d6dc_0_11"/>
          <p:cNvSpPr/>
          <p:nvPr/>
        </p:nvSpPr>
        <p:spPr>
          <a:xfrm>
            <a:off x="30825" y="3103760"/>
            <a:ext cx="1657200" cy="20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309361d6dc_0_11"/>
          <p:cNvSpPr txBox="1"/>
          <p:nvPr/>
        </p:nvSpPr>
        <p:spPr>
          <a:xfrm>
            <a:off x="372425" y="28030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2" name="Google Shape;112;g1309361d6dc_0_11"/>
          <p:cNvSpPr txBox="1"/>
          <p:nvPr/>
        </p:nvSpPr>
        <p:spPr>
          <a:xfrm>
            <a:off x="2177313" y="27873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3" name="Google Shape;113;g1309361d6dc_0_11"/>
          <p:cNvSpPr txBox="1"/>
          <p:nvPr/>
        </p:nvSpPr>
        <p:spPr>
          <a:xfrm>
            <a:off x="3850225" y="277617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4" name="Google Shape;114;g1309361d6dc_0_11"/>
          <p:cNvSpPr txBox="1"/>
          <p:nvPr/>
        </p:nvSpPr>
        <p:spPr>
          <a:xfrm>
            <a:off x="5423038" y="280305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endParaRPr b="1"/>
          </a:p>
        </p:txBody>
      </p:sp>
      <p:sp>
        <p:nvSpPr>
          <p:cNvPr id="115" name="Google Shape;115;g1309361d6dc_0_11"/>
          <p:cNvSpPr txBox="1"/>
          <p:nvPr/>
        </p:nvSpPr>
        <p:spPr>
          <a:xfrm>
            <a:off x="8019975" y="802100"/>
            <a:ext cx="112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Control Plane</a:t>
            </a:r>
            <a:endParaRPr b="1" u="sng"/>
          </a:p>
        </p:txBody>
      </p:sp>
      <p:sp>
        <p:nvSpPr>
          <p:cNvPr id="116" name="Google Shape;116;g1309361d6dc_0_11"/>
          <p:cNvSpPr txBox="1"/>
          <p:nvPr/>
        </p:nvSpPr>
        <p:spPr>
          <a:xfrm>
            <a:off x="314213" y="2456425"/>
            <a:ext cx="1311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Data Plane</a:t>
            </a:r>
            <a:endParaRPr b="1" u="sng"/>
          </a:p>
        </p:txBody>
      </p:sp>
      <p:pic>
        <p:nvPicPr>
          <p:cNvPr id="117" name="Google Shape;117;g1309361d6d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309361d6dc_0_11"/>
          <p:cNvSpPr txBox="1"/>
          <p:nvPr/>
        </p:nvSpPr>
        <p:spPr>
          <a:xfrm rot="-1324">
            <a:off x="6740775" y="2623648"/>
            <a:ext cx="23373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Kubelet </a:t>
            </a:r>
            <a:r>
              <a:rPr lang="en-US" sz="1100"/>
              <a:t>Process on the node responsible for communication between the node and the api server / master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 Proxy </a:t>
            </a:r>
            <a:r>
              <a:rPr lang="en-US" sz="1100"/>
              <a:t>container that runs on each node that constantly talks to the api server to get information so it can map kubernetes constructs to IPtables.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/>
              <a:t>Kubectl Binary</a:t>
            </a:r>
            <a:r>
              <a:rPr lang="en-US" sz="1100"/>
              <a:t> that external users leverage to talk to the Kubernetes control plane.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9" name="Google Shape;119;g1309361d6dc_0_11"/>
          <p:cNvSpPr/>
          <p:nvPr/>
        </p:nvSpPr>
        <p:spPr>
          <a:xfrm>
            <a:off x="1820925" y="21539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0" name="Google Shape;120;g1309361d6dc_0_11"/>
          <p:cNvSpPr/>
          <p:nvPr/>
        </p:nvSpPr>
        <p:spPr>
          <a:xfrm>
            <a:off x="1820925" y="17617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21" name="Google Shape;121;g1309361d6dc_0_11"/>
          <p:cNvSpPr/>
          <p:nvPr/>
        </p:nvSpPr>
        <p:spPr>
          <a:xfrm>
            <a:off x="3891975" y="2141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2" name="Google Shape;122;g1309361d6dc_0_11"/>
          <p:cNvSpPr/>
          <p:nvPr/>
        </p:nvSpPr>
        <p:spPr>
          <a:xfrm>
            <a:off x="3891975" y="174976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23" name="Google Shape;123;g1309361d6dc_0_11"/>
          <p:cNvSpPr/>
          <p:nvPr/>
        </p:nvSpPr>
        <p:spPr>
          <a:xfrm>
            <a:off x="5753513" y="2141938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24" name="Google Shape;124;g1309361d6dc_0_11"/>
          <p:cNvSpPr/>
          <p:nvPr/>
        </p:nvSpPr>
        <p:spPr>
          <a:xfrm>
            <a:off x="5753513" y="174976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pic>
        <p:nvPicPr>
          <p:cNvPr id="125" name="Google Shape;125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0936" y="133000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2711" y="1271830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449" y="1288580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36" y="3125993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661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4124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309361d6d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0499" y="3123755"/>
            <a:ext cx="277234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09361d6dc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0813" y="3203900"/>
            <a:ext cx="78870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309361d6dc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0825" y="3173063"/>
            <a:ext cx="788700" cy="4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825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650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09361d6dc_0_11"/>
          <p:cNvSpPr txBox="1"/>
          <p:nvPr>
            <p:ph idx="12" type="sldNum"/>
          </p:nvPr>
        </p:nvSpPr>
        <p:spPr>
          <a:xfrm>
            <a:off x="1923872" y="47853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9888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8738" y="4370510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09361d6dc_0_11"/>
          <p:cNvSpPr txBox="1"/>
          <p:nvPr>
            <p:ph idx="12" type="sldNum"/>
          </p:nvPr>
        </p:nvSpPr>
        <p:spPr>
          <a:xfrm>
            <a:off x="3577196" y="47917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2950" y="4370510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9163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309361d6dc_0_11"/>
          <p:cNvSpPr txBox="1"/>
          <p:nvPr>
            <p:ph idx="12" type="sldNum"/>
          </p:nvPr>
        </p:nvSpPr>
        <p:spPr>
          <a:xfrm>
            <a:off x="5201509" y="46884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5375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309361d6dc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7263" y="4370498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309361d6dc_0_847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3" name="Google Shape;853;g1309361d6dc_0_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600" y="0"/>
            <a:ext cx="1657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1309361d6dc_0_8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305" y="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1309361d6dc_0_847"/>
          <p:cNvSpPr txBox="1"/>
          <p:nvPr>
            <p:ph type="title"/>
          </p:nvPr>
        </p:nvSpPr>
        <p:spPr>
          <a:xfrm>
            <a:off x="1193950" y="2653425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856" name="Google Shape;856;g1309361d6dc_0_847"/>
          <p:cNvSpPr txBox="1"/>
          <p:nvPr/>
        </p:nvSpPr>
        <p:spPr>
          <a:xfrm>
            <a:off x="89550" y="238775"/>
            <a:ext cx="575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Links: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https://kubernetes.io/docs/concepts/cluster-administration/networking/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https://kubernetes.io/docs/concepts/services-networking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https://github.com/containernetworking/cni/blob/main/SPEC.md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https://k8s.networkop.co.uk/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7" name="Google Shape;857;g1309361d6dc_0_847"/>
          <p:cNvSpPr txBox="1"/>
          <p:nvPr/>
        </p:nvSpPr>
        <p:spPr>
          <a:xfrm>
            <a:off x="102750" y="1657350"/>
            <a:ext cx="57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Special Thanks For looking over this preso: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Michael Kashin @networkop1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Pete Lumbis @PeteCCDE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9361d6dc_0_71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g1309361d6dc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309361d6dc_0_71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API and scheduling….</a:t>
            </a:r>
            <a:endParaRPr/>
          </a:p>
        </p:txBody>
      </p:sp>
      <p:pic>
        <p:nvPicPr>
          <p:cNvPr id="152" name="Google Shape;152;g1309361d6dc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875" y="427625"/>
            <a:ext cx="549800" cy="5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309361d6dc_0_71"/>
          <p:cNvSpPr txBox="1"/>
          <p:nvPr/>
        </p:nvSpPr>
        <p:spPr>
          <a:xfrm>
            <a:off x="7140225" y="565575"/>
            <a:ext cx="54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ETCD</a:t>
            </a:r>
            <a:r>
              <a:rPr b="1" lang="en-US"/>
              <a:t> </a:t>
            </a:r>
            <a:endParaRPr b="1"/>
          </a:p>
        </p:txBody>
      </p:sp>
      <p:sp>
        <p:nvSpPr>
          <p:cNvPr id="154" name="Google Shape;154;g1309361d6dc_0_71"/>
          <p:cNvSpPr/>
          <p:nvPr/>
        </p:nvSpPr>
        <p:spPr>
          <a:xfrm>
            <a:off x="7167700" y="977425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Controller</a:t>
            </a:r>
            <a:endParaRPr sz="800"/>
          </a:p>
        </p:txBody>
      </p:sp>
      <p:sp>
        <p:nvSpPr>
          <p:cNvPr id="155" name="Google Shape;155;g1309361d6dc_0_71"/>
          <p:cNvSpPr/>
          <p:nvPr/>
        </p:nvSpPr>
        <p:spPr>
          <a:xfrm>
            <a:off x="7167700" y="13745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Scheduler</a:t>
            </a:r>
            <a:endParaRPr sz="800"/>
          </a:p>
        </p:txBody>
      </p:sp>
      <p:sp>
        <p:nvSpPr>
          <p:cNvPr id="156" name="Google Shape;156;g1309361d6dc_0_71"/>
          <p:cNvSpPr/>
          <p:nvPr/>
        </p:nvSpPr>
        <p:spPr>
          <a:xfrm>
            <a:off x="5948675" y="1109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API server</a:t>
            </a:r>
            <a:endParaRPr sz="800"/>
          </a:p>
        </p:txBody>
      </p:sp>
      <p:pic>
        <p:nvPicPr>
          <p:cNvPr id="157" name="Google Shape;157;g1309361d6dc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0175" y="1109125"/>
            <a:ext cx="11430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309361d6dc_0_71"/>
          <p:cNvSpPr txBox="1"/>
          <p:nvPr/>
        </p:nvSpPr>
        <p:spPr>
          <a:xfrm>
            <a:off x="7207675" y="1069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K8s Master</a:t>
            </a:r>
            <a:endParaRPr b="1"/>
          </a:p>
        </p:txBody>
      </p:sp>
      <p:sp>
        <p:nvSpPr>
          <p:cNvPr id="159" name="Google Shape;159;g1309361d6dc_0_71"/>
          <p:cNvSpPr/>
          <p:nvPr/>
        </p:nvSpPr>
        <p:spPr>
          <a:xfrm>
            <a:off x="5903025" y="106925"/>
            <a:ext cx="2536800" cy="188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309361d6dc_0_71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61" name="Google Shape;161;g1309361d6dc_0_71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62" name="Google Shape;162;g1309361d6dc_0_71"/>
          <p:cNvSpPr/>
          <p:nvPr/>
        </p:nvSpPr>
        <p:spPr>
          <a:xfrm>
            <a:off x="7505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09361d6dc_0_71"/>
          <p:cNvSpPr txBox="1"/>
          <p:nvPr/>
        </p:nvSpPr>
        <p:spPr>
          <a:xfrm>
            <a:off x="244700" y="2666700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164" name="Google Shape;164;g1309361d6dc_0_71"/>
          <p:cNvSpPr txBox="1"/>
          <p:nvPr/>
        </p:nvSpPr>
        <p:spPr>
          <a:xfrm>
            <a:off x="1820925" y="477825"/>
            <a:ext cx="156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 need a 3 tiered APP with a load balancer HALP!</a:t>
            </a:r>
            <a:endParaRPr sz="1200"/>
          </a:p>
        </p:txBody>
      </p:sp>
      <p:cxnSp>
        <p:nvCxnSpPr>
          <p:cNvPr id="165" name="Google Shape;165;g1309361d6dc_0_71"/>
          <p:cNvCxnSpPr>
            <a:stCxn id="157" idx="3"/>
            <a:endCxn id="159" idx="1"/>
          </p:cNvCxnSpPr>
          <p:nvPr/>
        </p:nvCxnSpPr>
        <p:spPr>
          <a:xfrm flipH="1" rot="10800000">
            <a:off x="3173175" y="1051563"/>
            <a:ext cx="27300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g1309361d6dc_0_71"/>
          <p:cNvSpPr txBox="1"/>
          <p:nvPr/>
        </p:nvSpPr>
        <p:spPr>
          <a:xfrm rot="-863381">
            <a:off x="3173025" y="1410042"/>
            <a:ext cx="2677499" cy="337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API Request for application scheduling</a:t>
            </a:r>
            <a:endParaRPr sz="1000"/>
          </a:p>
        </p:txBody>
      </p:sp>
      <p:sp>
        <p:nvSpPr>
          <p:cNvPr id="167" name="Google Shape;167;g1309361d6dc_0_71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68" name="Google Shape;168;g1309361d6dc_0_71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69" name="Google Shape;169;g1309361d6dc_0_71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170" name="Google Shape;170;g1309361d6dc_0_71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171" name="Google Shape;171;g1309361d6dc_0_71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172" name="Google Shape;172;g1309361d6dc_0_71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173" name="Google Shape;173;g1309361d6dc_0_71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sp>
        <p:nvSpPr>
          <p:cNvPr id="174" name="Google Shape;174;g1309361d6dc_0_71"/>
          <p:cNvSpPr txBox="1"/>
          <p:nvPr/>
        </p:nvSpPr>
        <p:spPr>
          <a:xfrm>
            <a:off x="1982500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175" name="Google Shape;175;g1309361d6dc_0_71"/>
          <p:cNvSpPr txBox="1"/>
          <p:nvPr/>
        </p:nvSpPr>
        <p:spPr>
          <a:xfrm>
            <a:off x="3575975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176" name="Google Shape;176;g1309361d6dc_0_71"/>
          <p:cNvSpPr txBox="1"/>
          <p:nvPr/>
        </p:nvSpPr>
        <p:spPr>
          <a:xfrm>
            <a:off x="4324950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LB</a:t>
            </a:r>
            <a:endParaRPr b="1" sz="900"/>
          </a:p>
        </p:txBody>
      </p:sp>
      <p:sp>
        <p:nvSpPr>
          <p:cNvPr id="177" name="Google Shape;177;g1309361d6dc_0_71"/>
          <p:cNvSpPr/>
          <p:nvPr/>
        </p:nvSpPr>
        <p:spPr>
          <a:xfrm>
            <a:off x="3367496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09361d6dc_0_71"/>
          <p:cNvSpPr/>
          <p:nvPr/>
        </p:nvSpPr>
        <p:spPr>
          <a:xfrm>
            <a:off x="170730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309361d6dc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309361d6dc_0_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3150" y="2325675"/>
            <a:ext cx="2990850" cy="28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309361d6dc_0_71"/>
          <p:cNvSpPr txBox="1"/>
          <p:nvPr/>
        </p:nvSpPr>
        <p:spPr>
          <a:xfrm>
            <a:off x="5876800" y="198425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kubectl apply -f deployment.yaml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g1309361d6dc_0_71"/>
          <p:cNvSpPr txBox="1"/>
          <p:nvPr/>
        </p:nvSpPr>
        <p:spPr>
          <a:xfrm>
            <a:off x="2674988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183" name="Google Shape;183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4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700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113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11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309361d6dc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4275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09361d6dc_0_11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1309361d6d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" y="415350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309361d6dc_0_110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Promise model</a:t>
            </a:r>
            <a:endParaRPr/>
          </a:p>
        </p:txBody>
      </p:sp>
      <p:sp>
        <p:nvSpPr>
          <p:cNvPr id="195" name="Google Shape;195;g1309361d6dc_0_110"/>
          <p:cNvSpPr txBox="1"/>
          <p:nvPr/>
        </p:nvSpPr>
        <p:spPr>
          <a:xfrm>
            <a:off x="427425" y="26691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196" name="Google Shape;196;g1309361d6dc_0_110"/>
          <p:cNvSpPr txBox="1"/>
          <p:nvPr/>
        </p:nvSpPr>
        <p:spPr>
          <a:xfrm>
            <a:off x="3654075" y="678625"/>
            <a:ext cx="4658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“Planes can breakdown, cars can breakdown, but no one at the post office ever calls you when any of those things happen! They make a 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promise</a:t>
            </a: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you —</a:t>
            </a: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They promise that this letter will get there in 2 days. How they do it is not a concern!”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-"/>
            </a:pPr>
            <a:r>
              <a:rPr b="1" i="1"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Kelsey Hightower</a:t>
            </a:r>
            <a:endParaRPr b="1" i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g1309361d6dc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309361d6dc_0_110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1309361d6dc_0_110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0" name="Google Shape;200;g1309361d6dc_0_110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1" name="Google Shape;201;g1309361d6dc_0_110"/>
          <p:cNvSpPr/>
          <p:nvPr/>
        </p:nvSpPr>
        <p:spPr>
          <a:xfrm>
            <a:off x="1684588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09361d6dc_0_110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3" name="Google Shape;203;g1309361d6dc_0_110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4" name="Google Shape;204;g1309361d6dc_0_110"/>
          <p:cNvSpPr txBox="1"/>
          <p:nvPr/>
        </p:nvSpPr>
        <p:spPr>
          <a:xfrm>
            <a:off x="1763675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205" name="Google Shape;205;g1309361d6dc_0_110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06" name="Google Shape;206;g1309361d6dc_0_110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07" name="Google Shape;207;g1309361d6dc_0_110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208" name="Google Shape;208;g1309361d6dc_0_110"/>
          <p:cNvSpPr txBox="1"/>
          <p:nvPr/>
        </p:nvSpPr>
        <p:spPr>
          <a:xfrm>
            <a:off x="323325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sp>
        <p:nvSpPr>
          <p:cNvPr id="209" name="Google Shape;209;g1309361d6dc_0_110"/>
          <p:cNvSpPr txBox="1"/>
          <p:nvPr/>
        </p:nvSpPr>
        <p:spPr>
          <a:xfrm>
            <a:off x="1982500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APP</a:t>
            </a:r>
            <a:endParaRPr b="1" sz="900"/>
          </a:p>
        </p:txBody>
      </p:sp>
      <p:sp>
        <p:nvSpPr>
          <p:cNvPr id="210" name="Google Shape;210;g1309361d6dc_0_110"/>
          <p:cNvSpPr txBox="1"/>
          <p:nvPr/>
        </p:nvSpPr>
        <p:spPr>
          <a:xfrm>
            <a:off x="3575975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DB</a:t>
            </a:r>
            <a:endParaRPr b="1" sz="900"/>
          </a:p>
        </p:txBody>
      </p:sp>
      <p:sp>
        <p:nvSpPr>
          <p:cNvPr id="211" name="Google Shape;211;g1309361d6dc_0_110"/>
          <p:cNvSpPr txBox="1"/>
          <p:nvPr/>
        </p:nvSpPr>
        <p:spPr>
          <a:xfrm>
            <a:off x="4324950" y="3805775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LB</a:t>
            </a:r>
            <a:endParaRPr b="1" sz="900"/>
          </a:p>
        </p:txBody>
      </p:sp>
      <p:sp>
        <p:nvSpPr>
          <p:cNvPr id="212" name="Google Shape;212;g1309361d6dc_0_110"/>
          <p:cNvSpPr/>
          <p:nvPr/>
        </p:nvSpPr>
        <p:spPr>
          <a:xfrm>
            <a:off x="3367496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09361d6dc_0_110"/>
          <p:cNvSpPr/>
          <p:nvPr/>
        </p:nvSpPr>
        <p:spPr>
          <a:xfrm>
            <a:off x="1700" y="2599525"/>
            <a:ext cx="1657200" cy="24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09361d6dc_0_110"/>
          <p:cNvSpPr txBox="1"/>
          <p:nvPr/>
        </p:nvSpPr>
        <p:spPr>
          <a:xfrm>
            <a:off x="2674988" y="3923350"/>
            <a:ext cx="461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Web</a:t>
            </a:r>
            <a:endParaRPr b="1" sz="900"/>
          </a:p>
        </p:txBody>
      </p:sp>
      <p:pic>
        <p:nvPicPr>
          <p:cNvPr id="215" name="Google Shape;215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700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2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138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309361d6dc_0_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275" y="4374323"/>
            <a:ext cx="678625" cy="5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9361d6dc_0_138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g1309361d6d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850" y="13825"/>
            <a:ext cx="1113300" cy="97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309361d6dc_0_138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pic>
        <p:nvPicPr>
          <p:cNvPr id="227" name="Google Shape;227;g1309361d6dc_0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00" y="13824"/>
            <a:ext cx="1825025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309361d6dc_0_138"/>
          <p:cNvSpPr/>
          <p:nvPr/>
        </p:nvSpPr>
        <p:spPr>
          <a:xfrm>
            <a:off x="0" y="1283813"/>
            <a:ext cx="8748600" cy="34026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09361d6dc_0_138"/>
          <p:cNvSpPr/>
          <p:nvPr/>
        </p:nvSpPr>
        <p:spPr>
          <a:xfrm>
            <a:off x="218800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09361d6dc_0_138"/>
          <p:cNvSpPr/>
          <p:nvPr/>
        </p:nvSpPr>
        <p:spPr>
          <a:xfrm>
            <a:off x="346763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1" name="Google Shape;231;g1309361d6dc_0_138"/>
          <p:cNvSpPr/>
          <p:nvPr/>
        </p:nvSpPr>
        <p:spPr>
          <a:xfrm>
            <a:off x="1043042" y="44502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2" name="Google Shape;232;g1309361d6dc_0_138"/>
          <p:cNvSpPr/>
          <p:nvPr/>
        </p:nvSpPr>
        <p:spPr>
          <a:xfrm>
            <a:off x="2844475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3" name="Google Shape;233;g1309361d6dc_0_138"/>
          <p:cNvSpPr/>
          <p:nvPr/>
        </p:nvSpPr>
        <p:spPr>
          <a:xfrm>
            <a:off x="3540754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4" name="Google Shape;234;g1309361d6dc_0_138"/>
          <p:cNvSpPr/>
          <p:nvPr/>
        </p:nvSpPr>
        <p:spPr>
          <a:xfrm>
            <a:off x="5831638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235" name="Google Shape;235;g1309361d6dc_0_138"/>
          <p:cNvSpPr/>
          <p:nvPr/>
        </p:nvSpPr>
        <p:spPr>
          <a:xfrm>
            <a:off x="6527917" y="4500053"/>
            <a:ext cx="7050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236" name="Google Shape;236;g1309361d6dc_0_138"/>
          <p:cNvSpPr txBox="1"/>
          <p:nvPr/>
        </p:nvSpPr>
        <p:spPr>
          <a:xfrm>
            <a:off x="2763625" y="22236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Worker2</a:t>
            </a:r>
            <a:endParaRPr b="1"/>
          </a:p>
        </p:txBody>
      </p:sp>
      <p:sp>
        <p:nvSpPr>
          <p:cNvPr id="237" name="Google Shape;237;g1309361d6dc_0_138"/>
          <p:cNvSpPr txBox="1"/>
          <p:nvPr/>
        </p:nvSpPr>
        <p:spPr>
          <a:xfrm>
            <a:off x="311925" y="2287450"/>
            <a:ext cx="126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Worker</a:t>
            </a:r>
            <a:endParaRPr b="1"/>
          </a:p>
        </p:txBody>
      </p:sp>
      <p:sp>
        <p:nvSpPr>
          <p:cNvPr id="238" name="Google Shape;238;g1309361d6dc_0_138"/>
          <p:cNvSpPr txBox="1"/>
          <p:nvPr/>
        </p:nvSpPr>
        <p:spPr>
          <a:xfrm>
            <a:off x="5960950" y="2287450"/>
            <a:ext cx="1434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control-plane</a:t>
            </a:r>
            <a:endParaRPr b="1"/>
          </a:p>
        </p:txBody>
      </p:sp>
      <p:sp>
        <p:nvSpPr>
          <p:cNvPr id="239" name="Google Shape;239;g1309361d6dc_0_138"/>
          <p:cNvSpPr/>
          <p:nvPr/>
        </p:nvSpPr>
        <p:spPr>
          <a:xfrm>
            <a:off x="2628350" y="1487875"/>
            <a:ext cx="1980000" cy="273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192.168.16.0/24 </a:t>
            </a:r>
            <a:endParaRPr/>
          </a:p>
        </p:txBody>
      </p:sp>
      <p:sp>
        <p:nvSpPr>
          <p:cNvPr id="240" name="Google Shape;240;g1309361d6dc_0_138"/>
          <p:cNvSpPr/>
          <p:nvPr/>
        </p:nvSpPr>
        <p:spPr>
          <a:xfrm>
            <a:off x="1116075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09361d6dc_0_138"/>
          <p:cNvSpPr/>
          <p:nvPr/>
        </p:nvSpPr>
        <p:spPr>
          <a:xfrm>
            <a:off x="3663338" y="22661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09361d6dc_0_138"/>
          <p:cNvSpPr/>
          <p:nvPr/>
        </p:nvSpPr>
        <p:spPr>
          <a:xfrm>
            <a:off x="2736125" y="2549750"/>
            <a:ext cx="1657200" cy="2146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09361d6dc_0_138"/>
          <p:cNvSpPr/>
          <p:nvPr/>
        </p:nvSpPr>
        <p:spPr>
          <a:xfrm>
            <a:off x="5831638" y="2329900"/>
            <a:ext cx="129300" cy="291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09361d6dc_0_138"/>
          <p:cNvSpPr/>
          <p:nvPr/>
        </p:nvSpPr>
        <p:spPr>
          <a:xfrm>
            <a:off x="5702600" y="2499800"/>
            <a:ext cx="1657200" cy="20757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309361d6dc_0_138"/>
          <p:cNvSpPr txBox="1"/>
          <p:nvPr/>
        </p:nvSpPr>
        <p:spPr>
          <a:xfrm rot="-5397943">
            <a:off x="1205122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g1309361d6dc_0_138"/>
          <p:cNvSpPr txBox="1"/>
          <p:nvPr/>
        </p:nvSpPr>
        <p:spPr>
          <a:xfrm rot="-5397943">
            <a:off x="3841047" y="2143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g1309361d6dc_0_138"/>
          <p:cNvSpPr txBox="1"/>
          <p:nvPr/>
        </p:nvSpPr>
        <p:spPr>
          <a:xfrm rot="-5397943">
            <a:off x="5367547" y="2257707"/>
            <a:ext cx="50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Eth0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8" name="Google Shape;248;g1309361d6dc_0_138"/>
          <p:cNvCxnSpPr>
            <a:endCxn id="239" idx="2"/>
          </p:cNvCxnSpPr>
          <p:nvPr/>
        </p:nvCxnSpPr>
        <p:spPr>
          <a:xfrm flipH="1" rot="10800000">
            <a:off x="1180850" y="1761775"/>
            <a:ext cx="2437500" cy="504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1309361d6dc_0_138"/>
          <p:cNvCxnSpPr>
            <a:stCxn id="241" idx="0"/>
            <a:endCxn id="239" idx="2"/>
          </p:cNvCxnSpPr>
          <p:nvPr/>
        </p:nvCxnSpPr>
        <p:spPr>
          <a:xfrm flipH="1" rot="5400000">
            <a:off x="3421088" y="1959200"/>
            <a:ext cx="504300" cy="109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1309361d6dc_0_138"/>
          <p:cNvCxnSpPr>
            <a:endCxn id="239" idx="2"/>
          </p:cNvCxnSpPr>
          <p:nvPr/>
        </p:nvCxnSpPr>
        <p:spPr>
          <a:xfrm rot="10800000">
            <a:off x="3618350" y="1761775"/>
            <a:ext cx="2277900" cy="56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g1309361d6dc_0_138"/>
          <p:cNvSpPr txBox="1"/>
          <p:nvPr/>
        </p:nvSpPr>
        <p:spPr>
          <a:xfrm>
            <a:off x="311925" y="3029750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g1309361d6dc_0_138"/>
          <p:cNvSpPr txBox="1"/>
          <p:nvPr/>
        </p:nvSpPr>
        <p:spPr>
          <a:xfrm>
            <a:off x="2736125" y="306142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Core-dns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g1309361d6dc_0_138"/>
          <p:cNvSpPr txBox="1"/>
          <p:nvPr/>
        </p:nvSpPr>
        <p:spPr>
          <a:xfrm>
            <a:off x="6347825" y="2846275"/>
            <a:ext cx="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etcd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g1309361d6dc_0_138"/>
          <p:cNvSpPr txBox="1"/>
          <p:nvPr/>
        </p:nvSpPr>
        <p:spPr>
          <a:xfrm>
            <a:off x="6314825" y="3144563"/>
            <a:ext cx="7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api-server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1309361d6dc_0_138"/>
          <p:cNvSpPr txBox="1"/>
          <p:nvPr/>
        </p:nvSpPr>
        <p:spPr>
          <a:xfrm>
            <a:off x="6231150" y="3711850"/>
            <a:ext cx="11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controller-manager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1309361d6dc_0_138"/>
          <p:cNvSpPr txBox="1"/>
          <p:nvPr/>
        </p:nvSpPr>
        <p:spPr>
          <a:xfrm>
            <a:off x="6347825" y="4105950"/>
            <a:ext cx="7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scheduler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g1309361d6dc_0_138"/>
          <p:cNvSpPr txBox="1"/>
          <p:nvPr/>
        </p:nvSpPr>
        <p:spPr>
          <a:xfrm>
            <a:off x="1525200" y="868888"/>
            <a:ext cx="51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https://github.com/burnyd/nynog-k8s-networking-101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g1309361d6dc_0_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985" y="333755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6185" y="334970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2696340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3129552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3619440"/>
            <a:ext cx="45887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309361d6dc_0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60" y="4059752"/>
            <a:ext cx="458878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309361d6dc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309361d6dc_0_183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Demo Environment</a:t>
            </a:r>
            <a:endParaRPr/>
          </a:p>
        </p:txBody>
      </p:sp>
      <p:sp>
        <p:nvSpPr>
          <p:cNvPr id="271" name="Google Shape;271;g1309361d6dc_0_183"/>
          <p:cNvSpPr txBox="1"/>
          <p:nvPr/>
        </p:nvSpPr>
        <p:spPr>
          <a:xfrm>
            <a:off x="404375" y="606550"/>
            <a:ext cx="46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PS.. There is no networking by default!  Nothing works!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g1309361d6dc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4550"/>
            <a:ext cx="8839198" cy="1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309361d6dc_0_183"/>
          <p:cNvSpPr/>
          <p:nvPr/>
        </p:nvSpPr>
        <p:spPr>
          <a:xfrm>
            <a:off x="4731050" y="2126950"/>
            <a:ext cx="647100" cy="121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09361d6dc_0_183"/>
          <p:cNvSpPr/>
          <p:nvPr/>
        </p:nvSpPr>
        <p:spPr>
          <a:xfrm>
            <a:off x="169825" y="1795375"/>
            <a:ext cx="5803200" cy="33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309361d6dc_0_183"/>
          <p:cNvSpPr txBox="1"/>
          <p:nvPr/>
        </p:nvSpPr>
        <p:spPr>
          <a:xfrm>
            <a:off x="108750" y="3492450"/>
            <a:ext cx="770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So we need networking!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Coredns pods are stuck in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Pending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status and do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not have IP addresses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All the control plane components work because they are operating in what is called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“Host networking mode”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As they are using the same IP address that the system is using.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This is why the CNI exists!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g1309361d6dc_0_183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1309361d6dc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g1309361d6dc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593275"/>
            <a:ext cx="16573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09361d6dc_0_195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Rules</a:t>
            </a:r>
            <a:endParaRPr/>
          </a:p>
        </p:txBody>
      </p:sp>
      <p:sp>
        <p:nvSpPr>
          <p:cNvPr id="285" name="Google Shape;285;g1309361d6dc_0_195"/>
          <p:cNvSpPr txBox="1"/>
          <p:nvPr>
            <p:ph idx="1" type="body"/>
          </p:nvPr>
        </p:nvSpPr>
        <p:spPr>
          <a:xfrm>
            <a:off x="1911500" y="986825"/>
            <a:ext cx="45048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Supplement ip addresses to pods.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Pod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Pod to Service communication.</a:t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Char char="•"/>
            </a:pPr>
            <a:r>
              <a:rPr lang="en-US"/>
              <a:t>Connectivity </a:t>
            </a:r>
            <a:r>
              <a:rPr b="1" lang="en-US"/>
              <a:t>WITHOUT NAT!</a:t>
            </a:r>
            <a:endParaRPr b="1"/>
          </a:p>
        </p:txBody>
      </p:sp>
      <p:pic>
        <p:nvPicPr>
          <p:cNvPr id="286" name="Google Shape;286;g1309361d6dc_0_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2108" y="0"/>
            <a:ext cx="787994" cy="11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309361d6dc_0_195"/>
          <p:cNvSpPr txBox="1"/>
          <p:nvPr/>
        </p:nvSpPr>
        <p:spPr>
          <a:xfrm>
            <a:off x="3513875" y="437950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cni spec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g1309361d6dc_0_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309361d6dc_0_195"/>
          <p:cNvSpPr txBox="1"/>
          <p:nvPr>
            <p:ph idx="12" type="sldNum"/>
          </p:nvPr>
        </p:nvSpPr>
        <p:spPr>
          <a:xfrm>
            <a:off x="106384" y="4699630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1309361d6dc_0_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3250" y="2935274"/>
            <a:ext cx="1950125" cy="10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309361d6dc_0_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3251" y="3123750"/>
            <a:ext cx="1145375" cy="72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09361d6dc_0_1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0225" y="3384788"/>
            <a:ext cx="1306626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309361d6dc_0_1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4149" y="3370525"/>
            <a:ext cx="2225920" cy="6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309361d6dc_0_1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31274" y="4049150"/>
            <a:ext cx="3373724" cy="8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309361d6dc_0_1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850" y="4166600"/>
            <a:ext cx="1573760" cy="8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309361d6dc_0_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94549" y="4238900"/>
            <a:ext cx="2069251" cy="51501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309361d6dc_0_195"/>
          <p:cNvSpPr txBox="1"/>
          <p:nvPr/>
        </p:nvSpPr>
        <p:spPr>
          <a:xfrm>
            <a:off x="106375" y="2683675"/>
            <a:ext cx="313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 Kubernetes </a:t>
            </a:r>
            <a:r>
              <a:rPr lang="en-US" sz="19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CNIs</a:t>
            </a:r>
            <a:endParaRPr sz="1900">
              <a:solidFill>
                <a:srgbClr val="14131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09361d6dc_0_214"/>
          <p:cNvSpPr txBox="1"/>
          <p:nvPr>
            <p:ph idx="12" type="sldNum"/>
          </p:nvPr>
        </p:nvSpPr>
        <p:spPr>
          <a:xfrm>
            <a:off x="159534" y="4869655"/>
            <a:ext cx="7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1309361d6dc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287" y="54213"/>
            <a:ext cx="1404564" cy="12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309361d6dc_0_214"/>
          <p:cNvSpPr txBox="1"/>
          <p:nvPr>
            <p:ph type="title"/>
          </p:nvPr>
        </p:nvSpPr>
        <p:spPr>
          <a:xfrm>
            <a:off x="0" y="0"/>
            <a:ext cx="7449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Kubernetes PodCIDR</a:t>
            </a:r>
            <a:endParaRPr/>
          </a:p>
        </p:txBody>
      </p:sp>
      <p:sp>
        <p:nvSpPr>
          <p:cNvPr id="305" name="Google Shape;305;g1309361d6dc_0_214"/>
          <p:cNvSpPr/>
          <p:nvPr/>
        </p:nvSpPr>
        <p:spPr>
          <a:xfrm>
            <a:off x="15952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06" name="Google Shape;306;g1309361d6dc_0_214"/>
          <p:cNvSpPr/>
          <p:nvPr/>
        </p:nvSpPr>
        <p:spPr>
          <a:xfrm>
            <a:off x="8598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07" name="Google Shape;307;g1309361d6dc_0_214"/>
          <p:cNvSpPr/>
          <p:nvPr/>
        </p:nvSpPr>
        <p:spPr>
          <a:xfrm>
            <a:off x="47875" y="2664313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309361d6dc_0_214"/>
          <p:cNvSpPr txBox="1"/>
          <p:nvPr/>
        </p:nvSpPr>
        <p:spPr>
          <a:xfrm>
            <a:off x="26960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</a:t>
            </a:r>
            <a:endParaRPr b="1"/>
          </a:p>
        </p:txBody>
      </p:sp>
      <p:sp>
        <p:nvSpPr>
          <p:cNvPr id="309" name="Google Shape;309;g1309361d6dc_0_214"/>
          <p:cNvSpPr/>
          <p:nvPr/>
        </p:nvSpPr>
        <p:spPr>
          <a:xfrm>
            <a:off x="1763675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0" name="Google Shape;310;g1309361d6dc_0_214"/>
          <p:cNvSpPr/>
          <p:nvPr/>
        </p:nvSpPr>
        <p:spPr>
          <a:xfrm>
            <a:off x="246396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1" name="Google Shape;311;g1309361d6dc_0_214"/>
          <p:cNvSpPr txBox="1"/>
          <p:nvPr/>
        </p:nvSpPr>
        <p:spPr>
          <a:xfrm>
            <a:off x="1873750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2</a:t>
            </a:r>
            <a:endParaRPr b="1"/>
          </a:p>
        </p:txBody>
      </p:sp>
      <p:sp>
        <p:nvSpPr>
          <p:cNvPr id="312" name="Google Shape;312;g1309361d6dc_0_214"/>
          <p:cNvSpPr/>
          <p:nvPr/>
        </p:nvSpPr>
        <p:spPr>
          <a:xfrm>
            <a:off x="3392713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3" name="Google Shape;313;g1309361d6dc_0_214"/>
          <p:cNvSpPr/>
          <p:nvPr/>
        </p:nvSpPr>
        <p:spPr>
          <a:xfrm>
            <a:off x="4093000" y="32473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4" name="Google Shape;314;g1309361d6dc_0_214"/>
          <p:cNvSpPr txBox="1"/>
          <p:nvPr/>
        </p:nvSpPr>
        <p:spPr>
          <a:xfrm>
            <a:off x="3502788" y="25995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3</a:t>
            </a:r>
            <a:endParaRPr b="1"/>
          </a:p>
        </p:txBody>
      </p:sp>
      <p:sp>
        <p:nvSpPr>
          <p:cNvPr id="315" name="Google Shape;315;g1309361d6dc_0_214"/>
          <p:cNvSpPr/>
          <p:nvPr/>
        </p:nvSpPr>
        <p:spPr>
          <a:xfrm>
            <a:off x="1720288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09361d6dc_0_214"/>
          <p:cNvSpPr/>
          <p:nvPr/>
        </p:nvSpPr>
        <p:spPr>
          <a:xfrm>
            <a:off x="7449600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09361d6dc_0_214"/>
          <p:cNvSpPr/>
          <p:nvPr/>
        </p:nvSpPr>
        <p:spPr>
          <a:xfrm>
            <a:off x="7486638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18" name="Google Shape;318;g1309361d6dc_0_214"/>
          <p:cNvSpPr/>
          <p:nvPr/>
        </p:nvSpPr>
        <p:spPr>
          <a:xfrm>
            <a:off x="8186925" y="3312113"/>
            <a:ext cx="709200" cy="41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19" name="Google Shape;319;g1309361d6dc_0_214"/>
          <p:cNvSpPr txBox="1"/>
          <p:nvPr/>
        </p:nvSpPr>
        <p:spPr>
          <a:xfrm>
            <a:off x="7596713" y="2664325"/>
            <a:ext cx="1121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Node</a:t>
            </a:r>
            <a:r>
              <a:rPr b="1" lang="en-US"/>
              <a:t> 100</a:t>
            </a:r>
            <a:endParaRPr b="1"/>
          </a:p>
        </p:txBody>
      </p:sp>
      <p:sp>
        <p:nvSpPr>
          <p:cNvPr id="320" name="Google Shape;320;g1309361d6dc_0_214"/>
          <p:cNvSpPr/>
          <p:nvPr/>
        </p:nvSpPr>
        <p:spPr>
          <a:xfrm>
            <a:off x="3404125" y="2664325"/>
            <a:ext cx="1657200" cy="20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309361d6dc_0_214"/>
          <p:cNvSpPr txBox="1"/>
          <p:nvPr/>
        </p:nvSpPr>
        <p:spPr>
          <a:xfrm>
            <a:off x="5087950" y="4392650"/>
            <a:ext cx="23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Open Sans"/>
                <a:ea typeface="Open Sans"/>
                <a:cs typeface="Open Sans"/>
                <a:sym typeface="Open Sans"/>
              </a:rPr>
              <a:t>…………………………….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g1309361d6dc_0_214"/>
          <p:cNvSpPr txBox="1"/>
          <p:nvPr/>
        </p:nvSpPr>
        <p:spPr>
          <a:xfrm>
            <a:off x="478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10.0.0.0/24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g1309361d6dc_0_214"/>
          <p:cNvSpPr txBox="1"/>
          <p:nvPr/>
        </p:nvSpPr>
        <p:spPr>
          <a:xfrm>
            <a:off x="1705075" y="23103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10.0.1.0/24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g1309361d6dc_0_214"/>
          <p:cNvSpPr txBox="1"/>
          <p:nvPr/>
        </p:nvSpPr>
        <p:spPr>
          <a:xfrm>
            <a:off x="3392725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10.0.2.0/24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g1309361d6dc_0_214"/>
          <p:cNvSpPr txBox="1"/>
          <p:nvPr/>
        </p:nvSpPr>
        <p:spPr>
          <a:xfrm>
            <a:off x="7449450" y="2325625"/>
            <a:ext cx="16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PodCIDR: 10.0.99.0/24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g1309361d6dc_0_214"/>
          <p:cNvSpPr txBox="1"/>
          <p:nvPr/>
        </p:nvSpPr>
        <p:spPr>
          <a:xfrm>
            <a:off x="91075" y="650100"/>
            <a:ext cx="686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PodCIDR is a general ipv4/ipv6 range in which a pod can use for IP space.  This is entirely adjustable upon creation of a cluster.  This is the range in which a Kubernetes pod will use for its ip address.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7" name="Google Shape;327;g1309361d6dc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9361d6dc_0_245"/>
          <p:cNvSpPr txBox="1"/>
          <p:nvPr>
            <p:ph idx="12" type="sldNum"/>
          </p:nvPr>
        </p:nvSpPr>
        <p:spPr>
          <a:xfrm>
            <a:off x="-340750" y="4798925"/>
            <a:ext cx="72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00" lIns="97625" spcFirstLastPara="1" rIns="97625" wrap="square" tIns="48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g1309361d6dc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049" y="0"/>
            <a:ext cx="1259876" cy="11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309361d6dc_0_245"/>
          <p:cNvSpPr txBox="1"/>
          <p:nvPr>
            <p:ph type="title"/>
          </p:nvPr>
        </p:nvSpPr>
        <p:spPr>
          <a:xfrm>
            <a:off x="0" y="0"/>
            <a:ext cx="3540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Font typeface="Helvetica Neue"/>
              <a:buNone/>
            </a:pPr>
            <a:r>
              <a:rPr lang="en-US"/>
              <a:t>CNI How does it work?</a:t>
            </a:r>
            <a:endParaRPr/>
          </a:p>
        </p:txBody>
      </p:sp>
      <p:sp>
        <p:nvSpPr>
          <p:cNvPr id="335" name="Google Shape;335;g1309361d6dc_0_245"/>
          <p:cNvSpPr/>
          <p:nvPr/>
        </p:nvSpPr>
        <p:spPr>
          <a:xfrm>
            <a:off x="124249" y="2000274"/>
            <a:ext cx="4692900" cy="3010800"/>
          </a:xfrm>
          <a:prstGeom prst="rect">
            <a:avLst/>
          </a:prstGeom>
          <a:noFill/>
          <a:ln cap="flat" cmpd="sng" w="9525">
            <a:solidFill>
              <a:srgbClr val="1413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309361d6dc_0_245"/>
          <p:cNvSpPr/>
          <p:nvPr/>
        </p:nvSpPr>
        <p:spPr>
          <a:xfrm>
            <a:off x="2067868" y="4711069"/>
            <a:ext cx="1205400" cy="30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Binary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/opt/cni/bin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37" name="Google Shape;337;g1309361d6dc_0_245"/>
          <p:cNvSpPr/>
          <p:nvPr/>
        </p:nvSpPr>
        <p:spPr>
          <a:xfrm>
            <a:off x="696721" y="24728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 proxy</a:t>
            </a:r>
            <a:endParaRPr sz="800"/>
          </a:p>
        </p:txBody>
      </p:sp>
      <p:sp>
        <p:nvSpPr>
          <p:cNvPr id="338" name="Google Shape;338;g1309361d6dc_0_245"/>
          <p:cNvSpPr/>
          <p:nvPr/>
        </p:nvSpPr>
        <p:spPr>
          <a:xfrm>
            <a:off x="2546765" y="2315549"/>
            <a:ext cx="1956900" cy="1349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339" name="Google Shape;339;g1309361d6dc_0_245"/>
          <p:cNvSpPr txBox="1"/>
          <p:nvPr/>
        </p:nvSpPr>
        <p:spPr>
          <a:xfrm>
            <a:off x="2546765" y="2315549"/>
            <a:ext cx="5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1309361d6dc_0_245"/>
          <p:cNvSpPr/>
          <p:nvPr/>
        </p:nvSpPr>
        <p:spPr>
          <a:xfrm>
            <a:off x="2604500" y="2646650"/>
            <a:ext cx="912000" cy="27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Container</a:t>
            </a:r>
            <a:endParaRPr sz="1100"/>
          </a:p>
        </p:txBody>
      </p:sp>
      <p:sp>
        <p:nvSpPr>
          <p:cNvPr id="341" name="Google Shape;341;g1309361d6dc_0_245"/>
          <p:cNvSpPr/>
          <p:nvPr/>
        </p:nvSpPr>
        <p:spPr>
          <a:xfrm>
            <a:off x="3629825" y="2646650"/>
            <a:ext cx="821400" cy="273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Container</a:t>
            </a:r>
            <a:endParaRPr sz="1100"/>
          </a:p>
        </p:txBody>
      </p:sp>
      <p:sp>
        <p:nvSpPr>
          <p:cNvPr id="342" name="Google Shape;342;g1309361d6dc_0_245"/>
          <p:cNvSpPr/>
          <p:nvPr/>
        </p:nvSpPr>
        <p:spPr>
          <a:xfrm>
            <a:off x="3273270" y="3665247"/>
            <a:ext cx="503700" cy="65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Eth0</a:t>
            </a:r>
            <a:endParaRPr sz="1200"/>
          </a:p>
        </p:txBody>
      </p:sp>
      <p:sp>
        <p:nvSpPr>
          <p:cNvPr id="343" name="Google Shape;343;g1309361d6dc_0_245"/>
          <p:cNvSpPr/>
          <p:nvPr/>
        </p:nvSpPr>
        <p:spPr>
          <a:xfrm>
            <a:off x="656797" y="3027048"/>
            <a:ext cx="1068600" cy="543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Container run time</a:t>
            </a:r>
            <a:endParaRPr sz="800"/>
          </a:p>
        </p:txBody>
      </p:sp>
      <p:sp>
        <p:nvSpPr>
          <p:cNvPr id="344" name="Google Shape;344;g1309361d6dc_0_245"/>
          <p:cNvSpPr/>
          <p:nvPr/>
        </p:nvSpPr>
        <p:spPr>
          <a:xfrm>
            <a:off x="696717" y="2276302"/>
            <a:ext cx="650400" cy="1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Kubelet</a:t>
            </a:r>
            <a:endParaRPr sz="800"/>
          </a:p>
        </p:txBody>
      </p:sp>
      <p:sp>
        <p:nvSpPr>
          <p:cNvPr id="345" name="Google Shape;345;g1309361d6dc_0_245"/>
          <p:cNvSpPr/>
          <p:nvPr/>
        </p:nvSpPr>
        <p:spPr>
          <a:xfrm>
            <a:off x="520000" y="3928402"/>
            <a:ext cx="1205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CNI JSON</a:t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/etc/cni/net.d/00-cni.json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46" name="Google Shape;346;g1309361d6dc_0_245"/>
          <p:cNvSpPr txBox="1"/>
          <p:nvPr/>
        </p:nvSpPr>
        <p:spPr>
          <a:xfrm>
            <a:off x="124250" y="1615275"/>
            <a:ext cx="1829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Kubernetes node</a:t>
            </a:r>
            <a:endParaRPr b="1"/>
          </a:p>
        </p:txBody>
      </p:sp>
      <p:cxnSp>
        <p:nvCxnSpPr>
          <p:cNvPr id="347" name="Google Shape;347;g1309361d6dc_0_245"/>
          <p:cNvCxnSpPr>
            <a:stCxn id="344" idx="3"/>
            <a:endCxn id="343" idx="3"/>
          </p:cNvCxnSpPr>
          <p:nvPr/>
        </p:nvCxnSpPr>
        <p:spPr>
          <a:xfrm>
            <a:off x="1347117" y="2374552"/>
            <a:ext cx="378300" cy="924300"/>
          </a:xfrm>
          <a:prstGeom prst="curvedConnector3">
            <a:avLst>
              <a:gd fmla="val 1580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g1309361d6dc_0_245"/>
          <p:cNvCxnSpPr>
            <a:stCxn id="343" idx="2"/>
            <a:endCxn id="345" idx="0"/>
          </p:cNvCxnSpPr>
          <p:nvPr/>
        </p:nvCxnSpPr>
        <p:spPr>
          <a:xfrm rot="5400000">
            <a:off x="977947" y="3715398"/>
            <a:ext cx="357900" cy="684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g1309361d6dc_0_245"/>
          <p:cNvCxnSpPr>
            <a:stCxn id="336" idx="1"/>
            <a:endCxn id="343" idx="3"/>
          </p:cNvCxnSpPr>
          <p:nvPr/>
        </p:nvCxnSpPr>
        <p:spPr>
          <a:xfrm rot="10800000">
            <a:off x="1725268" y="3298969"/>
            <a:ext cx="342600" cy="1562100"/>
          </a:xfrm>
          <a:prstGeom prst="curved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g1309361d6dc_0_245"/>
          <p:cNvCxnSpPr>
            <a:stCxn id="343" idx="3"/>
            <a:endCxn id="339" idx="1"/>
          </p:cNvCxnSpPr>
          <p:nvPr/>
        </p:nvCxnSpPr>
        <p:spPr>
          <a:xfrm flipH="1" rot="10800000">
            <a:off x="1725397" y="2515548"/>
            <a:ext cx="821400" cy="783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g1309361d6dc_0_245"/>
          <p:cNvSpPr txBox="1"/>
          <p:nvPr/>
        </p:nvSpPr>
        <p:spPr>
          <a:xfrm>
            <a:off x="5502625" y="1060775"/>
            <a:ext cx="35409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CNI Json example</a:t>
            </a:r>
            <a:r>
              <a:rPr b="1" lang="en-US" sz="1100">
                <a:latin typeface="Open Sans"/>
                <a:ea typeface="Open Sans"/>
                <a:cs typeface="Open Sans"/>
                <a:sym typeface="Open Sans"/>
              </a:rPr>
              <a:t> /etc/cni/net.d/00-cni.json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"cniVersion": "1.0.0",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"name":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dbnet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"type":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bridge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"bridge": "</a:t>
            </a: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cni0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"ipam":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"type": "host-local",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"subnet": "10.0.0.0/24",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"gateway": "100.0.1"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},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"dns": {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    "nameservers": [ "10.0.0.1" ]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—----------------------------------------------------------------------------------------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/opt/cni/bin folder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Open Sans"/>
                <a:ea typeface="Open Sans"/>
                <a:cs typeface="Open Sans"/>
                <a:sym typeface="Open Sans"/>
              </a:rPr>
              <a:t>root@nynog-k8s-networking-101-worker:/opt/cni/bin# ls -l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total 28900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14057472 May 31 15:28 cilium-cni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3565330 Feb  5  2021 host-local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3530531 Feb  5  2021 loopback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3966455 Feb  5  2021 portmap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4467317 Feb  5  2021 ptp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-rwxr-xr-x 1 root root  4235123 Feb  5  2021 bridge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g1309361d6dc_0_245"/>
          <p:cNvSpPr txBox="1"/>
          <p:nvPr/>
        </p:nvSpPr>
        <p:spPr>
          <a:xfrm>
            <a:off x="3011748" y="3336322"/>
            <a:ext cx="9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10.0.0.1/24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g1309361d6dc_0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2753" y="0"/>
            <a:ext cx="678624" cy="6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