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Merriweather Sans"/>
      <p:regular r:id="rId24"/>
      <p:bold r:id="rId25"/>
      <p:italic r:id="rId26"/>
      <p:boldItalic r:id="rId27"/>
    </p:embeddedFont>
    <p:embeddedFont>
      <p:font typeface="Proxima Nova"/>
      <p:regular r:id="rId28"/>
      <p:bold r:id="rId29"/>
      <p:italic r:id="rId30"/>
      <p:boldItalic r:id="rId31"/>
    </p:embeddedFont>
    <p:embeddedFont>
      <p:font typeface="Helvetica Neue"/>
      <p:regular r:id="rId32"/>
      <p:bold r:id="rId33"/>
      <p:italic r:id="rId34"/>
      <p:boldItalic r:id="rId35"/>
    </p:embeddedFont>
    <p:embeddedFont>
      <p:font typeface="Helvetica Neue Light"/>
      <p:regular r:id="rId36"/>
      <p:bold r:id="rId37"/>
      <p:italic r:id="rId38"/>
      <p:boldItalic r:id="rId39"/>
    </p:embeddedFont>
    <p:embeddedFont>
      <p:font typeface="Alfa Slab One"/>
      <p:regular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5" roundtripDataSignature="AMtx7mg4MXzEtHT3JhN8Hm8R6rhxVxIv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lfaSlabOne-regular.fntdata"/><Relationship Id="rId20" Type="http://schemas.openxmlformats.org/officeDocument/2006/relationships/slide" Target="slides/slide16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8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7.xml"/><Relationship Id="rId43" Type="http://schemas.openxmlformats.org/officeDocument/2006/relationships/font" Target="fonts/OpenSans-italic.fntdata"/><Relationship Id="rId24" Type="http://schemas.openxmlformats.org/officeDocument/2006/relationships/font" Target="fonts/MerriweatherSans-regular.fntdata"/><Relationship Id="rId23" Type="http://schemas.openxmlformats.org/officeDocument/2006/relationships/slide" Target="slides/slide19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erriweatherSans-italic.fntdata"/><Relationship Id="rId25" Type="http://schemas.openxmlformats.org/officeDocument/2006/relationships/font" Target="fonts/MerriweatherSans-bold.fntdata"/><Relationship Id="rId28" Type="http://schemas.openxmlformats.org/officeDocument/2006/relationships/font" Target="fonts/ProximaNova-regular.fntdata"/><Relationship Id="rId27" Type="http://schemas.openxmlformats.org/officeDocument/2006/relationships/font" Target="fonts/Merriweather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7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6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9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8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11.xml"/><Relationship Id="rId37" Type="http://schemas.openxmlformats.org/officeDocument/2006/relationships/font" Target="fonts/HelveticaNeueLight-bold.fntdata"/><Relationship Id="rId14" Type="http://schemas.openxmlformats.org/officeDocument/2006/relationships/slide" Target="slides/slide10.xml"/><Relationship Id="rId36" Type="http://schemas.openxmlformats.org/officeDocument/2006/relationships/font" Target="fonts/HelveticaNeueLight-regular.fntdata"/><Relationship Id="rId17" Type="http://schemas.openxmlformats.org/officeDocument/2006/relationships/slide" Target="slides/slide13.xml"/><Relationship Id="rId39" Type="http://schemas.openxmlformats.org/officeDocument/2006/relationships/font" Target="fonts/HelveticaNeueLight-boldItalic.fntdata"/><Relationship Id="rId16" Type="http://schemas.openxmlformats.org/officeDocument/2006/relationships/slide" Target="slides/slide12.xml"/><Relationship Id="rId38" Type="http://schemas.openxmlformats.org/officeDocument/2006/relationships/font" Target="fonts/HelveticaNeueLigh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09361d6d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1309361d6d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09361d6dc_0_2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1309361d6dc_0_2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309361d6dc_0_2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1309361d6dc_0_2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309361d6dc_0_4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1309361d6dc_0_4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309361d6dc_0_5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g1309361d6dc_0_5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309361d6dc_0_5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g1309361d6dc_0_5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309361d6dc_0_6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6" name="Google Shape;626;g1309361d6dc_0_6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309361d6dc_0_7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3" name="Google Shape;683;g1309361d6dc_0_7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309361d6dc_0_7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0" name="Google Shape;730;g1309361d6dc_0_7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1309361d6dc_0_8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7" name="Google Shape;767;g1309361d6dc_0_8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309361d6dc_0_8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0" name="Google Shape;800;g1309361d6dc_0_8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09361d6dc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1309361d6dc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09361d6dc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309361d6dc_0_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09361d6dc_0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309361d6dc_0_1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09361d6dc_0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309361d6dc_0_1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09361d6dc_0_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1309361d6dc_0_1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09361d6dc_0_1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309361d6dc_0_1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09361d6dc_0_2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1309361d6dc_0_2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09361d6dc_0_2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1309361d6dc_0_2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457202" y="127613"/>
            <a:ext cx="8229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3000"/>
              <a:buFont typeface="Helvetica Neue"/>
              <a:buNone/>
              <a:defRPr b="0" i="0" sz="25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457200" y="844304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3850" lvl="1" marL="914400" marR="0" algn="l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Merriweather Sans"/>
              <a:buChar char="-"/>
              <a:defRPr b="0" i="0" sz="15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algn="l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erriweather Sans"/>
              <a:buChar char="≫"/>
              <a:defRPr b="0" i="0" sz="1200" u="none" cap="none" strike="noStrike">
                <a:solidFill>
                  <a:srgbClr val="14131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85750" lvl="3" marL="1828800" marR="0" algn="l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rgbClr val="14131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85750" lvl="4" marL="2286000" marR="0" algn="l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rgbClr val="14131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9250" lvl="5" marL="2743200" marR="0" algn="l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25"/>
          <p:cNvSpPr txBox="1"/>
          <p:nvPr>
            <p:ph idx="2" type="body"/>
          </p:nvPr>
        </p:nvSpPr>
        <p:spPr>
          <a:xfrm>
            <a:off x="4648202" y="844304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3850" lvl="1" marL="914400" marR="0" algn="l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Merriweather Sans"/>
              <a:buChar char="-"/>
              <a:defRPr b="0" i="0" sz="15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algn="l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erriweather Sans"/>
              <a:buChar char="≫"/>
              <a:defRPr b="0" i="0" sz="1200" u="none" cap="none" strike="noStrike">
                <a:solidFill>
                  <a:srgbClr val="14131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85750" lvl="3" marL="1828800" marR="0" algn="l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rgbClr val="14131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85750" lvl="4" marL="2286000" marR="0" algn="l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rgbClr val="14131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9250" lvl="5" marL="2743200" marR="0" algn="l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50" name="Google Shape;5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5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35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26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2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7" name="Google Shape;17;p26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" name="Google Shape;1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7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33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5" name="Google Shape;45;p33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" name="Google Shape;46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hyperlink" Target="https://github.com/burnyd/nynog-k8s-networking-101" TargetMode="External"/><Relationship Id="rId7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hyperlink" Target="https://projectcalico.docs.tigera.io/reference/resources/bgpconfig" TargetMode="External"/><Relationship Id="rId10" Type="http://schemas.openxmlformats.org/officeDocument/2006/relationships/image" Target="../media/image17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3.png"/><Relationship Id="rId7" Type="http://schemas.openxmlformats.org/officeDocument/2006/relationships/image" Target="../media/image22.png"/><Relationship Id="rId8" Type="http://schemas.openxmlformats.org/officeDocument/2006/relationships/hyperlink" Target="https://kubernetes.io/docs/concepts/cluster-administration/addons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Relationship Id="rId6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Relationship Id="rId6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hyperlink" Target="https://kubernetes.io/docs/concepts/services-networking/service/#publishing-services-service-types" TargetMode="External"/><Relationship Id="rId9" Type="http://schemas.openxmlformats.org/officeDocument/2006/relationships/hyperlink" Target="https://metallb.universe.tf/concepts/bgp/" TargetMode="External"/><Relationship Id="rId5" Type="http://schemas.openxmlformats.org/officeDocument/2006/relationships/hyperlink" Target="https://kubernetes.io/docs/concepts/services-networking/service/#type-nodeport" TargetMode="External"/><Relationship Id="rId6" Type="http://schemas.openxmlformats.org/officeDocument/2006/relationships/hyperlink" Target="https://kubernetes.io/docs/concepts/services-networking/service/#loadbalancer" TargetMode="External"/><Relationship Id="rId7" Type="http://schemas.openxmlformats.org/officeDocument/2006/relationships/image" Target="../media/image10.png"/><Relationship Id="rId8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hyperlink" Target="https://kubernetes.io/docs/reference/generated/kubernetes-api/v1.24/#ingress-v1-networking-k8s-io" TargetMode="External"/><Relationship Id="rId9" Type="http://schemas.openxmlformats.org/officeDocument/2006/relationships/image" Target="../media/image7.png"/><Relationship Id="rId5" Type="http://schemas.openxmlformats.org/officeDocument/2006/relationships/hyperlink" Target="https://kubernetes.io/docs/concepts/services-networking/service/" TargetMode="External"/><Relationship Id="rId6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Relationship Id="rId5" Type="http://schemas.openxmlformats.org/officeDocument/2006/relationships/image" Target="../media/image32.png"/><Relationship Id="rId6" Type="http://schemas.openxmlformats.org/officeDocument/2006/relationships/image" Target="../media/image7.png"/><Relationship Id="rId7" Type="http://schemas.openxmlformats.org/officeDocument/2006/relationships/hyperlink" Target="https://kubernetes.io/docs/concepts/services-networking/network-policies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hyperlink" Target="https://github.com/burnyd/nynog-k8s-networking-101" TargetMode="External"/><Relationship Id="rId7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21.png"/><Relationship Id="rId13" Type="http://schemas.openxmlformats.org/officeDocument/2006/relationships/image" Target="../media/image20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Relationship Id="rId14" Type="http://schemas.openxmlformats.org/officeDocument/2006/relationships/hyperlink" Target="https://kubernetes.io/docs/concepts/cluster-administration/networking/" TargetMode="External"/><Relationship Id="rId5" Type="http://schemas.openxmlformats.org/officeDocument/2006/relationships/hyperlink" Target="https://github.com/containernetworking/cni/blob/main/SPEC.md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hyperlink" Target="https://github.com/containernetworking/cni/blob/main/SPEC.md#add-example" TargetMode="External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09361d6dc_0_0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g1309361d6d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9600" y="0"/>
            <a:ext cx="165735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1309361d6dc_0_0"/>
          <p:cNvSpPr txBox="1"/>
          <p:nvPr>
            <p:ph type="title"/>
          </p:nvPr>
        </p:nvSpPr>
        <p:spPr>
          <a:xfrm>
            <a:off x="0" y="0"/>
            <a:ext cx="7449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Font typeface="Helvetica Neue"/>
              <a:buNone/>
            </a:pPr>
            <a:r>
              <a:rPr lang="en-US"/>
              <a:t>Kubernetes Networking 101</a:t>
            </a:r>
            <a:endParaRPr/>
          </a:p>
        </p:txBody>
      </p:sp>
      <p:pic>
        <p:nvPicPr>
          <p:cNvPr id="64" name="Google Shape;64;g1309361d6d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6305" y="0"/>
            <a:ext cx="165735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g1309361d6dc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3625" y="1657350"/>
            <a:ext cx="1649275" cy="16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1309361d6dc_0_0"/>
          <p:cNvSpPr txBox="1"/>
          <p:nvPr/>
        </p:nvSpPr>
        <p:spPr>
          <a:xfrm>
            <a:off x="5410525" y="3441475"/>
            <a:ext cx="39762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whoami</a:t>
            </a:r>
            <a:endParaRPr sz="12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200"/>
              <a:buChar char="•"/>
            </a:pPr>
            <a:r>
              <a:rPr lang="en-US" sz="12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TME at Arista networks.</a:t>
            </a:r>
            <a:endParaRPr sz="12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Char char="•"/>
            </a:pPr>
            <a:r>
              <a:rPr lang="en-US" sz="12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Works on network automation with customers.</a:t>
            </a:r>
            <a:endParaRPr sz="12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Char char="•"/>
            </a:pPr>
            <a:r>
              <a:rPr lang="en-US" sz="12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10+ years in the network industry.</a:t>
            </a:r>
            <a:endParaRPr sz="12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Char char="•"/>
            </a:pPr>
            <a:r>
              <a:rPr lang="en-US" sz="12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like Kubernetes more than most :D </a:t>
            </a:r>
            <a:endParaRPr sz="12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450"/>
              </a:spcBef>
              <a:spcAft>
                <a:spcPts val="450"/>
              </a:spcAft>
              <a:buNone/>
            </a:pPr>
            <a:r>
              <a:t/>
            </a:r>
            <a:endParaRPr sz="18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g1309361d6dc_0_0"/>
          <p:cNvSpPr txBox="1"/>
          <p:nvPr/>
        </p:nvSpPr>
        <p:spPr>
          <a:xfrm>
            <a:off x="438350" y="1286975"/>
            <a:ext cx="38166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sz="12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457200" rtl="0" algn="l"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900"/>
              <a:buChar char="-"/>
            </a:pPr>
            <a:r>
              <a:rPr lang="en-US" sz="9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Kubernetes 1000ft view</a:t>
            </a:r>
            <a:endParaRPr sz="9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Char char="-"/>
            </a:pPr>
            <a:r>
              <a:rPr lang="en-US" sz="9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CNI (</a:t>
            </a:r>
            <a:r>
              <a:rPr b="1" lang="en-US" sz="9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of our time will be spent here)</a:t>
            </a:r>
            <a:endParaRPr b="1" sz="9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Char char="-"/>
            </a:pPr>
            <a:r>
              <a:rPr lang="en-US" sz="9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Network Design considerations</a:t>
            </a:r>
            <a:endParaRPr sz="9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Char char="-"/>
            </a:pPr>
            <a:r>
              <a:rPr lang="en-US" sz="9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Load balancing</a:t>
            </a:r>
            <a:endParaRPr sz="9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Char char="-"/>
            </a:pPr>
            <a:r>
              <a:rPr lang="en-US" sz="9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Security</a:t>
            </a:r>
            <a:endParaRPr sz="18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g1309361d6dc_0_0"/>
          <p:cNvSpPr txBox="1"/>
          <p:nvPr/>
        </p:nvSpPr>
        <p:spPr>
          <a:xfrm>
            <a:off x="531350" y="786400"/>
            <a:ext cx="51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https://github.com/burnyd/nynog-k8s-networking-101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9" name="Google Shape;69;g1309361d6dc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3827" y="2234407"/>
            <a:ext cx="681487" cy="49514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1309361d6dc_0_0"/>
          <p:cNvSpPr txBox="1"/>
          <p:nvPr/>
        </p:nvSpPr>
        <p:spPr>
          <a:xfrm>
            <a:off x="6225900" y="2679875"/>
            <a:ext cx="122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Helvetica Neue"/>
                <a:ea typeface="Helvetica Neue"/>
                <a:cs typeface="Helvetica Neue"/>
                <a:sym typeface="Helvetica Neue"/>
              </a:rPr>
              <a:t>@burneeed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g1309361d6dc_0_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9249" y="0"/>
            <a:ext cx="1259876" cy="11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g1309361d6dc_0_270"/>
          <p:cNvSpPr txBox="1"/>
          <p:nvPr>
            <p:ph type="title"/>
          </p:nvPr>
        </p:nvSpPr>
        <p:spPr>
          <a:xfrm>
            <a:off x="0" y="0"/>
            <a:ext cx="3540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Font typeface="Helvetica Neue"/>
              <a:buNone/>
            </a:pPr>
            <a:r>
              <a:rPr lang="en-US"/>
              <a:t>CNI Install to a cluster</a:t>
            </a:r>
            <a:endParaRPr/>
          </a:p>
        </p:txBody>
      </p:sp>
      <p:pic>
        <p:nvPicPr>
          <p:cNvPr id="336" name="Google Shape;336;g1309361d6dc_0_2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025" y="1217550"/>
            <a:ext cx="3585550" cy="122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g1309361d6dc_0_2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025" y="2443800"/>
            <a:ext cx="358555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g1309361d6dc_0_270"/>
          <p:cNvSpPr txBox="1"/>
          <p:nvPr/>
        </p:nvSpPr>
        <p:spPr>
          <a:xfrm>
            <a:off x="132025" y="817350"/>
            <a:ext cx="2992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cilium-cni.yaml(Our example uses VXLAN)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39" name="Google Shape;339;g1309361d6dc_0_2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2025" y="3594300"/>
            <a:ext cx="1143000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g1309361d6dc_0_270"/>
          <p:cNvSpPr txBox="1"/>
          <p:nvPr/>
        </p:nvSpPr>
        <p:spPr>
          <a:xfrm>
            <a:off x="132025" y="2881950"/>
            <a:ext cx="29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Kubectl apply -f cilium-cni.yaml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41" name="Google Shape;341;g1309361d6dc_0_2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14400" y="2160375"/>
            <a:ext cx="3524801" cy="2643601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g1309361d6dc_0_270"/>
          <p:cNvSpPr txBox="1"/>
          <p:nvPr/>
        </p:nvSpPr>
        <p:spPr>
          <a:xfrm>
            <a:off x="3065425" y="584500"/>
            <a:ext cx="26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8"/>
              </a:rPr>
              <a:t>Third party install links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g1309361d6dc_0_270"/>
          <p:cNvSpPr/>
          <p:nvPr/>
        </p:nvSpPr>
        <p:spPr>
          <a:xfrm>
            <a:off x="5314400" y="1360275"/>
            <a:ext cx="695100" cy="7917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g1309361d6dc_0_27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76386" y="1613955"/>
            <a:ext cx="277234" cy="43344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g1309361d6dc_0_270"/>
          <p:cNvSpPr/>
          <p:nvPr/>
        </p:nvSpPr>
        <p:spPr>
          <a:xfrm>
            <a:off x="6009500" y="1360275"/>
            <a:ext cx="695100" cy="7917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g1309361d6dc_0_27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71486" y="1613955"/>
            <a:ext cx="277234" cy="43344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1309361d6dc_0_270"/>
          <p:cNvSpPr/>
          <p:nvPr/>
        </p:nvSpPr>
        <p:spPr>
          <a:xfrm>
            <a:off x="6729250" y="1360275"/>
            <a:ext cx="695100" cy="7917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g1309361d6dc_0_27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91236" y="1613955"/>
            <a:ext cx="277234" cy="43344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g1309361d6dc_0_270"/>
          <p:cNvSpPr txBox="1"/>
          <p:nvPr/>
        </p:nvSpPr>
        <p:spPr>
          <a:xfrm>
            <a:off x="7424350" y="1796550"/>
            <a:ext cx="69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…….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0" name="Google Shape;350;g1309361d6dc_0_270"/>
          <p:cNvSpPr/>
          <p:nvPr/>
        </p:nvSpPr>
        <p:spPr>
          <a:xfrm>
            <a:off x="7960775" y="1360275"/>
            <a:ext cx="695100" cy="7917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1" name="Google Shape;351;g1309361d6dc_0_27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22761" y="1613955"/>
            <a:ext cx="277234" cy="43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g1309361d6dc_0_27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17825" y="3034350"/>
            <a:ext cx="1782683" cy="195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g1309361d6dc_0_270"/>
          <p:cNvSpPr txBox="1"/>
          <p:nvPr/>
        </p:nvSpPr>
        <p:spPr>
          <a:xfrm>
            <a:off x="3717575" y="2481750"/>
            <a:ext cx="160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1"/>
              </a:rPr>
              <a:t>Calico example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Using BGP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" name="Google Shape;354;g1309361d6dc_0_270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5" name="Google Shape;355;g1309361d6dc_0_27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g1309361d6dc_0_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2750" y="-28650"/>
            <a:ext cx="1391100" cy="121521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g1309361d6dc_0_295"/>
          <p:cNvSpPr txBox="1"/>
          <p:nvPr>
            <p:ph type="title"/>
          </p:nvPr>
        </p:nvSpPr>
        <p:spPr>
          <a:xfrm>
            <a:off x="0" y="0"/>
            <a:ext cx="7449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Font typeface="Helvetica Neue"/>
              <a:buNone/>
            </a:pPr>
            <a:r>
              <a:rPr lang="en-US"/>
              <a:t>Kubernetes Networking under the hood</a:t>
            </a:r>
            <a:endParaRPr/>
          </a:p>
        </p:txBody>
      </p:sp>
      <p:sp>
        <p:nvSpPr>
          <p:cNvPr id="362" name="Google Shape;362;g1309361d6dc_0_295"/>
          <p:cNvSpPr txBox="1"/>
          <p:nvPr>
            <p:ph idx="1" type="body"/>
          </p:nvPr>
        </p:nvSpPr>
        <p:spPr>
          <a:xfrm>
            <a:off x="-372900" y="1070950"/>
            <a:ext cx="7822500" cy="19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0497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85"/>
              <a:buFont typeface="Arial"/>
              <a:buChar char="•"/>
            </a:pPr>
            <a:r>
              <a:rPr lang="en-US" sz="885"/>
              <a:t>root@nynog-k8s-networking-101-worker:/# iptables -t nat -L KUBE-SERVICES -n</a:t>
            </a:r>
            <a:endParaRPr sz="885"/>
          </a:p>
          <a:p>
            <a:pPr indent="-170497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85"/>
              <a:buFont typeface="Arial"/>
              <a:buChar char="•"/>
            </a:pPr>
            <a:r>
              <a:rPr lang="en-US" sz="885"/>
              <a:t>Chain KUBE-SERVICES (2 references)</a:t>
            </a:r>
            <a:endParaRPr sz="885"/>
          </a:p>
          <a:p>
            <a:pPr indent="-170497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85"/>
              <a:buFont typeface="Arial"/>
              <a:buChar char="•"/>
            </a:pPr>
            <a:r>
              <a:rPr lang="en-US" sz="885"/>
              <a:t>target     prot opt source               destination         </a:t>
            </a:r>
            <a:endParaRPr sz="885"/>
          </a:p>
          <a:p>
            <a:pPr indent="-170497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85"/>
              <a:buFont typeface="Arial"/>
              <a:buChar char="•"/>
            </a:pPr>
            <a:r>
              <a:rPr lang="en-US" sz="885"/>
              <a:t>KUBE-MARK-MASQ  tcp  -- !10.0.0.0/16        </a:t>
            </a:r>
            <a:r>
              <a:rPr b="1" lang="en-US" sz="885"/>
              <a:t>10.96.0.1</a:t>
            </a:r>
            <a:r>
              <a:rPr lang="en-US" sz="885"/>
              <a:t>            /* default/kubernetes:https cluster IP */ tcp dpt:443</a:t>
            </a:r>
            <a:endParaRPr sz="885"/>
          </a:p>
          <a:p>
            <a:pPr indent="-170497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85"/>
              <a:buFont typeface="Arial"/>
              <a:buChar char="•"/>
            </a:pPr>
            <a:r>
              <a:rPr lang="en-US" sz="885"/>
              <a:t>KUBE-SVC-NPX46M4PTMTKRN6Y  tcp  --  0.0.0.0/0            </a:t>
            </a:r>
            <a:r>
              <a:rPr b="1" lang="en-US" sz="885"/>
              <a:t>10.96.0.1</a:t>
            </a:r>
            <a:r>
              <a:rPr lang="en-US" sz="885"/>
              <a:t>            /* default/kubernetes:https cluster IP */ tcp dpt:443</a:t>
            </a:r>
            <a:endParaRPr sz="885"/>
          </a:p>
          <a:p>
            <a:pPr indent="-170497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85"/>
              <a:buFont typeface="Arial"/>
              <a:buChar char="•"/>
            </a:pPr>
            <a:r>
              <a:rPr lang="en-US" sz="885"/>
              <a:t>KUBE-MARK-MASQ  udp  -- !10.0.0.0/16        </a:t>
            </a:r>
            <a:r>
              <a:rPr b="1" lang="en-US" sz="885"/>
              <a:t>10.96.0.10 </a:t>
            </a:r>
            <a:r>
              <a:rPr lang="en-US" sz="885"/>
              <a:t>          /* kube-system/kube-dns:dns cluster IP */ udp dpt:53</a:t>
            </a:r>
            <a:endParaRPr sz="885"/>
          </a:p>
          <a:p>
            <a:pPr indent="-170497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85"/>
              <a:buFont typeface="Arial"/>
              <a:buChar char="•"/>
            </a:pPr>
            <a:r>
              <a:rPr lang="en-US" sz="885"/>
              <a:t>KUBE-SVC-TCOU7JCQXEZGVUNU  udp  --  0.0.0.0/0            </a:t>
            </a:r>
            <a:r>
              <a:rPr b="1" lang="en-US" sz="885"/>
              <a:t>10.96.0.10</a:t>
            </a:r>
            <a:r>
              <a:rPr lang="en-US" sz="885"/>
              <a:t>           /* kube-system/kube-dns:dns cluster IP */ udp dpt:53</a:t>
            </a:r>
            <a:endParaRPr sz="885"/>
          </a:p>
          <a:p>
            <a:pPr indent="-170497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85"/>
              <a:buFont typeface="Arial"/>
              <a:buChar char="•"/>
            </a:pPr>
            <a:r>
              <a:rPr lang="en-US" sz="885"/>
              <a:t>KUBE-MARK-MASQ  tcp  -- !10.0.0.0/16        </a:t>
            </a:r>
            <a:r>
              <a:rPr b="1" lang="en-US" sz="885"/>
              <a:t>10.96.0.10</a:t>
            </a:r>
            <a:r>
              <a:rPr lang="en-US" sz="885"/>
              <a:t>           /* kube-system/kube-dns:dns-tcp cluster IP */ tcp dpt:53</a:t>
            </a:r>
            <a:endParaRPr sz="885"/>
          </a:p>
          <a:p>
            <a:pPr indent="-170497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85"/>
              <a:buFont typeface="Arial"/>
              <a:buChar char="•"/>
            </a:pPr>
            <a:r>
              <a:rPr lang="en-US" sz="885"/>
              <a:t>KUBE-SVC-ERIFXISQEP7F7OF4  tcp  --  0.0.0.0/0            </a:t>
            </a:r>
            <a:r>
              <a:rPr b="1" lang="en-US" sz="885"/>
              <a:t>10.96.0.10 </a:t>
            </a:r>
            <a:r>
              <a:rPr lang="en-US" sz="885"/>
              <a:t>          /* kube-system/kube-dns:dns-tcp cluster IP */ tcp dpt:53</a:t>
            </a:r>
            <a:endParaRPr sz="885"/>
          </a:p>
          <a:p>
            <a:pPr indent="-170497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85"/>
              <a:buFont typeface="Arial"/>
              <a:buChar char="•"/>
            </a:pPr>
            <a:r>
              <a:rPr lang="en-US" sz="885"/>
              <a:t>KUBE-MARK-MASQ  tcp  -- !10.0.0.0/16        </a:t>
            </a:r>
            <a:r>
              <a:rPr b="1" lang="en-US" sz="885"/>
              <a:t>10.96.0.10  </a:t>
            </a:r>
            <a:r>
              <a:rPr lang="en-US" sz="885"/>
              <a:t>         /* kube-system/kube-dns:metrics cluster IP */ tcp dpt:9153</a:t>
            </a:r>
            <a:endParaRPr sz="885"/>
          </a:p>
          <a:p>
            <a:pPr indent="-170497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85"/>
              <a:buFont typeface="Arial"/>
              <a:buChar char="•"/>
            </a:pPr>
            <a:r>
              <a:rPr lang="en-US" sz="885"/>
              <a:t>KUBE-SVC-JD5MR3NA4I4DYORP  tcp  --  0.0.0.0/0            </a:t>
            </a:r>
            <a:r>
              <a:rPr b="1" lang="en-US" sz="885"/>
              <a:t>10.96.0.10</a:t>
            </a:r>
            <a:r>
              <a:rPr lang="en-US" sz="885"/>
              <a:t>           /* kube-system/kube-dns:metrics cluster IP */ tcp dpt:9153</a:t>
            </a:r>
            <a:endParaRPr sz="885"/>
          </a:p>
          <a:p>
            <a:pPr indent="-170497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85"/>
              <a:buFont typeface="Arial"/>
              <a:buChar char="•"/>
            </a:pPr>
            <a:r>
              <a:rPr lang="en-US" sz="885"/>
              <a:t>KUBE-NODEPORTS  all  --  0.0.0.0/0            0.0.0.0/0            /* kubernetes service nodeports; NOTE: this must be the last rule in this chain */ ADDRTYPE match dst-type LOCAL</a:t>
            </a:r>
            <a:endParaRPr sz="885"/>
          </a:p>
        </p:txBody>
      </p:sp>
      <p:sp>
        <p:nvSpPr>
          <p:cNvPr id="363" name="Google Shape;363;g1309361d6dc_0_295"/>
          <p:cNvSpPr txBox="1"/>
          <p:nvPr/>
        </p:nvSpPr>
        <p:spPr>
          <a:xfrm>
            <a:off x="425075" y="3273125"/>
            <a:ext cx="61212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Helvetica Neue"/>
                <a:ea typeface="Helvetica Neue"/>
                <a:cs typeface="Helvetica Neue"/>
                <a:sym typeface="Helvetica Neue"/>
              </a:rPr>
              <a:t>root@nynog-k8s-networking-101-worker:/# ip r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Helvetica Neue"/>
                <a:ea typeface="Helvetica Neue"/>
                <a:cs typeface="Helvetica Neue"/>
                <a:sym typeface="Helvetica Neue"/>
              </a:rPr>
              <a:t>default via 192.168.16.1 dev eth0 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900">
                <a:latin typeface="Helvetica Neue"/>
                <a:ea typeface="Helvetica Neue"/>
                <a:cs typeface="Helvetica Neue"/>
                <a:sym typeface="Helvetica Neue"/>
              </a:rPr>
              <a:t>10.0.0.0/24 via 10.0.0.125 dev </a:t>
            </a:r>
            <a:r>
              <a:rPr b="1" lang="en-US" sz="900">
                <a:latin typeface="Helvetica Neue"/>
                <a:ea typeface="Helvetica Neue"/>
                <a:cs typeface="Helvetica Neue"/>
                <a:sym typeface="Helvetica Neue"/>
              </a:rPr>
              <a:t>vxlan</a:t>
            </a:r>
            <a:r>
              <a:rPr b="1" lang="en-US" sz="900">
                <a:latin typeface="Helvetica Neue"/>
                <a:ea typeface="Helvetica Neue"/>
                <a:cs typeface="Helvetica Neue"/>
                <a:sym typeface="Helvetica Neue"/>
              </a:rPr>
              <a:t> src 10.0.0.1 </a:t>
            </a:r>
            <a:endParaRPr b="1" sz="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900">
                <a:latin typeface="Helvetica Neue"/>
                <a:ea typeface="Helvetica Neue"/>
                <a:cs typeface="Helvetica Neue"/>
                <a:sym typeface="Helvetica Neue"/>
              </a:rPr>
              <a:t>10.0.1.0/24 via 10.0.0.125 dev </a:t>
            </a:r>
            <a:r>
              <a:rPr b="1" lang="en-US" sz="900">
                <a:latin typeface="Helvetica Neue"/>
                <a:ea typeface="Helvetica Neue"/>
                <a:cs typeface="Helvetica Neue"/>
                <a:sym typeface="Helvetica Neue"/>
              </a:rPr>
              <a:t>vxlan</a:t>
            </a:r>
            <a:r>
              <a:rPr b="1" lang="en-US" sz="900">
                <a:latin typeface="Helvetica Neue"/>
                <a:ea typeface="Helvetica Neue"/>
                <a:cs typeface="Helvetica Neue"/>
                <a:sym typeface="Helvetica Neue"/>
              </a:rPr>
              <a:t> src 10.0.0.1 mtu 1450 // Route traffic to Node2 through VXLAN</a:t>
            </a:r>
            <a:endParaRPr b="1" sz="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900">
                <a:latin typeface="Helvetica Neue"/>
                <a:ea typeface="Helvetica Neue"/>
                <a:cs typeface="Helvetica Neue"/>
                <a:sym typeface="Helvetica Neue"/>
              </a:rPr>
              <a:t>10.0.2.0/24 via 10.0.0.125 dev </a:t>
            </a:r>
            <a:r>
              <a:rPr b="1" lang="en-US" sz="900">
                <a:latin typeface="Helvetica Neue"/>
                <a:ea typeface="Helvetica Neue"/>
                <a:cs typeface="Helvetica Neue"/>
                <a:sym typeface="Helvetica Neue"/>
              </a:rPr>
              <a:t>vxlan</a:t>
            </a:r>
            <a:r>
              <a:rPr b="1" lang="en-US" sz="900">
                <a:latin typeface="Helvetica Neue"/>
                <a:ea typeface="Helvetica Neue"/>
                <a:cs typeface="Helvetica Neue"/>
                <a:sym typeface="Helvetica Neue"/>
              </a:rPr>
              <a:t> src 10.0.0.1 mtu 1450  // Route traffic to Node3 through VXLAN </a:t>
            </a:r>
            <a:endParaRPr b="1" sz="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Helvetica Neue"/>
                <a:ea typeface="Helvetica Neue"/>
                <a:cs typeface="Helvetica Neue"/>
                <a:sym typeface="Helvetica Neue"/>
              </a:rPr>
              <a:t>192.168.16.0/20 dev eth0 proto kernel scope link src 192.168.16.4 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4" name="Google Shape;364;g1309361d6dc_0_295"/>
          <p:cNvSpPr txBox="1"/>
          <p:nvPr/>
        </p:nvSpPr>
        <p:spPr>
          <a:xfrm>
            <a:off x="467600" y="2996950"/>
            <a:ext cx="54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Every Kubernetes Node has routes to get to other nodes via CNI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5" name="Google Shape;365;g1309361d6dc_0_295"/>
          <p:cNvSpPr txBox="1"/>
          <p:nvPr/>
        </p:nvSpPr>
        <p:spPr>
          <a:xfrm>
            <a:off x="347475" y="744225"/>
            <a:ext cx="52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Every Kubernetes Node has IP tables by default… or ebpf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6" name="Google Shape;366;g1309361d6dc_0_295"/>
          <p:cNvSpPr/>
          <p:nvPr/>
        </p:nvSpPr>
        <p:spPr>
          <a:xfrm>
            <a:off x="7486725" y="2124675"/>
            <a:ext cx="1657200" cy="21468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1309361d6dc_0_295"/>
          <p:cNvSpPr/>
          <p:nvPr/>
        </p:nvSpPr>
        <p:spPr>
          <a:xfrm>
            <a:off x="7614688" y="4025178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368" name="Google Shape;368;g1309361d6dc_0_295"/>
          <p:cNvSpPr/>
          <p:nvPr/>
        </p:nvSpPr>
        <p:spPr>
          <a:xfrm>
            <a:off x="8310967" y="4025178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369" name="Google Shape;369;g1309361d6dc_0_295"/>
          <p:cNvSpPr txBox="1"/>
          <p:nvPr/>
        </p:nvSpPr>
        <p:spPr>
          <a:xfrm>
            <a:off x="7486650" y="1846000"/>
            <a:ext cx="1260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K8s node</a:t>
            </a:r>
            <a:endParaRPr b="1"/>
          </a:p>
        </p:txBody>
      </p:sp>
      <p:sp>
        <p:nvSpPr>
          <p:cNvPr id="370" name="Google Shape;370;g1309361d6dc_0_295"/>
          <p:cNvSpPr/>
          <p:nvPr/>
        </p:nvSpPr>
        <p:spPr>
          <a:xfrm>
            <a:off x="8384000" y="1841025"/>
            <a:ext cx="129300" cy="291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1309361d6dc_0_295"/>
          <p:cNvSpPr txBox="1"/>
          <p:nvPr/>
        </p:nvSpPr>
        <p:spPr>
          <a:xfrm rot="-5397943">
            <a:off x="8473047" y="1718632"/>
            <a:ext cx="501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Eth0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2" name="Google Shape;372;g1309361d6dc_0_2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2375" y="2352775"/>
            <a:ext cx="545880" cy="3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g1309361d6dc_0_2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4700" y="3565550"/>
            <a:ext cx="412460" cy="1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g1309361d6dc_0_2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0488" y="3565550"/>
            <a:ext cx="41246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1309361d6dc_0_295"/>
          <p:cNvSpPr/>
          <p:nvPr/>
        </p:nvSpPr>
        <p:spPr>
          <a:xfrm>
            <a:off x="7486725" y="3176875"/>
            <a:ext cx="1657200" cy="307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Linux Kernel routing</a:t>
            </a:r>
            <a:endParaRPr sz="1000"/>
          </a:p>
        </p:txBody>
      </p:sp>
      <p:sp>
        <p:nvSpPr>
          <p:cNvPr id="376" name="Google Shape;376;g1309361d6dc_0_295"/>
          <p:cNvSpPr/>
          <p:nvPr/>
        </p:nvSpPr>
        <p:spPr>
          <a:xfrm>
            <a:off x="7486725" y="2881325"/>
            <a:ext cx="1657200" cy="3078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IPtables</a:t>
            </a:r>
            <a:endParaRPr sz="1000"/>
          </a:p>
        </p:txBody>
      </p:sp>
      <p:sp>
        <p:nvSpPr>
          <p:cNvPr id="377" name="Google Shape;377;g1309361d6dc_0_295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8" name="Google Shape;378;g1309361d6dc_0_2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309361d6dc_0_433"/>
          <p:cNvSpPr txBox="1"/>
          <p:nvPr/>
        </p:nvSpPr>
        <p:spPr>
          <a:xfrm>
            <a:off x="152400" y="45225"/>
            <a:ext cx="1864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Topology routed</a:t>
            </a:r>
            <a:endParaRPr/>
          </a:p>
        </p:txBody>
      </p:sp>
      <p:sp>
        <p:nvSpPr>
          <p:cNvPr id="384" name="Google Shape;384;g1309361d6dc_0_433"/>
          <p:cNvSpPr/>
          <p:nvPr/>
        </p:nvSpPr>
        <p:spPr>
          <a:xfrm>
            <a:off x="833050" y="17940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Leaf</a:t>
            </a:r>
            <a:endParaRPr sz="800"/>
          </a:p>
        </p:txBody>
      </p:sp>
      <p:sp>
        <p:nvSpPr>
          <p:cNvPr id="385" name="Google Shape;385;g1309361d6dc_0_433"/>
          <p:cNvSpPr/>
          <p:nvPr/>
        </p:nvSpPr>
        <p:spPr>
          <a:xfrm>
            <a:off x="1925837" y="17940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Leaf</a:t>
            </a:r>
            <a:endParaRPr sz="800"/>
          </a:p>
        </p:txBody>
      </p:sp>
      <p:cxnSp>
        <p:nvCxnSpPr>
          <p:cNvPr id="386" name="Google Shape;386;g1309361d6dc_0_433"/>
          <p:cNvCxnSpPr>
            <a:stCxn id="384" idx="3"/>
            <a:endCxn id="385" idx="1"/>
          </p:cNvCxnSpPr>
          <p:nvPr/>
        </p:nvCxnSpPr>
        <p:spPr>
          <a:xfrm>
            <a:off x="1461250" y="1969875"/>
            <a:ext cx="46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Google Shape;387;g1309361d6dc_0_433"/>
          <p:cNvSpPr/>
          <p:nvPr/>
        </p:nvSpPr>
        <p:spPr>
          <a:xfrm>
            <a:off x="2554025" y="3582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Spine1</a:t>
            </a:r>
            <a:endParaRPr sz="800"/>
          </a:p>
        </p:txBody>
      </p:sp>
      <p:sp>
        <p:nvSpPr>
          <p:cNvPr id="388" name="Google Shape;388;g1309361d6dc_0_433"/>
          <p:cNvSpPr/>
          <p:nvPr/>
        </p:nvSpPr>
        <p:spPr>
          <a:xfrm>
            <a:off x="3500525" y="3582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Spine2</a:t>
            </a:r>
            <a:endParaRPr sz="800"/>
          </a:p>
        </p:txBody>
      </p:sp>
      <p:sp>
        <p:nvSpPr>
          <p:cNvPr id="389" name="Google Shape;389;g1309361d6dc_0_433"/>
          <p:cNvSpPr/>
          <p:nvPr/>
        </p:nvSpPr>
        <p:spPr>
          <a:xfrm>
            <a:off x="4447025" y="3582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Spine3</a:t>
            </a:r>
            <a:endParaRPr sz="800"/>
          </a:p>
        </p:txBody>
      </p:sp>
      <p:sp>
        <p:nvSpPr>
          <p:cNvPr id="390" name="Google Shape;390;g1309361d6dc_0_433"/>
          <p:cNvSpPr/>
          <p:nvPr/>
        </p:nvSpPr>
        <p:spPr>
          <a:xfrm>
            <a:off x="5393525" y="3582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Spine4</a:t>
            </a:r>
            <a:endParaRPr sz="800"/>
          </a:p>
        </p:txBody>
      </p:sp>
      <p:cxnSp>
        <p:nvCxnSpPr>
          <p:cNvPr id="391" name="Google Shape;391;g1309361d6dc_0_433"/>
          <p:cNvCxnSpPr>
            <a:stCxn id="390" idx="2"/>
            <a:endCxn id="385" idx="0"/>
          </p:cNvCxnSpPr>
          <p:nvPr/>
        </p:nvCxnSpPr>
        <p:spPr>
          <a:xfrm flipH="1">
            <a:off x="2239925" y="709875"/>
            <a:ext cx="34677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g1309361d6dc_0_433"/>
          <p:cNvCxnSpPr>
            <a:stCxn id="390" idx="2"/>
            <a:endCxn id="384" idx="0"/>
          </p:cNvCxnSpPr>
          <p:nvPr/>
        </p:nvCxnSpPr>
        <p:spPr>
          <a:xfrm flipH="1">
            <a:off x="1147025" y="709875"/>
            <a:ext cx="45606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g1309361d6dc_0_433"/>
          <p:cNvCxnSpPr>
            <a:stCxn id="389" idx="2"/>
            <a:endCxn id="384" idx="0"/>
          </p:cNvCxnSpPr>
          <p:nvPr/>
        </p:nvCxnSpPr>
        <p:spPr>
          <a:xfrm flipH="1">
            <a:off x="1147025" y="709875"/>
            <a:ext cx="36141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g1309361d6dc_0_433"/>
          <p:cNvCxnSpPr>
            <a:stCxn id="389" idx="2"/>
            <a:endCxn id="385" idx="0"/>
          </p:cNvCxnSpPr>
          <p:nvPr/>
        </p:nvCxnSpPr>
        <p:spPr>
          <a:xfrm flipH="1">
            <a:off x="2239925" y="709875"/>
            <a:ext cx="25212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g1309361d6dc_0_433"/>
          <p:cNvCxnSpPr>
            <a:stCxn id="388" idx="2"/>
            <a:endCxn id="384" idx="0"/>
          </p:cNvCxnSpPr>
          <p:nvPr/>
        </p:nvCxnSpPr>
        <p:spPr>
          <a:xfrm flipH="1">
            <a:off x="1147025" y="709875"/>
            <a:ext cx="26676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g1309361d6dc_0_433"/>
          <p:cNvCxnSpPr>
            <a:stCxn id="388" idx="2"/>
            <a:endCxn id="385" idx="0"/>
          </p:cNvCxnSpPr>
          <p:nvPr/>
        </p:nvCxnSpPr>
        <p:spPr>
          <a:xfrm flipH="1">
            <a:off x="2239925" y="709875"/>
            <a:ext cx="15747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g1309361d6dc_0_433"/>
          <p:cNvCxnSpPr>
            <a:stCxn id="387" idx="2"/>
            <a:endCxn id="384" idx="0"/>
          </p:cNvCxnSpPr>
          <p:nvPr/>
        </p:nvCxnSpPr>
        <p:spPr>
          <a:xfrm flipH="1">
            <a:off x="1147025" y="709875"/>
            <a:ext cx="17211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g1309361d6dc_0_433"/>
          <p:cNvCxnSpPr>
            <a:stCxn id="387" idx="2"/>
            <a:endCxn id="385" idx="0"/>
          </p:cNvCxnSpPr>
          <p:nvPr/>
        </p:nvCxnSpPr>
        <p:spPr>
          <a:xfrm flipH="1">
            <a:off x="2239925" y="709875"/>
            <a:ext cx="6282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g1309361d6dc_0_433"/>
          <p:cNvSpPr/>
          <p:nvPr/>
        </p:nvSpPr>
        <p:spPr>
          <a:xfrm>
            <a:off x="3315087" y="17940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Leaf</a:t>
            </a:r>
            <a:endParaRPr sz="800"/>
          </a:p>
        </p:txBody>
      </p:sp>
      <p:sp>
        <p:nvSpPr>
          <p:cNvPr id="400" name="Google Shape;400;g1309361d6dc_0_433"/>
          <p:cNvSpPr/>
          <p:nvPr/>
        </p:nvSpPr>
        <p:spPr>
          <a:xfrm>
            <a:off x="4349487" y="17940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Leaf</a:t>
            </a:r>
            <a:endParaRPr sz="800"/>
          </a:p>
        </p:txBody>
      </p:sp>
      <p:cxnSp>
        <p:nvCxnSpPr>
          <p:cNvPr id="401" name="Google Shape;401;g1309361d6dc_0_433"/>
          <p:cNvCxnSpPr>
            <a:stCxn id="399" idx="3"/>
            <a:endCxn id="400" idx="1"/>
          </p:cNvCxnSpPr>
          <p:nvPr/>
        </p:nvCxnSpPr>
        <p:spPr>
          <a:xfrm>
            <a:off x="3943287" y="1969875"/>
            <a:ext cx="40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Google Shape;402;g1309361d6dc_0_433"/>
          <p:cNvSpPr/>
          <p:nvPr/>
        </p:nvSpPr>
        <p:spPr>
          <a:xfrm>
            <a:off x="5914700" y="17940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Border</a:t>
            </a:r>
            <a:endParaRPr sz="800"/>
          </a:p>
        </p:txBody>
      </p:sp>
      <p:sp>
        <p:nvSpPr>
          <p:cNvPr id="403" name="Google Shape;403;g1309361d6dc_0_433"/>
          <p:cNvSpPr/>
          <p:nvPr/>
        </p:nvSpPr>
        <p:spPr>
          <a:xfrm>
            <a:off x="7007487" y="17940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Border</a:t>
            </a:r>
            <a:endParaRPr sz="800"/>
          </a:p>
        </p:txBody>
      </p:sp>
      <p:cxnSp>
        <p:nvCxnSpPr>
          <p:cNvPr id="404" name="Google Shape;404;g1309361d6dc_0_433"/>
          <p:cNvCxnSpPr>
            <a:stCxn id="402" idx="3"/>
            <a:endCxn id="403" idx="1"/>
          </p:cNvCxnSpPr>
          <p:nvPr/>
        </p:nvCxnSpPr>
        <p:spPr>
          <a:xfrm>
            <a:off x="6542900" y="1969875"/>
            <a:ext cx="46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g1309361d6dc_0_433"/>
          <p:cNvCxnSpPr>
            <a:stCxn id="399" idx="0"/>
            <a:endCxn id="387" idx="2"/>
          </p:cNvCxnSpPr>
          <p:nvPr/>
        </p:nvCxnSpPr>
        <p:spPr>
          <a:xfrm rot="10800000">
            <a:off x="2868087" y="709875"/>
            <a:ext cx="7611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g1309361d6dc_0_433"/>
          <p:cNvCxnSpPr>
            <a:stCxn id="399" idx="0"/>
            <a:endCxn id="388" idx="2"/>
          </p:cNvCxnSpPr>
          <p:nvPr/>
        </p:nvCxnSpPr>
        <p:spPr>
          <a:xfrm flipH="1" rot="10800000">
            <a:off x="3629187" y="709875"/>
            <a:ext cx="1854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g1309361d6dc_0_433"/>
          <p:cNvCxnSpPr>
            <a:stCxn id="399" idx="0"/>
            <a:endCxn id="389" idx="2"/>
          </p:cNvCxnSpPr>
          <p:nvPr/>
        </p:nvCxnSpPr>
        <p:spPr>
          <a:xfrm flipH="1" rot="10800000">
            <a:off x="3629187" y="709875"/>
            <a:ext cx="11319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g1309361d6dc_0_433"/>
          <p:cNvCxnSpPr>
            <a:stCxn id="399" idx="0"/>
            <a:endCxn id="390" idx="2"/>
          </p:cNvCxnSpPr>
          <p:nvPr/>
        </p:nvCxnSpPr>
        <p:spPr>
          <a:xfrm flipH="1" rot="10800000">
            <a:off x="3629187" y="709875"/>
            <a:ext cx="20784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g1309361d6dc_0_433"/>
          <p:cNvCxnSpPr>
            <a:stCxn id="400" idx="0"/>
            <a:endCxn id="387" idx="2"/>
          </p:cNvCxnSpPr>
          <p:nvPr/>
        </p:nvCxnSpPr>
        <p:spPr>
          <a:xfrm rot="10800000">
            <a:off x="2868087" y="709875"/>
            <a:ext cx="17955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g1309361d6dc_0_433"/>
          <p:cNvCxnSpPr>
            <a:stCxn id="400" idx="0"/>
            <a:endCxn id="388" idx="2"/>
          </p:cNvCxnSpPr>
          <p:nvPr/>
        </p:nvCxnSpPr>
        <p:spPr>
          <a:xfrm rot="10800000">
            <a:off x="3814587" y="709875"/>
            <a:ext cx="8490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g1309361d6dc_0_433"/>
          <p:cNvCxnSpPr>
            <a:stCxn id="400" idx="0"/>
            <a:endCxn id="389" idx="2"/>
          </p:cNvCxnSpPr>
          <p:nvPr/>
        </p:nvCxnSpPr>
        <p:spPr>
          <a:xfrm flipH="1" rot="10800000">
            <a:off x="4663587" y="709875"/>
            <a:ext cx="975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g1309361d6dc_0_433"/>
          <p:cNvCxnSpPr>
            <a:stCxn id="400" idx="0"/>
            <a:endCxn id="390" idx="2"/>
          </p:cNvCxnSpPr>
          <p:nvPr/>
        </p:nvCxnSpPr>
        <p:spPr>
          <a:xfrm flipH="1" rot="10800000">
            <a:off x="4663587" y="709875"/>
            <a:ext cx="10440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g1309361d6dc_0_433"/>
          <p:cNvCxnSpPr>
            <a:stCxn id="402" idx="0"/>
            <a:endCxn id="390" idx="2"/>
          </p:cNvCxnSpPr>
          <p:nvPr/>
        </p:nvCxnSpPr>
        <p:spPr>
          <a:xfrm rot="10800000">
            <a:off x="5707700" y="709875"/>
            <a:ext cx="5211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g1309361d6dc_0_433"/>
          <p:cNvCxnSpPr>
            <a:stCxn id="402" idx="0"/>
            <a:endCxn id="387" idx="2"/>
          </p:cNvCxnSpPr>
          <p:nvPr/>
        </p:nvCxnSpPr>
        <p:spPr>
          <a:xfrm rot="10800000">
            <a:off x="2868200" y="709875"/>
            <a:ext cx="33606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g1309361d6dc_0_433"/>
          <p:cNvCxnSpPr>
            <a:stCxn id="402" idx="0"/>
            <a:endCxn id="388" idx="2"/>
          </p:cNvCxnSpPr>
          <p:nvPr/>
        </p:nvCxnSpPr>
        <p:spPr>
          <a:xfrm rot="10800000">
            <a:off x="3814700" y="709875"/>
            <a:ext cx="24141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g1309361d6dc_0_433"/>
          <p:cNvCxnSpPr>
            <a:stCxn id="402" idx="0"/>
            <a:endCxn id="389" idx="2"/>
          </p:cNvCxnSpPr>
          <p:nvPr/>
        </p:nvCxnSpPr>
        <p:spPr>
          <a:xfrm rot="10800000">
            <a:off x="4761200" y="709875"/>
            <a:ext cx="14676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g1309361d6dc_0_433"/>
          <p:cNvCxnSpPr>
            <a:stCxn id="403" idx="0"/>
            <a:endCxn id="390" idx="2"/>
          </p:cNvCxnSpPr>
          <p:nvPr/>
        </p:nvCxnSpPr>
        <p:spPr>
          <a:xfrm rot="10800000">
            <a:off x="5707587" y="709875"/>
            <a:ext cx="16140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g1309361d6dc_0_433"/>
          <p:cNvCxnSpPr>
            <a:stCxn id="403" idx="0"/>
            <a:endCxn id="389" idx="2"/>
          </p:cNvCxnSpPr>
          <p:nvPr/>
        </p:nvCxnSpPr>
        <p:spPr>
          <a:xfrm rot="10800000">
            <a:off x="4761087" y="709875"/>
            <a:ext cx="25605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g1309361d6dc_0_433"/>
          <p:cNvCxnSpPr>
            <a:stCxn id="403" idx="0"/>
            <a:endCxn id="388" idx="2"/>
          </p:cNvCxnSpPr>
          <p:nvPr/>
        </p:nvCxnSpPr>
        <p:spPr>
          <a:xfrm rot="10800000">
            <a:off x="3814587" y="709875"/>
            <a:ext cx="35070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g1309361d6dc_0_433"/>
          <p:cNvCxnSpPr>
            <a:stCxn id="403" idx="0"/>
            <a:endCxn id="387" idx="2"/>
          </p:cNvCxnSpPr>
          <p:nvPr/>
        </p:nvCxnSpPr>
        <p:spPr>
          <a:xfrm rot="10800000">
            <a:off x="2868087" y="709875"/>
            <a:ext cx="44535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1" name="Google Shape;421;g1309361d6dc_0_433"/>
          <p:cNvSpPr/>
          <p:nvPr/>
        </p:nvSpPr>
        <p:spPr>
          <a:xfrm>
            <a:off x="1127650" y="3025000"/>
            <a:ext cx="1131900" cy="90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2" name="Google Shape;422;g1309361d6dc_0_4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986" y="3218618"/>
            <a:ext cx="277234" cy="433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3" name="Google Shape;423;g1309361d6dc_0_433"/>
          <p:cNvCxnSpPr>
            <a:stCxn id="422" idx="0"/>
            <a:endCxn id="384" idx="2"/>
          </p:cNvCxnSpPr>
          <p:nvPr/>
        </p:nvCxnSpPr>
        <p:spPr>
          <a:xfrm flipH="1" rot="5400000">
            <a:off x="883904" y="2408918"/>
            <a:ext cx="1072800" cy="5466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24" name="Google Shape;424;g1309361d6dc_0_433"/>
          <p:cNvCxnSpPr>
            <a:stCxn id="422" idx="0"/>
            <a:endCxn id="385" idx="2"/>
          </p:cNvCxnSpPr>
          <p:nvPr/>
        </p:nvCxnSpPr>
        <p:spPr>
          <a:xfrm rot="-5400000">
            <a:off x="1430354" y="2409068"/>
            <a:ext cx="1072800" cy="5463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25" name="Google Shape;425;g1309361d6dc_0_433"/>
          <p:cNvSpPr/>
          <p:nvPr/>
        </p:nvSpPr>
        <p:spPr>
          <a:xfrm>
            <a:off x="3658650" y="3053338"/>
            <a:ext cx="1131900" cy="90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6" name="Google Shape;426;g1309361d6dc_0_4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511" y="3289768"/>
            <a:ext cx="277234" cy="433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7" name="Google Shape;427;g1309361d6dc_0_433"/>
          <p:cNvCxnSpPr>
            <a:stCxn id="426" idx="0"/>
            <a:endCxn id="399" idx="2"/>
          </p:cNvCxnSpPr>
          <p:nvPr/>
        </p:nvCxnSpPr>
        <p:spPr>
          <a:xfrm flipH="1" rot="5400000">
            <a:off x="3340129" y="2434768"/>
            <a:ext cx="1144200" cy="5658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28" name="Google Shape;428;g1309361d6dc_0_433"/>
          <p:cNvCxnSpPr>
            <a:stCxn id="426" idx="0"/>
            <a:endCxn id="400" idx="2"/>
          </p:cNvCxnSpPr>
          <p:nvPr/>
        </p:nvCxnSpPr>
        <p:spPr>
          <a:xfrm rot="-5400000">
            <a:off x="3857329" y="2483368"/>
            <a:ext cx="1144200" cy="4686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29" name="Google Shape;429;g1309361d6dc_0_433"/>
          <p:cNvSpPr/>
          <p:nvPr/>
        </p:nvSpPr>
        <p:spPr>
          <a:xfrm>
            <a:off x="6209300" y="3053325"/>
            <a:ext cx="1131900" cy="90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g1309361d6dc_0_4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6636" y="3218468"/>
            <a:ext cx="277234" cy="433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1" name="Google Shape;431;g1309361d6dc_0_433"/>
          <p:cNvCxnSpPr>
            <a:stCxn id="430" idx="0"/>
          </p:cNvCxnSpPr>
          <p:nvPr/>
        </p:nvCxnSpPr>
        <p:spPr>
          <a:xfrm flipH="1" rot="5400000">
            <a:off x="5965554" y="2408768"/>
            <a:ext cx="1072800" cy="546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32" name="Google Shape;432;g1309361d6dc_0_433"/>
          <p:cNvCxnSpPr>
            <a:stCxn id="430" idx="0"/>
          </p:cNvCxnSpPr>
          <p:nvPr/>
        </p:nvCxnSpPr>
        <p:spPr>
          <a:xfrm rot="-5400000">
            <a:off x="6512004" y="2408918"/>
            <a:ext cx="1072800" cy="546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33" name="Google Shape;433;g1309361d6dc_0_433"/>
          <p:cNvSpPr txBox="1"/>
          <p:nvPr/>
        </p:nvSpPr>
        <p:spPr>
          <a:xfrm>
            <a:off x="934750" y="3931300"/>
            <a:ext cx="151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Pod CIDR - 10.0.</a:t>
            </a: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.0/24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4" name="Google Shape;434;g1309361d6dc_0_433"/>
          <p:cNvSpPr txBox="1"/>
          <p:nvPr/>
        </p:nvSpPr>
        <p:spPr>
          <a:xfrm>
            <a:off x="3465750" y="3931300"/>
            <a:ext cx="151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Pod CIDR - 10.0.</a:t>
            </a: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.0/24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5" name="Google Shape;435;g1309361d6dc_0_433"/>
          <p:cNvSpPr txBox="1"/>
          <p:nvPr/>
        </p:nvSpPr>
        <p:spPr>
          <a:xfrm>
            <a:off x="5996750" y="3931300"/>
            <a:ext cx="151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Pod CIDR - 10.0.</a:t>
            </a: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.0/24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36" name="Google Shape;436;g1309361d6dc_0_4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3174" y="3651904"/>
            <a:ext cx="314250" cy="212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g1309361d6dc_0_4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7499" y="3651904"/>
            <a:ext cx="314250" cy="212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g1309361d6dc_0_4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8799" y="3651904"/>
            <a:ext cx="314250" cy="212645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g1309361d6dc_0_433"/>
          <p:cNvSpPr txBox="1"/>
          <p:nvPr/>
        </p:nvSpPr>
        <p:spPr>
          <a:xfrm>
            <a:off x="2302025" y="3025000"/>
            <a:ext cx="504000" cy="26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65001</a:t>
            </a:r>
            <a:endParaRPr sz="5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0" name="Google Shape;440;g1309361d6dc_0_433"/>
          <p:cNvSpPr txBox="1"/>
          <p:nvPr/>
        </p:nvSpPr>
        <p:spPr>
          <a:xfrm>
            <a:off x="4842825" y="3025000"/>
            <a:ext cx="504000" cy="26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65002</a:t>
            </a:r>
            <a:endParaRPr sz="5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1" name="Google Shape;441;g1309361d6dc_0_433"/>
          <p:cNvSpPr txBox="1"/>
          <p:nvPr/>
        </p:nvSpPr>
        <p:spPr>
          <a:xfrm>
            <a:off x="7383625" y="3025000"/>
            <a:ext cx="504000" cy="26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65003</a:t>
            </a:r>
            <a:endParaRPr sz="5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2" name="Google Shape;442;g1309361d6dc_0_433"/>
          <p:cNvSpPr txBox="1"/>
          <p:nvPr/>
        </p:nvSpPr>
        <p:spPr>
          <a:xfrm>
            <a:off x="615750" y="2343525"/>
            <a:ext cx="236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Advertise BGP - Pod CIDR Network to ToRs</a:t>
            </a:r>
            <a:endParaRPr b="1" sz="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3" name="Google Shape;443;g1309361d6dc_0_433"/>
          <p:cNvSpPr txBox="1"/>
          <p:nvPr/>
        </p:nvSpPr>
        <p:spPr>
          <a:xfrm>
            <a:off x="3182225" y="2343538"/>
            <a:ext cx="236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Advertise BGP - Pod CIDR Network to ToRs</a:t>
            </a:r>
            <a:endParaRPr b="1" sz="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4" name="Google Shape;444;g1309361d6dc_0_433"/>
          <p:cNvSpPr txBox="1"/>
          <p:nvPr/>
        </p:nvSpPr>
        <p:spPr>
          <a:xfrm>
            <a:off x="5879700" y="2343538"/>
            <a:ext cx="236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Advertise BGP - Pod CIDR Network to ToRs</a:t>
            </a:r>
            <a:endParaRPr b="1" sz="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5" name="Google Shape;445;g1309361d6dc_0_433"/>
          <p:cNvSpPr txBox="1"/>
          <p:nvPr/>
        </p:nvSpPr>
        <p:spPr>
          <a:xfrm>
            <a:off x="292450" y="3024988"/>
            <a:ext cx="835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K8s node</a:t>
            </a:r>
            <a:endParaRPr b="1"/>
          </a:p>
        </p:txBody>
      </p:sp>
      <p:sp>
        <p:nvSpPr>
          <p:cNvPr id="446" name="Google Shape;446;g1309361d6dc_0_433"/>
          <p:cNvSpPr txBox="1"/>
          <p:nvPr/>
        </p:nvSpPr>
        <p:spPr>
          <a:xfrm>
            <a:off x="3023422" y="3025000"/>
            <a:ext cx="628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K8s node</a:t>
            </a:r>
            <a:endParaRPr b="1"/>
          </a:p>
        </p:txBody>
      </p:sp>
      <p:sp>
        <p:nvSpPr>
          <p:cNvPr id="447" name="Google Shape;447;g1309361d6dc_0_433"/>
          <p:cNvSpPr txBox="1"/>
          <p:nvPr/>
        </p:nvSpPr>
        <p:spPr>
          <a:xfrm>
            <a:off x="5564900" y="3025000"/>
            <a:ext cx="628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K8s node</a:t>
            </a:r>
            <a:endParaRPr b="1"/>
          </a:p>
        </p:txBody>
      </p:sp>
      <p:pic>
        <p:nvPicPr>
          <p:cNvPr id="448" name="Google Shape;448;g1309361d6dc_0_4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5375" y="237925"/>
            <a:ext cx="1251075" cy="6768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9" name="Google Shape;449;g1309361d6dc_0_433"/>
          <p:cNvCxnSpPr>
            <a:stCxn id="402" idx="0"/>
            <a:endCxn id="448" idx="2"/>
          </p:cNvCxnSpPr>
          <p:nvPr/>
        </p:nvCxnSpPr>
        <p:spPr>
          <a:xfrm flipH="1" rot="10800000">
            <a:off x="6228800" y="914775"/>
            <a:ext cx="1572000" cy="8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g1309361d6dc_0_433"/>
          <p:cNvCxnSpPr>
            <a:stCxn id="403" idx="0"/>
            <a:endCxn id="448" idx="2"/>
          </p:cNvCxnSpPr>
          <p:nvPr/>
        </p:nvCxnSpPr>
        <p:spPr>
          <a:xfrm flipH="1" rot="10800000">
            <a:off x="7321587" y="914775"/>
            <a:ext cx="479400" cy="8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1" name="Google Shape;451;g1309361d6dc_0_433"/>
          <p:cNvSpPr txBox="1"/>
          <p:nvPr/>
        </p:nvSpPr>
        <p:spPr>
          <a:xfrm>
            <a:off x="7272913" y="349413"/>
            <a:ext cx="138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The internets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2" name="Google Shape;452;g1309361d6dc_0_433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3" name="Google Shape;453;g1309361d6dc_0_4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309361d6dc_0_507"/>
          <p:cNvSpPr txBox="1"/>
          <p:nvPr/>
        </p:nvSpPr>
        <p:spPr>
          <a:xfrm>
            <a:off x="152400" y="45225"/>
            <a:ext cx="84843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Overlay model</a:t>
            </a:r>
            <a:endParaRPr/>
          </a:p>
        </p:txBody>
      </p:sp>
      <p:sp>
        <p:nvSpPr>
          <p:cNvPr id="459" name="Google Shape;459;g1309361d6dc_0_507"/>
          <p:cNvSpPr/>
          <p:nvPr/>
        </p:nvSpPr>
        <p:spPr>
          <a:xfrm>
            <a:off x="217275" y="182502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Leaf1</a:t>
            </a:r>
            <a:endParaRPr sz="800"/>
          </a:p>
        </p:txBody>
      </p:sp>
      <p:sp>
        <p:nvSpPr>
          <p:cNvPr id="460" name="Google Shape;460;g1309361d6dc_0_507"/>
          <p:cNvSpPr/>
          <p:nvPr/>
        </p:nvSpPr>
        <p:spPr>
          <a:xfrm>
            <a:off x="1298375" y="182502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Leaf2</a:t>
            </a:r>
            <a:endParaRPr sz="800"/>
          </a:p>
        </p:txBody>
      </p:sp>
      <p:sp>
        <p:nvSpPr>
          <p:cNvPr id="461" name="Google Shape;461;g1309361d6dc_0_507"/>
          <p:cNvSpPr/>
          <p:nvPr/>
        </p:nvSpPr>
        <p:spPr>
          <a:xfrm>
            <a:off x="361147" y="2940200"/>
            <a:ext cx="1514700" cy="169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1309361d6dc_0_507"/>
          <p:cNvSpPr/>
          <p:nvPr/>
        </p:nvSpPr>
        <p:spPr>
          <a:xfrm>
            <a:off x="1293700" y="3231900"/>
            <a:ext cx="543000" cy="276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463" name="Google Shape;463;g1309361d6dc_0_507"/>
          <p:cNvSpPr/>
          <p:nvPr/>
        </p:nvSpPr>
        <p:spPr>
          <a:xfrm>
            <a:off x="1293701" y="3507900"/>
            <a:ext cx="543000" cy="276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pic>
        <p:nvPicPr>
          <p:cNvPr id="464" name="Google Shape;464;g1309361d6dc_0_5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122" y="4134707"/>
            <a:ext cx="408020" cy="2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g1309361d6dc_0_507"/>
          <p:cNvSpPr txBox="1"/>
          <p:nvPr/>
        </p:nvSpPr>
        <p:spPr>
          <a:xfrm>
            <a:off x="361150" y="4451931"/>
            <a:ext cx="5040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pic>
        <p:nvPicPr>
          <p:cNvPr id="466" name="Google Shape;466;g1309361d6dc_0_5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136" y="3025118"/>
            <a:ext cx="277234" cy="433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7" name="Google Shape;467;g1309361d6dc_0_507"/>
          <p:cNvCxnSpPr>
            <a:stCxn id="466" idx="2"/>
          </p:cNvCxnSpPr>
          <p:nvPr/>
        </p:nvCxnSpPr>
        <p:spPr>
          <a:xfrm flipH="1">
            <a:off x="949754" y="3458557"/>
            <a:ext cx="6000" cy="3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g1309361d6dc_0_507"/>
          <p:cNvCxnSpPr/>
          <p:nvPr/>
        </p:nvCxnSpPr>
        <p:spPr>
          <a:xfrm flipH="1" rot="10800000">
            <a:off x="671137" y="3840737"/>
            <a:ext cx="2787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g1309361d6dc_0_507"/>
          <p:cNvCxnSpPr/>
          <p:nvPr/>
        </p:nvCxnSpPr>
        <p:spPr>
          <a:xfrm>
            <a:off x="956593" y="3833243"/>
            <a:ext cx="244500" cy="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g1309361d6dc_0_507"/>
          <p:cNvCxnSpPr>
            <a:endCxn id="464" idx="0"/>
          </p:cNvCxnSpPr>
          <p:nvPr/>
        </p:nvCxnSpPr>
        <p:spPr>
          <a:xfrm flipH="1">
            <a:off x="613132" y="3868907"/>
            <a:ext cx="7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71" name="Google Shape;471;g1309361d6dc_0_5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361" y="4175830"/>
            <a:ext cx="408020" cy="27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2" name="Google Shape;472;g1309361d6dc_0_507"/>
          <p:cNvCxnSpPr>
            <a:stCxn id="471" idx="0"/>
          </p:cNvCxnSpPr>
          <p:nvPr/>
        </p:nvCxnSpPr>
        <p:spPr>
          <a:xfrm rot="10800000">
            <a:off x="1214971" y="3908230"/>
            <a:ext cx="83400" cy="2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" name="Google Shape;473;g1309361d6dc_0_507"/>
          <p:cNvSpPr txBox="1"/>
          <p:nvPr/>
        </p:nvSpPr>
        <p:spPr>
          <a:xfrm>
            <a:off x="1146046" y="4451931"/>
            <a:ext cx="5040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474" name="Google Shape;474;g1309361d6dc_0_507"/>
          <p:cNvSpPr txBox="1"/>
          <p:nvPr/>
        </p:nvSpPr>
        <p:spPr>
          <a:xfrm>
            <a:off x="1442960" y="4410811"/>
            <a:ext cx="2445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.</a:t>
            </a:r>
            <a:endParaRPr sz="900"/>
          </a:p>
        </p:txBody>
      </p:sp>
      <p:sp>
        <p:nvSpPr>
          <p:cNvPr id="475" name="Google Shape;475;g1309361d6dc_0_507"/>
          <p:cNvSpPr txBox="1"/>
          <p:nvPr/>
        </p:nvSpPr>
        <p:spPr>
          <a:xfrm>
            <a:off x="956593" y="3458557"/>
            <a:ext cx="2445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.1</a:t>
            </a:r>
            <a:endParaRPr sz="900"/>
          </a:p>
        </p:txBody>
      </p:sp>
      <p:sp>
        <p:nvSpPr>
          <p:cNvPr id="476" name="Google Shape;476;g1309361d6dc_0_507"/>
          <p:cNvSpPr txBox="1"/>
          <p:nvPr/>
        </p:nvSpPr>
        <p:spPr>
          <a:xfrm>
            <a:off x="653625" y="3848850"/>
            <a:ext cx="5826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10.0.0.0/24</a:t>
            </a:r>
            <a:endParaRPr sz="500"/>
          </a:p>
        </p:txBody>
      </p:sp>
      <p:cxnSp>
        <p:nvCxnSpPr>
          <p:cNvPr id="477" name="Google Shape;477;g1309361d6dc_0_507"/>
          <p:cNvCxnSpPr>
            <a:stCxn id="459" idx="3"/>
            <a:endCxn id="460" idx="1"/>
          </p:cNvCxnSpPr>
          <p:nvPr/>
        </p:nvCxnSpPr>
        <p:spPr>
          <a:xfrm>
            <a:off x="845475" y="2000825"/>
            <a:ext cx="45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8" name="Google Shape;478;g1309361d6dc_0_507"/>
          <p:cNvSpPr/>
          <p:nvPr/>
        </p:nvSpPr>
        <p:spPr>
          <a:xfrm>
            <a:off x="999625" y="1839425"/>
            <a:ext cx="144600" cy="32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1309361d6dc_0_507"/>
          <p:cNvSpPr txBox="1"/>
          <p:nvPr/>
        </p:nvSpPr>
        <p:spPr>
          <a:xfrm>
            <a:off x="1094350" y="4395350"/>
            <a:ext cx="5826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10.0.0.3/24</a:t>
            </a:r>
            <a:endParaRPr sz="500"/>
          </a:p>
        </p:txBody>
      </p:sp>
      <p:sp>
        <p:nvSpPr>
          <p:cNvPr id="480" name="Google Shape;480;g1309361d6dc_0_507"/>
          <p:cNvSpPr txBox="1"/>
          <p:nvPr/>
        </p:nvSpPr>
        <p:spPr>
          <a:xfrm>
            <a:off x="357600" y="4395350"/>
            <a:ext cx="5826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10.0.0.2/24</a:t>
            </a:r>
            <a:endParaRPr sz="500"/>
          </a:p>
        </p:txBody>
      </p:sp>
      <p:sp>
        <p:nvSpPr>
          <p:cNvPr id="481" name="Google Shape;481;g1309361d6dc_0_507"/>
          <p:cNvSpPr txBox="1"/>
          <p:nvPr/>
        </p:nvSpPr>
        <p:spPr>
          <a:xfrm rot="-5400000">
            <a:off x="370275" y="3000650"/>
            <a:ext cx="339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latin typeface="Helvetica Neue"/>
                <a:ea typeface="Helvetica Neue"/>
                <a:cs typeface="Helvetica Neue"/>
                <a:sym typeface="Helvetica Neue"/>
              </a:rPr>
              <a:t>Eth1</a:t>
            </a:r>
            <a:endParaRPr sz="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2" name="Google Shape;482;g1309361d6dc_0_507"/>
          <p:cNvSpPr txBox="1"/>
          <p:nvPr/>
        </p:nvSpPr>
        <p:spPr>
          <a:xfrm rot="-5400000">
            <a:off x="1470125" y="2967763"/>
            <a:ext cx="326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latin typeface="Helvetica Neue"/>
                <a:ea typeface="Helvetica Neue"/>
                <a:cs typeface="Helvetica Neue"/>
                <a:sym typeface="Helvetica Neue"/>
              </a:rPr>
              <a:t>Eth2</a:t>
            </a:r>
            <a:endParaRPr sz="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3" name="Google Shape;483;g1309361d6dc_0_507"/>
          <p:cNvSpPr/>
          <p:nvPr/>
        </p:nvSpPr>
        <p:spPr>
          <a:xfrm>
            <a:off x="2193050" y="724950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Spine1</a:t>
            </a:r>
            <a:endParaRPr sz="800"/>
          </a:p>
        </p:txBody>
      </p:sp>
      <p:sp>
        <p:nvSpPr>
          <p:cNvPr id="484" name="Google Shape;484;g1309361d6dc_0_507"/>
          <p:cNvSpPr/>
          <p:nvPr/>
        </p:nvSpPr>
        <p:spPr>
          <a:xfrm>
            <a:off x="3139550" y="724950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Spine2</a:t>
            </a:r>
            <a:endParaRPr sz="800"/>
          </a:p>
        </p:txBody>
      </p:sp>
      <p:sp>
        <p:nvSpPr>
          <p:cNvPr id="485" name="Google Shape;485;g1309361d6dc_0_507"/>
          <p:cNvSpPr/>
          <p:nvPr/>
        </p:nvSpPr>
        <p:spPr>
          <a:xfrm>
            <a:off x="4086050" y="724950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Spine3</a:t>
            </a:r>
            <a:endParaRPr sz="800"/>
          </a:p>
        </p:txBody>
      </p:sp>
      <p:sp>
        <p:nvSpPr>
          <p:cNvPr id="486" name="Google Shape;486;g1309361d6dc_0_507"/>
          <p:cNvSpPr/>
          <p:nvPr/>
        </p:nvSpPr>
        <p:spPr>
          <a:xfrm>
            <a:off x="5032550" y="724950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Spine4</a:t>
            </a:r>
            <a:endParaRPr sz="800"/>
          </a:p>
        </p:txBody>
      </p:sp>
      <p:sp>
        <p:nvSpPr>
          <p:cNvPr id="487" name="Google Shape;487;g1309361d6dc_0_507"/>
          <p:cNvSpPr/>
          <p:nvPr/>
        </p:nvSpPr>
        <p:spPr>
          <a:xfrm>
            <a:off x="6542950" y="18374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Leaf3</a:t>
            </a:r>
            <a:endParaRPr sz="800"/>
          </a:p>
        </p:txBody>
      </p:sp>
      <p:sp>
        <p:nvSpPr>
          <p:cNvPr id="488" name="Google Shape;488;g1309361d6dc_0_507"/>
          <p:cNvSpPr/>
          <p:nvPr/>
        </p:nvSpPr>
        <p:spPr>
          <a:xfrm>
            <a:off x="7624050" y="18374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Leaf4</a:t>
            </a:r>
            <a:endParaRPr sz="800"/>
          </a:p>
        </p:txBody>
      </p:sp>
      <p:sp>
        <p:nvSpPr>
          <p:cNvPr id="489" name="Google Shape;489;g1309361d6dc_0_507"/>
          <p:cNvSpPr/>
          <p:nvPr/>
        </p:nvSpPr>
        <p:spPr>
          <a:xfrm>
            <a:off x="6686822" y="2952650"/>
            <a:ext cx="1514700" cy="169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g1309361d6dc_0_507"/>
          <p:cNvSpPr/>
          <p:nvPr/>
        </p:nvSpPr>
        <p:spPr>
          <a:xfrm>
            <a:off x="7619375" y="3244350"/>
            <a:ext cx="543000" cy="276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491" name="Google Shape;491;g1309361d6dc_0_507"/>
          <p:cNvSpPr/>
          <p:nvPr/>
        </p:nvSpPr>
        <p:spPr>
          <a:xfrm>
            <a:off x="7619376" y="3520350"/>
            <a:ext cx="543000" cy="276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pic>
        <p:nvPicPr>
          <p:cNvPr id="492" name="Google Shape;492;g1309361d6dc_0_5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4797" y="4147157"/>
            <a:ext cx="408020" cy="2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g1309361d6dc_0_507"/>
          <p:cNvSpPr txBox="1"/>
          <p:nvPr/>
        </p:nvSpPr>
        <p:spPr>
          <a:xfrm>
            <a:off x="6686825" y="4464381"/>
            <a:ext cx="5040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pic>
        <p:nvPicPr>
          <p:cNvPr id="494" name="Google Shape;494;g1309361d6dc_0_5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2811" y="3037568"/>
            <a:ext cx="277234" cy="433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5" name="Google Shape;495;g1309361d6dc_0_507"/>
          <p:cNvCxnSpPr>
            <a:stCxn id="494" idx="2"/>
          </p:cNvCxnSpPr>
          <p:nvPr/>
        </p:nvCxnSpPr>
        <p:spPr>
          <a:xfrm flipH="1">
            <a:off x="7275429" y="3471007"/>
            <a:ext cx="6000" cy="3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g1309361d6dc_0_507"/>
          <p:cNvCxnSpPr/>
          <p:nvPr/>
        </p:nvCxnSpPr>
        <p:spPr>
          <a:xfrm flipH="1" rot="10800000">
            <a:off x="6996812" y="3853187"/>
            <a:ext cx="2787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" name="Google Shape;497;g1309361d6dc_0_507"/>
          <p:cNvCxnSpPr/>
          <p:nvPr/>
        </p:nvCxnSpPr>
        <p:spPr>
          <a:xfrm>
            <a:off x="7282268" y="3845693"/>
            <a:ext cx="244500" cy="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g1309361d6dc_0_507"/>
          <p:cNvCxnSpPr>
            <a:endCxn id="492" idx="0"/>
          </p:cNvCxnSpPr>
          <p:nvPr/>
        </p:nvCxnSpPr>
        <p:spPr>
          <a:xfrm flipH="1">
            <a:off x="6938807" y="3881357"/>
            <a:ext cx="7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99" name="Google Shape;499;g1309361d6dc_0_5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0036" y="4188280"/>
            <a:ext cx="408020" cy="27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0" name="Google Shape;500;g1309361d6dc_0_507"/>
          <p:cNvCxnSpPr>
            <a:stCxn id="499" idx="0"/>
          </p:cNvCxnSpPr>
          <p:nvPr/>
        </p:nvCxnSpPr>
        <p:spPr>
          <a:xfrm rot="10800000">
            <a:off x="7540646" y="3920680"/>
            <a:ext cx="83400" cy="2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1" name="Google Shape;501;g1309361d6dc_0_507"/>
          <p:cNvSpPr txBox="1"/>
          <p:nvPr/>
        </p:nvSpPr>
        <p:spPr>
          <a:xfrm>
            <a:off x="7471721" y="4464381"/>
            <a:ext cx="5040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502" name="Google Shape;502;g1309361d6dc_0_507"/>
          <p:cNvSpPr txBox="1"/>
          <p:nvPr/>
        </p:nvSpPr>
        <p:spPr>
          <a:xfrm>
            <a:off x="7768635" y="4423261"/>
            <a:ext cx="2445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.</a:t>
            </a:r>
            <a:endParaRPr sz="900"/>
          </a:p>
        </p:txBody>
      </p:sp>
      <p:sp>
        <p:nvSpPr>
          <p:cNvPr id="503" name="Google Shape;503;g1309361d6dc_0_507"/>
          <p:cNvSpPr txBox="1"/>
          <p:nvPr/>
        </p:nvSpPr>
        <p:spPr>
          <a:xfrm>
            <a:off x="7282268" y="3471007"/>
            <a:ext cx="2445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.1</a:t>
            </a:r>
            <a:endParaRPr sz="900"/>
          </a:p>
        </p:txBody>
      </p:sp>
      <p:sp>
        <p:nvSpPr>
          <p:cNvPr id="504" name="Google Shape;504;g1309361d6dc_0_507"/>
          <p:cNvSpPr txBox="1"/>
          <p:nvPr/>
        </p:nvSpPr>
        <p:spPr>
          <a:xfrm>
            <a:off x="6979300" y="3861300"/>
            <a:ext cx="5826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10.0.1.0/24</a:t>
            </a:r>
            <a:endParaRPr sz="500"/>
          </a:p>
        </p:txBody>
      </p:sp>
      <p:cxnSp>
        <p:nvCxnSpPr>
          <p:cNvPr id="505" name="Google Shape;505;g1309361d6dc_0_507"/>
          <p:cNvCxnSpPr>
            <a:stCxn id="487" idx="3"/>
            <a:endCxn id="488" idx="1"/>
          </p:cNvCxnSpPr>
          <p:nvPr/>
        </p:nvCxnSpPr>
        <p:spPr>
          <a:xfrm>
            <a:off x="7171150" y="2013275"/>
            <a:ext cx="45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6" name="Google Shape;506;g1309361d6dc_0_507"/>
          <p:cNvSpPr/>
          <p:nvPr/>
        </p:nvSpPr>
        <p:spPr>
          <a:xfrm>
            <a:off x="7325300" y="1851875"/>
            <a:ext cx="144600" cy="32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1309361d6dc_0_507"/>
          <p:cNvSpPr txBox="1"/>
          <p:nvPr/>
        </p:nvSpPr>
        <p:spPr>
          <a:xfrm>
            <a:off x="7420025" y="4407800"/>
            <a:ext cx="5826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10.0.1.3/24</a:t>
            </a:r>
            <a:endParaRPr sz="500"/>
          </a:p>
        </p:txBody>
      </p:sp>
      <p:sp>
        <p:nvSpPr>
          <p:cNvPr id="508" name="Google Shape;508;g1309361d6dc_0_507"/>
          <p:cNvSpPr txBox="1"/>
          <p:nvPr/>
        </p:nvSpPr>
        <p:spPr>
          <a:xfrm>
            <a:off x="6683275" y="4407800"/>
            <a:ext cx="5826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10.0.1.2/24</a:t>
            </a:r>
            <a:endParaRPr sz="500"/>
          </a:p>
        </p:txBody>
      </p:sp>
      <p:sp>
        <p:nvSpPr>
          <p:cNvPr id="509" name="Google Shape;509;g1309361d6dc_0_507"/>
          <p:cNvSpPr txBox="1"/>
          <p:nvPr/>
        </p:nvSpPr>
        <p:spPr>
          <a:xfrm rot="-5400000">
            <a:off x="6695950" y="3013100"/>
            <a:ext cx="339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latin typeface="Helvetica Neue"/>
                <a:ea typeface="Helvetica Neue"/>
                <a:cs typeface="Helvetica Neue"/>
                <a:sym typeface="Helvetica Neue"/>
              </a:rPr>
              <a:t>Eth1</a:t>
            </a:r>
            <a:endParaRPr sz="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0" name="Google Shape;510;g1309361d6dc_0_507"/>
          <p:cNvSpPr txBox="1"/>
          <p:nvPr/>
        </p:nvSpPr>
        <p:spPr>
          <a:xfrm rot="-5400000">
            <a:off x="7795800" y="2980213"/>
            <a:ext cx="326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latin typeface="Helvetica Neue"/>
                <a:ea typeface="Helvetica Neue"/>
                <a:cs typeface="Helvetica Neue"/>
                <a:sym typeface="Helvetica Neue"/>
              </a:rPr>
              <a:t>Eth2</a:t>
            </a:r>
            <a:endParaRPr sz="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11" name="Google Shape;511;g1309361d6dc_0_507"/>
          <p:cNvCxnSpPr>
            <a:stCxn id="486" idx="2"/>
            <a:endCxn id="487" idx="0"/>
          </p:cNvCxnSpPr>
          <p:nvPr/>
        </p:nvCxnSpPr>
        <p:spPr>
          <a:xfrm>
            <a:off x="5346650" y="1076550"/>
            <a:ext cx="1510500" cy="7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g1309361d6dc_0_507"/>
          <p:cNvCxnSpPr>
            <a:stCxn id="486" idx="2"/>
            <a:endCxn id="488" idx="0"/>
          </p:cNvCxnSpPr>
          <p:nvPr/>
        </p:nvCxnSpPr>
        <p:spPr>
          <a:xfrm>
            <a:off x="5346650" y="1076550"/>
            <a:ext cx="2591400" cy="7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g1309361d6dc_0_507"/>
          <p:cNvCxnSpPr>
            <a:stCxn id="486" idx="2"/>
            <a:endCxn id="460" idx="0"/>
          </p:cNvCxnSpPr>
          <p:nvPr/>
        </p:nvCxnSpPr>
        <p:spPr>
          <a:xfrm flipH="1">
            <a:off x="1612550" y="1076550"/>
            <a:ext cx="3734100" cy="7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g1309361d6dc_0_507"/>
          <p:cNvCxnSpPr>
            <a:stCxn id="486" idx="2"/>
            <a:endCxn id="459" idx="0"/>
          </p:cNvCxnSpPr>
          <p:nvPr/>
        </p:nvCxnSpPr>
        <p:spPr>
          <a:xfrm flipH="1">
            <a:off x="531350" y="1076550"/>
            <a:ext cx="4815300" cy="7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g1309361d6dc_0_507"/>
          <p:cNvCxnSpPr>
            <a:stCxn id="485" idx="2"/>
            <a:endCxn id="459" idx="0"/>
          </p:cNvCxnSpPr>
          <p:nvPr/>
        </p:nvCxnSpPr>
        <p:spPr>
          <a:xfrm flipH="1">
            <a:off x="531350" y="1076550"/>
            <a:ext cx="3868800" cy="7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g1309361d6dc_0_507"/>
          <p:cNvCxnSpPr>
            <a:stCxn id="485" idx="2"/>
            <a:endCxn id="460" idx="0"/>
          </p:cNvCxnSpPr>
          <p:nvPr/>
        </p:nvCxnSpPr>
        <p:spPr>
          <a:xfrm flipH="1">
            <a:off x="1612550" y="1076550"/>
            <a:ext cx="2787600" cy="7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g1309361d6dc_0_507"/>
          <p:cNvCxnSpPr>
            <a:stCxn id="485" idx="2"/>
            <a:endCxn id="487" idx="0"/>
          </p:cNvCxnSpPr>
          <p:nvPr/>
        </p:nvCxnSpPr>
        <p:spPr>
          <a:xfrm>
            <a:off x="4400150" y="1076550"/>
            <a:ext cx="2457000" cy="7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Google Shape;518;g1309361d6dc_0_507"/>
          <p:cNvCxnSpPr>
            <a:stCxn id="485" idx="2"/>
            <a:endCxn id="488" idx="0"/>
          </p:cNvCxnSpPr>
          <p:nvPr/>
        </p:nvCxnSpPr>
        <p:spPr>
          <a:xfrm>
            <a:off x="4400150" y="1076550"/>
            <a:ext cx="3537900" cy="7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g1309361d6dc_0_507"/>
          <p:cNvCxnSpPr>
            <a:stCxn id="484" idx="2"/>
            <a:endCxn id="459" idx="0"/>
          </p:cNvCxnSpPr>
          <p:nvPr/>
        </p:nvCxnSpPr>
        <p:spPr>
          <a:xfrm flipH="1">
            <a:off x="531350" y="1076550"/>
            <a:ext cx="2922300" cy="7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g1309361d6dc_0_507"/>
          <p:cNvCxnSpPr>
            <a:stCxn id="484" idx="2"/>
            <a:endCxn id="460" idx="0"/>
          </p:cNvCxnSpPr>
          <p:nvPr/>
        </p:nvCxnSpPr>
        <p:spPr>
          <a:xfrm flipH="1">
            <a:off x="1612550" y="1076550"/>
            <a:ext cx="1841100" cy="7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g1309361d6dc_0_507"/>
          <p:cNvCxnSpPr>
            <a:stCxn id="484" idx="2"/>
            <a:endCxn id="487" idx="0"/>
          </p:cNvCxnSpPr>
          <p:nvPr/>
        </p:nvCxnSpPr>
        <p:spPr>
          <a:xfrm>
            <a:off x="3453650" y="1076550"/>
            <a:ext cx="3403500" cy="7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g1309361d6dc_0_507"/>
          <p:cNvCxnSpPr>
            <a:stCxn id="484" idx="2"/>
            <a:endCxn id="488" idx="0"/>
          </p:cNvCxnSpPr>
          <p:nvPr/>
        </p:nvCxnSpPr>
        <p:spPr>
          <a:xfrm>
            <a:off x="3453650" y="1076550"/>
            <a:ext cx="4484400" cy="7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g1309361d6dc_0_507"/>
          <p:cNvCxnSpPr>
            <a:stCxn id="483" idx="2"/>
            <a:endCxn id="459" idx="0"/>
          </p:cNvCxnSpPr>
          <p:nvPr/>
        </p:nvCxnSpPr>
        <p:spPr>
          <a:xfrm flipH="1">
            <a:off x="531350" y="1076550"/>
            <a:ext cx="1975800" cy="7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g1309361d6dc_0_507"/>
          <p:cNvCxnSpPr>
            <a:stCxn id="483" idx="2"/>
            <a:endCxn id="460" idx="0"/>
          </p:cNvCxnSpPr>
          <p:nvPr/>
        </p:nvCxnSpPr>
        <p:spPr>
          <a:xfrm flipH="1">
            <a:off x="1612550" y="1076550"/>
            <a:ext cx="894600" cy="7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g1309361d6dc_0_507"/>
          <p:cNvCxnSpPr>
            <a:stCxn id="483" idx="2"/>
            <a:endCxn id="487" idx="0"/>
          </p:cNvCxnSpPr>
          <p:nvPr/>
        </p:nvCxnSpPr>
        <p:spPr>
          <a:xfrm>
            <a:off x="2507150" y="1076550"/>
            <a:ext cx="4350000" cy="7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g1309361d6dc_0_507"/>
          <p:cNvCxnSpPr>
            <a:stCxn id="483" idx="2"/>
            <a:endCxn id="488" idx="0"/>
          </p:cNvCxnSpPr>
          <p:nvPr/>
        </p:nvCxnSpPr>
        <p:spPr>
          <a:xfrm>
            <a:off x="2507150" y="1076550"/>
            <a:ext cx="5430900" cy="7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g1309361d6dc_0_507"/>
          <p:cNvCxnSpPr>
            <a:stCxn id="489" idx="0"/>
            <a:endCxn id="488" idx="2"/>
          </p:cNvCxnSpPr>
          <p:nvPr/>
        </p:nvCxnSpPr>
        <p:spPr>
          <a:xfrm rot="-5400000">
            <a:off x="7309472" y="2323850"/>
            <a:ext cx="763500" cy="4941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g1309361d6dc_0_507"/>
          <p:cNvCxnSpPr>
            <a:stCxn id="489" idx="0"/>
            <a:endCxn id="487" idx="2"/>
          </p:cNvCxnSpPr>
          <p:nvPr/>
        </p:nvCxnSpPr>
        <p:spPr>
          <a:xfrm flipH="1" rot="5400000">
            <a:off x="6768872" y="2277350"/>
            <a:ext cx="763500" cy="5871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9" name="Google Shape;529;g1309361d6dc_0_507"/>
          <p:cNvSpPr/>
          <p:nvPr/>
        </p:nvSpPr>
        <p:spPr>
          <a:xfrm rot="5400000">
            <a:off x="7371875" y="2542925"/>
            <a:ext cx="144600" cy="32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g1309361d6dc_0_507"/>
          <p:cNvSpPr/>
          <p:nvPr/>
        </p:nvSpPr>
        <p:spPr>
          <a:xfrm>
            <a:off x="1340987" y="2672388"/>
            <a:ext cx="543000" cy="276000"/>
          </a:xfrm>
          <a:prstGeom prst="rect">
            <a:avLst/>
          </a:prstGeom>
          <a:solidFill>
            <a:srgbClr val="92959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VXLAN</a:t>
            </a:r>
            <a:endParaRPr sz="800"/>
          </a:p>
        </p:txBody>
      </p:sp>
      <p:sp>
        <p:nvSpPr>
          <p:cNvPr id="531" name="Google Shape;531;g1309361d6dc_0_507"/>
          <p:cNvSpPr/>
          <p:nvPr/>
        </p:nvSpPr>
        <p:spPr>
          <a:xfrm>
            <a:off x="6667337" y="2672388"/>
            <a:ext cx="543000" cy="276000"/>
          </a:xfrm>
          <a:prstGeom prst="rect">
            <a:avLst/>
          </a:prstGeom>
          <a:solidFill>
            <a:srgbClr val="92959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VXLAN</a:t>
            </a:r>
            <a:endParaRPr sz="800"/>
          </a:p>
        </p:txBody>
      </p:sp>
      <p:cxnSp>
        <p:nvCxnSpPr>
          <p:cNvPr id="532" name="Google Shape;532;g1309361d6dc_0_507"/>
          <p:cNvCxnSpPr>
            <a:stCxn id="530" idx="0"/>
            <a:endCxn id="531" idx="0"/>
          </p:cNvCxnSpPr>
          <p:nvPr/>
        </p:nvCxnSpPr>
        <p:spPr>
          <a:xfrm flipH="1" rot="-5400000">
            <a:off x="4275437" y="9438"/>
            <a:ext cx="600" cy="53265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rgbClr val="92959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3" name="Google Shape;533;g1309361d6dc_0_507"/>
          <p:cNvSpPr txBox="1"/>
          <p:nvPr/>
        </p:nvSpPr>
        <p:spPr>
          <a:xfrm>
            <a:off x="359650" y="4674850"/>
            <a:ext cx="151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Pod CIDR - 10.0.</a:t>
            </a: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.0/24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4" name="Google Shape;534;g1309361d6dc_0_507"/>
          <p:cNvSpPr txBox="1"/>
          <p:nvPr/>
        </p:nvSpPr>
        <p:spPr>
          <a:xfrm>
            <a:off x="6685325" y="4687300"/>
            <a:ext cx="151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Pod CIDR - 10.0.</a:t>
            </a: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.0/24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5" name="Google Shape;535;g1309361d6dc_0_507"/>
          <p:cNvSpPr txBox="1"/>
          <p:nvPr/>
        </p:nvSpPr>
        <p:spPr>
          <a:xfrm>
            <a:off x="1875850" y="2955938"/>
            <a:ext cx="835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K8s node</a:t>
            </a:r>
            <a:endParaRPr b="1"/>
          </a:p>
        </p:txBody>
      </p:sp>
      <p:sp>
        <p:nvSpPr>
          <p:cNvPr id="536" name="Google Shape;536;g1309361d6dc_0_507"/>
          <p:cNvSpPr txBox="1"/>
          <p:nvPr/>
        </p:nvSpPr>
        <p:spPr>
          <a:xfrm>
            <a:off x="5848075" y="3053875"/>
            <a:ext cx="835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K8s node</a:t>
            </a:r>
            <a:endParaRPr b="1"/>
          </a:p>
        </p:txBody>
      </p:sp>
      <p:sp>
        <p:nvSpPr>
          <p:cNvPr id="537" name="Google Shape;537;g1309361d6dc_0_507"/>
          <p:cNvSpPr txBox="1"/>
          <p:nvPr/>
        </p:nvSpPr>
        <p:spPr>
          <a:xfrm>
            <a:off x="1885850" y="4147150"/>
            <a:ext cx="145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Routing table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10.0.1.0/24 - &gt; VXLAN1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8" name="Google Shape;538;g1309361d6dc_0_507"/>
          <p:cNvSpPr txBox="1"/>
          <p:nvPr/>
        </p:nvSpPr>
        <p:spPr>
          <a:xfrm>
            <a:off x="5228825" y="4147150"/>
            <a:ext cx="145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Routing table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10.0.0.0/24 - &gt; VXLAN1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39" name="Google Shape;539;g1309361d6dc_0_5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1149" y="-26675"/>
            <a:ext cx="1259876" cy="11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g1309361d6dc_0_507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1" name="Google Shape;541;g1309361d6dc_0_5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2" name="Google Shape;542;g1309361d6dc_0_507"/>
          <p:cNvCxnSpPr/>
          <p:nvPr/>
        </p:nvCxnSpPr>
        <p:spPr>
          <a:xfrm rot="-5400000">
            <a:off x="926872" y="2322163"/>
            <a:ext cx="763500" cy="4941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g1309361d6dc_0_507"/>
          <p:cNvCxnSpPr/>
          <p:nvPr/>
        </p:nvCxnSpPr>
        <p:spPr>
          <a:xfrm flipH="1" rot="5400000">
            <a:off x="386272" y="2275663"/>
            <a:ext cx="763500" cy="5871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4" name="Google Shape;544;g1309361d6dc_0_507"/>
          <p:cNvSpPr/>
          <p:nvPr/>
        </p:nvSpPr>
        <p:spPr>
          <a:xfrm rot="5400000">
            <a:off x="989275" y="2541238"/>
            <a:ext cx="144600" cy="32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309361d6dc_0_596"/>
          <p:cNvSpPr txBox="1"/>
          <p:nvPr/>
        </p:nvSpPr>
        <p:spPr>
          <a:xfrm>
            <a:off x="152400" y="45225"/>
            <a:ext cx="1864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Hybrid Model</a:t>
            </a:r>
            <a:endParaRPr/>
          </a:p>
        </p:txBody>
      </p:sp>
      <p:sp>
        <p:nvSpPr>
          <p:cNvPr id="550" name="Google Shape;550;g1309361d6dc_0_596"/>
          <p:cNvSpPr/>
          <p:nvPr/>
        </p:nvSpPr>
        <p:spPr>
          <a:xfrm>
            <a:off x="833050" y="17940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Leaf</a:t>
            </a:r>
            <a:endParaRPr sz="800"/>
          </a:p>
        </p:txBody>
      </p:sp>
      <p:sp>
        <p:nvSpPr>
          <p:cNvPr id="551" name="Google Shape;551;g1309361d6dc_0_596"/>
          <p:cNvSpPr/>
          <p:nvPr/>
        </p:nvSpPr>
        <p:spPr>
          <a:xfrm>
            <a:off x="1925837" y="17940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Leaf</a:t>
            </a:r>
            <a:endParaRPr sz="800"/>
          </a:p>
        </p:txBody>
      </p:sp>
      <p:cxnSp>
        <p:nvCxnSpPr>
          <p:cNvPr id="552" name="Google Shape;552;g1309361d6dc_0_596"/>
          <p:cNvCxnSpPr>
            <a:stCxn id="550" idx="3"/>
            <a:endCxn id="551" idx="1"/>
          </p:cNvCxnSpPr>
          <p:nvPr/>
        </p:nvCxnSpPr>
        <p:spPr>
          <a:xfrm>
            <a:off x="1461250" y="1969875"/>
            <a:ext cx="46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3" name="Google Shape;553;g1309361d6dc_0_596"/>
          <p:cNvSpPr/>
          <p:nvPr/>
        </p:nvSpPr>
        <p:spPr>
          <a:xfrm>
            <a:off x="2554025" y="3582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Spine1</a:t>
            </a:r>
            <a:endParaRPr sz="800"/>
          </a:p>
        </p:txBody>
      </p:sp>
      <p:sp>
        <p:nvSpPr>
          <p:cNvPr id="554" name="Google Shape;554;g1309361d6dc_0_596"/>
          <p:cNvSpPr/>
          <p:nvPr/>
        </p:nvSpPr>
        <p:spPr>
          <a:xfrm>
            <a:off x="3500525" y="3582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Spine2</a:t>
            </a:r>
            <a:endParaRPr sz="800"/>
          </a:p>
        </p:txBody>
      </p:sp>
      <p:sp>
        <p:nvSpPr>
          <p:cNvPr id="555" name="Google Shape;555;g1309361d6dc_0_596"/>
          <p:cNvSpPr/>
          <p:nvPr/>
        </p:nvSpPr>
        <p:spPr>
          <a:xfrm>
            <a:off x="4447025" y="3582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Spine3</a:t>
            </a:r>
            <a:endParaRPr sz="800"/>
          </a:p>
        </p:txBody>
      </p:sp>
      <p:sp>
        <p:nvSpPr>
          <p:cNvPr id="556" name="Google Shape;556;g1309361d6dc_0_596"/>
          <p:cNvSpPr/>
          <p:nvPr/>
        </p:nvSpPr>
        <p:spPr>
          <a:xfrm>
            <a:off x="5393525" y="3582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Spine4</a:t>
            </a:r>
            <a:endParaRPr sz="800"/>
          </a:p>
        </p:txBody>
      </p:sp>
      <p:cxnSp>
        <p:nvCxnSpPr>
          <p:cNvPr id="557" name="Google Shape;557;g1309361d6dc_0_596"/>
          <p:cNvCxnSpPr>
            <a:stCxn id="556" idx="2"/>
            <a:endCxn id="551" idx="0"/>
          </p:cNvCxnSpPr>
          <p:nvPr/>
        </p:nvCxnSpPr>
        <p:spPr>
          <a:xfrm flipH="1">
            <a:off x="2239925" y="709875"/>
            <a:ext cx="34677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g1309361d6dc_0_596"/>
          <p:cNvCxnSpPr>
            <a:stCxn id="556" idx="2"/>
            <a:endCxn id="550" idx="0"/>
          </p:cNvCxnSpPr>
          <p:nvPr/>
        </p:nvCxnSpPr>
        <p:spPr>
          <a:xfrm flipH="1">
            <a:off x="1147025" y="709875"/>
            <a:ext cx="45606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g1309361d6dc_0_596"/>
          <p:cNvCxnSpPr>
            <a:stCxn id="555" idx="2"/>
            <a:endCxn id="550" idx="0"/>
          </p:cNvCxnSpPr>
          <p:nvPr/>
        </p:nvCxnSpPr>
        <p:spPr>
          <a:xfrm flipH="1">
            <a:off x="1147025" y="709875"/>
            <a:ext cx="36141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g1309361d6dc_0_596"/>
          <p:cNvCxnSpPr>
            <a:stCxn id="555" idx="2"/>
            <a:endCxn id="551" idx="0"/>
          </p:cNvCxnSpPr>
          <p:nvPr/>
        </p:nvCxnSpPr>
        <p:spPr>
          <a:xfrm flipH="1">
            <a:off x="2239925" y="709875"/>
            <a:ext cx="25212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g1309361d6dc_0_596"/>
          <p:cNvCxnSpPr>
            <a:stCxn id="554" idx="2"/>
            <a:endCxn id="550" idx="0"/>
          </p:cNvCxnSpPr>
          <p:nvPr/>
        </p:nvCxnSpPr>
        <p:spPr>
          <a:xfrm flipH="1">
            <a:off x="1147025" y="709875"/>
            <a:ext cx="26676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g1309361d6dc_0_596"/>
          <p:cNvCxnSpPr>
            <a:stCxn id="554" idx="2"/>
            <a:endCxn id="551" idx="0"/>
          </p:cNvCxnSpPr>
          <p:nvPr/>
        </p:nvCxnSpPr>
        <p:spPr>
          <a:xfrm flipH="1">
            <a:off x="2239925" y="709875"/>
            <a:ext cx="15747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g1309361d6dc_0_596"/>
          <p:cNvCxnSpPr>
            <a:stCxn id="553" idx="2"/>
            <a:endCxn id="550" idx="0"/>
          </p:cNvCxnSpPr>
          <p:nvPr/>
        </p:nvCxnSpPr>
        <p:spPr>
          <a:xfrm flipH="1">
            <a:off x="1147025" y="709875"/>
            <a:ext cx="17211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g1309361d6dc_0_596"/>
          <p:cNvCxnSpPr>
            <a:stCxn id="553" idx="2"/>
            <a:endCxn id="551" idx="0"/>
          </p:cNvCxnSpPr>
          <p:nvPr/>
        </p:nvCxnSpPr>
        <p:spPr>
          <a:xfrm flipH="1">
            <a:off x="2239925" y="709875"/>
            <a:ext cx="6282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5" name="Google Shape;565;g1309361d6dc_0_596"/>
          <p:cNvSpPr/>
          <p:nvPr/>
        </p:nvSpPr>
        <p:spPr>
          <a:xfrm>
            <a:off x="3315087" y="17940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Leaf</a:t>
            </a:r>
            <a:endParaRPr sz="800"/>
          </a:p>
        </p:txBody>
      </p:sp>
      <p:sp>
        <p:nvSpPr>
          <p:cNvPr id="566" name="Google Shape;566;g1309361d6dc_0_596"/>
          <p:cNvSpPr/>
          <p:nvPr/>
        </p:nvSpPr>
        <p:spPr>
          <a:xfrm>
            <a:off x="4349487" y="17940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Leaf</a:t>
            </a:r>
            <a:endParaRPr sz="800"/>
          </a:p>
        </p:txBody>
      </p:sp>
      <p:cxnSp>
        <p:nvCxnSpPr>
          <p:cNvPr id="567" name="Google Shape;567;g1309361d6dc_0_596"/>
          <p:cNvCxnSpPr>
            <a:stCxn id="565" idx="3"/>
            <a:endCxn id="566" idx="1"/>
          </p:cNvCxnSpPr>
          <p:nvPr/>
        </p:nvCxnSpPr>
        <p:spPr>
          <a:xfrm>
            <a:off x="3943287" y="1969875"/>
            <a:ext cx="40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8" name="Google Shape;568;g1309361d6dc_0_596"/>
          <p:cNvSpPr/>
          <p:nvPr/>
        </p:nvSpPr>
        <p:spPr>
          <a:xfrm>
            <a:off x="5914700" y="17940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Border</a:t>
            </a:r>
            <a:endParaRPr sz="800"/>
          </a:p>
        </p:txBody>
      </p:sp>
      <p:sp>
        <p:nvSpPr>
          <p:cNvPr id="569" name="Google Shape;569;g1309361d6dc_0_596"/>
          <p:cNvSpPr/>
          <p:nvPr/>
        </p:nvSpPr>
        <p:spPr>
          <a:xfrm>
            <a:off x="7007487" y="17940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Border</a:t>
            </a:r>
            <a:endParaRPr sz="800"/>
          </a:p>
        </p:txBody>
      </p:sp>
      <p:cxnSp>
        <p:nvCxnSpPr>
          <p:cNvPr id="570" name="Google Shape;570;g1309361d6dc_0_596"/>
          <p:cNvCxnSpPr>
            <a:stCxn id="568" idx="3"/>
            <a:endCxn id="569" idx="1"/>
          </p:cNvCxnSpPr>
          <p:nvPr/>
        </p:nvCxnSpPr>
        <p:spPr>
          <a:xfrm>
            <a:off x="6542900" y="1969875"/>
            <a:ext cx="46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g1309361d6dc_0_596"/>
          <p:cNvCxnSpPr>
            <a:stCxn id="565" idx="0"/>
            <a:endCxn id="553" idx="2"/>
          </p:cNvCxnSpPr>
          <p:nvPr/>
        </p:nvCxnSpPr>
        <p:spPr>
          <a:xfrm rot="10800000">
            <a:off x="2868087" y="709875"/>
            <a:ext cx="7611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g1309361d6dc_0_596"/>
          <p:cNvCxnSpPr>
            <a:stCxn id="565" idx="0"/>
            <a:endCxn id="554" idx="2"/>
          </p:cNvCxnSpPr>
          <p:nvPr/>
        </p:nvCxnSpPr>
        <p:spPr>
          <a:xfrm flipH="1" rot="10800000">
            <a:off x="3629187" y="709875"/>
            <a:ext cx="1854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g1309361d6dc_0_596"/>
          <p:cNvCxnSpPr>
            <a:stCxn id="565" idx="0"/>
            <a:endCxn id="555" idx="2"/>
          </p:cNvCxnSpPr>
          <p:nvPr/>
        </p:nvCxnSpPr>
        <p:spPr>
          <a:xfrm flipH="1" rot="10800000">
            <a:off x="3629187" y="709875"/>
            <a:ext cx="11319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g1309361d6dc_0_596"/>
          <p:cNvCxnSpPr>
            <a:stCxn id="565" idx="0"/>
            <a:endCxn id="556" idx="2"/>
          </p:cNvCxnSpPr>
          <p:nvPr/>
        </p:nvCxnSpPr>
        <p:spPr>
          <a:xfrm flipH="1" rot="10800000">
            <a:off x="3629187" y="709875"/>
            <a:ext cx="20784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g1309361d6dc_0_596"/>
          <p:cNvCxnSpPr>
            <a:stCxn id="566" idx="0"/>
            <a:endCxn id="553" idx="2"/>
          </p:cNvCxnSpPr>
          <p:nvPr/>
        </p:nvCxnSpPr>
        <p:spPr>
          <a:xfrm rot="10800000">
            <a:off x="2868087" y="709875"/>
            <a:ext cx="17955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g1309361d6dc_0_596"/>
          <p:cNvCxnSpPr>
            <a:stCxn id="566" idx="0"/>
            <a:endCxn id="554" idx="2"/>
          </p:cNvCxnSpPr>
          <p:nvPr/>
        </p:nvCxnSpPr>
        <p:spPr>
          <a:xfrm rot="10800000">
            <a:off x="3814587" y="709875"/>
            <a:ext cx="8490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g1309361d6dc_0_596"/>
          <p:cNvCxnSpPr>
            <a:stCxn id="566" idx="0"/>
            <a:endCxn id="555" idx="2"/>
          </p:cNvCxnSpPr>
          <p:nvPr/>
        </p:nvCxnSpPr>
        <p:spPr>
          <a:xfrm flipH="1" rot="10800000">
            <a:off x="4663587" y="709875"/>
            <a:ext cx="975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g1309361d6dc_0_596"/>
          <p:cNvCxnSpPr>
            <a:stCxn id="566" idx="0"/>
            <a:endCxn id="556" idx="2"/>
          </p:cNvCxnSpPr>
          <p:nvPr/>
        </p:nvCxnSpPr>
        <p:spPr>
          <a:xfrm flipH="1" rot="10800000">
            <a:off x="4663587" y="709875"/>
            <a:ext cx="10440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g1309361d6dc_0_596"/>
          <p:cNvCxnSpPr>
            <a:stCxn id="568" idx="0"/>
            <a:endCxn id="556" idx="2"/>
          </p:cNvCxnSpPr>
          <p:nvPr/>
        </p:nvCxnSpPr>
        <p:spPr>
          <a:xfrm rot="10800000">
            <a:off x="5707700" y="709875"/>
            <a:ext cx="5211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g1309361d6dc_0_596"/>
          <p:cNvCxnSpPr>
            <a:stCxn id="568" idx="0"/>
            <a:endCxn id="553" idx="2"/>
          </p:cNvCxnSpPr>
          <p:nvPr/>
        </p:nvCxnSpPr>
        <p:spPr>
          <a:xfrm rot="10800000">
            <a:off x="2868200" y="709875"/>
            <a:ext cx="33606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g1309361d6dc_0_596"/>
          <p:cNvCxnSpPr>
            <a:stCxn id="568" idx="0"/>
            <a:endCxn id="554" idx="2"/>
          </p:cNvCxnSpPr>
          <p:nvPr/>
        </p:nvCxnSpPr>
        <p:spPr>
          <a:xfrm rot="10800000">
            <a:off x="3814700" y="709875"/>
            <a:ext cx="24141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g1309361d6dc_0_596"/>
          <p:cNvCxnSpPr>
            <a:stCxn id="568" idx="0"/>
            <a:endCxn id="555" idx="2"/>
          </p:cNvCxnSpPr>
          <p:nvPr/>
        </p:nvCxnSpPr>
        <p:spPr>
          <a:xfrm rot="10800000">
            <a:off x="4761200" y="709875"/>
            <a:ext cx="14676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g1309361d6dc_0_596"/>
          <p:cNvCxnSpPr>
            <a:stCxn id="569" idx="0"/>
            <a:endCxn id="556" idx="2"/>
          </p:cNvCxnSpPr>
          <p:nvPr/>
        </p:nvCxnSpPr>
        <p:spPr>
          <a:xfrm rot="10800000">
            <a:off x="5707587" y="709875"/>
            <a:ext cx="16140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g1309361d6dc_0_596"/>
          <p:cNvCxnSpPr>
            <a:stCxn id="569" idx="0"/>
            <a:endCxn id="555" idx="2"/>
          </p:cNvCxnSpPr>
          <p:nvPr/>
        </p:nvCxnSpPr>
        <p:spPr>
          <a:xfrm rot="10800000">
            <a:off x="4761087" y="709875"/>
            <a:ext cx="25605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g1309361d6dc_0_596"/>
          <p:cNvCxnSpPr>
            <a:stCxn id="569" idx="0"/>
            <a:endCxn id="554" idx="2"/>
          </p:cNvCxnSpPr>
          <p:nvPr/>
        </p:nvCxnSpPr>
        <p:spPr>
          <a:xfrm rot="10800000">
            <a:off x="3814587" y="709875"/>
            <a:ext cx="35070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g1309361d6dc_0_596"/>
          <p:cNvCxnSpPr>
            <a:stCxn id="569" idx="0"/>
            <a:endCxn id="553" idx="2"/>
          </p:cNvCxnSpPr>
          <p:nvPr/>
        </p:nvCxnSpPr>
        <p:spPr>
          <a:xfrm rot="10800000">
            <a:off x="2868087" y="709875"/>
            <a:ext cx="44535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7" name="Google Shape;587;g1309361d6dc_0_596"/>
          <p:cNvSpPr/>
          <p:nvPr/>
        </p:nvSpPr>
        <p:spPr>
          <a:xfrm>
            <a:off x="1127650" y="3025000"/>
            <a:ext cx="1131900" cy="90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8" name="Google Shape;588;g1309361d6dc_0_5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986" y="3218618"/>
            <a:ext cx="277234" cy="433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9" name="Google Shape;589;g1309361d6dc_0_596"/>
          <p:cNvCxnSpPr>
            <a:stCxn id="588" idx="0"/>
            <a:endCxn id="550" idx="2"/>
          </p:cNvCxnSpPr>
          <p:nvPr/>
        </p:nvCxnSpPr>
        <p:spPr>
          <a:xfrm flipH="1" rot="5400000">
            <a:off x="883904" y="2408918"/>
            <a:ext cx="1072800" cy="5466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90" name="Google Shape;590;g1309361d6dc_0_596"/>
          <p:cNvCxnSpPr>
            <a:stCxn id="588" idx="0"/>
            <a:endCxn id="551" idx="2"/>
          </p:cNvCxnSpPr>
          <p:nvPr/>
        </p:nvCxnSpPr>
        <p:spPr>
          <a:xfrm rot="-5400000">
            <a:off x="1430354" y="2409068"/>
            <a:ext cx="1072800" cy="5463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91" name="Google Shape;591;g1309361d6dc_0_596"/>
          <p:cNvSpPr/>
          <p:nvPr/>
        </p:nvSpPr>
        <p:spPr>
          <a:xfrm>
            <a:off x="3658650" y="3053338"/>
            <a:ext cx="1131900" cy="90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2" name="Google Shape;592;g1309361d6dc_0_5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511" y="3289768"/>
            <a:ext cx="277234" cy="433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3" name="Google Shape;593;g1309361d6dc_0_596"/>
          <p:cNvCxnSpPr>
            <a:stCxn id="592" idx="0"/>
            <a:endCxn id="565" idx="2"/>
          </p:cNvCxnSpPr>
          <p:nvPr/>
        </p:nvCxnSpPr>
        <p:spPr>
          <a:xfrm flipH="1" rot="5400000">
            <a:off x="3340129" y="2434768"/>
            <a:ext cx="1144200" cy="5658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94" name="Google Shape;594;g1309361d6dc_0_596"/>
          <p:cNvCxnSpPr>
            <a:stCxn id="592" idx="0"/>
            <a:endCxn id="566" idx="2"/>
          </p:cNvCxnSpPr>
          <p:nvPr/>
        </p:nvCxnSpPr>
        <p:spPr>
          <a:xfrm rot="-5400000">
            <a:off x="3857329" y="2483368"/>
            <a:ext cx="1144200" cy="4686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95" name="Google Shape;595;g1309361d6dc_0_596"/>
          <p:cNvSpPr/>
          <p:nvPr/>
        </p:nvSpPr>
        <p:spPr>
          <a:xfrm>
            <a:off x="6209300" y="3053325"/>
            <a:ext cx="1131900" cy="90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6" name="Google Shape;596;g1309361d6dc_0_5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6636" y="3218468"/>
            <a:ext cx="277234" cy="433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7" name="Google Shape;597;g1309361d6dc_0_596"/>
          <p:cNvCxnSpPr>
            <a:stCxn id="596" idx="0"/>
          </p:cNvCxnSpPr>
          <p:nvPr/>
        </p:nvCxnSpPr>
        <p:spPr>
          <a:xfrm flipH="1" rot="5400000">
            <a:off x="5965554" y="2408768"/>
            <a:ext cx="1072800" cy="546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98" name="Google Shape;598;g1309361d6dc_0_596"/>
          <p:cNvCxnSpPr>
            <a:stCxn id="596" idx="0"/>
          </p:cNvCxnSpPr>
          <p:nvPr/>
        </p:nvCxnSpPr>
        <p:spPr>
          <a:xfrm rot="-5400000">
            <a:off x="6512004" y="2408918"/>
            <a:ext cx="1072800" cy="546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99" name="Google Shape;599;g1309361d6dc_0_596"/>
          <p:cNvSpPr txBox="1"/>
          <p:nvPr/>
        </p:nvSpPr>
        <p:spPr>
          <a:xfrm>
            <a:off x="934750" y="3931300"/>
            <a:ext cx="151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Pod CIDR - 10.0.</a:t>
            </a: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.0/24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0" name="Google Shape;600;g1309361d6dc_0_596"/>
          <p:cNvSpPr txBox="1"/>
          <p:nvPr/>
        </p:nvSpPr>
        <p:spPr>
          <a:xfrm>
            <a:off x="3465750" y="3931300"/>
            <a:ext cx="151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Pod CIDR - 10.0.</a:t>
            </a: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.0/24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1" name="Google Shape;601;g1309361d6dc_0_596"/>
          <p:cNvSpPr txBox="1"/>
          <p:nvPr/>
        </p:nvSpPr>
        <p:spPr>
          <a:xfrm>
            <a:off x="5996750" y="3931300"/>
            <a:ext cx="151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Pod CIDR - 10.0.</a:t>
            </a: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.0/24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02" name="Google Shape;602;g1309361d6dc_0_5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3174" y="3651904"/>
            <a:ext cx="314250" cy="212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g1309361d6dc_0_5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7499" y="3651904"/>
            <a:ext cx="314250" cy="212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g1309361d6dc_0_5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8799" y="3651904"/>
            <a:ext cx="314250" cy="212645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g1309361d6dc_0_596"/>
          <p:cNvSpPr txBox="1"/>
          <p:nvPr/>
        </p:nvSpPr>
        <p:spPr>
          <a:xfrm>
            <a:off x="7383625" y="3025000"/>
            <a:ext cx="504000" cy="26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65003</a:t>
            </a:r>
            <a:endParaRPr sz="5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6" name="Google Shape;606;g1309361d6dc_0_596"/>
          <p:cNvSpPr txBox="1"/>
          <p:nvPr/>
        </p:nvSpPr>
        <p:spPr>
          <a:xfrm>
            <a:off x="5879700" y="2343550"/>
            <a:ext cx="25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Advertise all BGP Pod CIDR example 10.0.0/8</a:t>
            </a:r>
            <a:endParaRPr b="1" sz="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7" name="Google Shape;607;g1309361d6dc_0_596"/>
          <p:cNvSpPr txBox="1"/>
          <p:nvPr/>
        </p:nvSpPr>
        <p:spPr>
          <a:xfrm>
            <a:off x="292450" y="3024988"/>
            <a:ext cx="835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K8s node</a:t>
            </a:r>
            <a:endParaRPr b="1"/>
          </a:p>
        </p:txBody>
      </p:sp>
      <p:sp>
        <p:nvSpPr>
          <p:cNvPr id="608" name="Google Shape;608;g1309361d6dc_0_596"/>
          <p:cNvSpPr txBox="1"/>
          <p:nvPr/>
        </p:nvSpPr>
        <p:spPr>
          <a:xfrm>
            <a:off x="3023422" y="3025000"/>
            <a:ext cx="628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K8s node</a:t>
            </a:r>
            <a:endParaRPr b="1"/>
          </a:p>
        </p:txBody>
      </p:sp>
      <p:sp>
        <p:nvSpPr>
          <p:cNvPr id="609" name="Google Shape;609;g1309361d6dc_0_596"/>
          <p:cNvSpPr txBox="1"/>
          <p:nvPr/>
        </p:nvSpPr>
        <p:spPr>
          <a:xfrm>
            <a:off x="5564900" y="3025000"/>
            <a:ext cx="628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K8s node</a:t>
            </a:r>
            <a:endParaRPr b="1"/>
          </a:p>
        </p:txBody>
      </p:sp>
      <p:pic>
        <p:nvPicPr>
          <p:cNvPr id="610" name="Google Shape;610;g1309361d6dc_0_5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0087" y="237925"/>
            <a:ext cx="1251075" cy="6768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1" name="Google Shape;611;g1309361d6dc_0_596"/>
          <p:cNvCxnSpPr>
            <a:stCxn id="568" idx="0"/>
            <a:endCxn id="610" idx="2"/>
          </p:cNvCxnSpPr>
          <p:nvPr/>
        </p:nvCxnSpPr>
        <p:spPr>
          <a:xfrm flipH="1" rot="10800000">
            <a:off x="6228800" y="914775"/>
            <a:ext cx="1406700" cy="8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" name="Google Shape;612;g1309361d6dc_0_596"/>
          <p:cNvCxnSpPr>
            <a:stCxn id="569" idx="0"/>
            <a:endCxn id="610" idx="2"/>
          </p:cNvCxnSpPr>
          <p:nvPr/>
        </p:nvCxnSpPr>
        <p:spPr>
          <a:xfrm flipH="1" rot="10800000">
            <a:off x="7321587" y="914775"/>
            <a:ext cx="314100" cy="8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3" name="Google Shape;613;g1309361d6dc_0_596"/>
          <p:cNvSpPr/>
          <p:nvPr/>
        </p:nvSpPr>
        <p:spPr>
          <a:xfrm>
            <a:off x="1736087" y="2724675"/>
            <a:ext cx="543000" cy="276000"/>
          </a:xfrm>
          <a:prstGeom prst="rect">
            <a:avLst/>
          </a:prstGeom>
          <a:solidFill>
            <a:srgbClr val="92959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VXLAN</a:t>
            </a:r>
            <a:endParaRPr sz="800"/>
          </a:p>
        </p:txBody>
      </p:sp>
      <p:sp>
        <p:nvSpPr>
          <p:cNvPr id="614" name="Google Shape;614;g1309361d6dc_0_596"/>
          <p:cNvSpPr/>
          <p:nvPr/>
        </p:nvSpPr>
        <p:spPr>
          <a:xfrm>
            <a:off x="4255662" y="2805663"/>
            <a:ext cx="543000" cy="276000"/>
          </a:xfrm>
          <a:prstGeom prst="rect">
            <a:avLst/>
          </a:prstGeom>
          <a:solidFill>
            <a:srgbClr val="92959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VXLAN</a:t>
            </a:r>
            <a:endParaRPr sz="800"/>
          </a:p>
        </p:txBody>
      </p:sp>
      <p:sp>
        <p:nvSpPr>
          <p:cNvPr id="615" name="Google Shape;615;g1309361d6dc_0_596"/>
          <p:cNvSpPr/>
          <p:nvPr/>
        </p:nvSpPr>
        <p:spPr>
          <a:xfrm>
            <a:off x="6170187" y="2796900"/>
            <a:ext cx="543000" cy="276000"/>
          </a:xfrm>
          <a:prstGeom prst="rect">
            <a:avLst/>
          </a:prstGeom>
          <a:solidFill>
            <a:srgbClr val="92959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VXLAN</a:t>
            </a:r>
            <a:endParaRPr sz="800"/>
          </a:p>
        </p:txBody>
      </p:sp>
      <p:cxnSp>
        <p:nvCxnSpPr>
          <p:cNvPr id="616" name="Google Shape;616;g1309361d6dc_0_596"/>
          <p:cNvCxnSpPr>
            <a:stCxn id="613" idx="0"/>
            <a:endCxn id="614" idx="0"/>
          </p:cNvCxnSpPr>
          <p:nvPr/>
        </p:nvCxnSpPr>
        <p:spPr>
          <a:xfrm flipH="1" rot="-5400000">
            <a:off x="3226937" y="1505325"/>
            <a:ext cx="81000" cy="2519700"/>
          </a:xfrm>
          <a:prstGeom prst="curvedConnector3">
            <a:avLst>
              <a:gd fmla="val -293981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17" name="Google Shape;617;g1309361d6dc_0_596"/>
          <p:cNvCxnSpPr>
            <a:stCxn id="614" idx="0"/>
            <a:endCxn id="615" idx="0"/>
          </p:cNvCxnSpPr>
          <p:nvPr/>
        </p:nvCxnSpPr>
        <p:spPr>
          <a:xfrm rot="-5400000">
            <a:off x="5480112" y="1844013"/>
            <a:ext cx="8700" cy="1914600"/>
          </a:xfrm>
          <a:prstGeom prst="curvedConnector3">
            <a:avLst>
              <a:gd fmla="val 2837787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18" name="Google Shape;618;g1309361d6dc_0_596"/>
          <p:cNvCxnSpPr>
            <a:stCxn id="615" idx="0"/>
            <a:endCxn id="613" idx="0"/>
          </p:cNvCxnSpPr>
          <p:nvPr/>
        </p:nvCxnSpPr>
        <p:spPr>
          <a:xfrm flipH="1" rot="5400000">
            <a:off x="4188537" y="543750"/>
            <a:ext cx="72300" cy="4434000"/>
          </a:xfrm>
          <a:prstGeom prst="curvedConnector3">
            <a:avLst>
              <a:gd fmla="val 429253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19" name="Google Shape;619;g1309361d6dc_0_596"/>
          <p:cNvSpPr txBox="1"/>
          <p:nvPr/>
        </p:nvSpPr>
        <p:spPr>
          <a:xfrm>
            <a:off x="6126050" y="4207275"/>
            <a:ext cx="1456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Node Routing table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10.0.1.0/24 - &gt; VXLAN1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10.0.0.0/24 - &gt; VXLAN1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0" name="Google Shape;620;g1309361d6dc_0_596"/>
          <p:cNvSpPr txBox="1"/>
          <p:nvPr/>
        </p:nvSpPr>
        <p:spPr>
          <a:xfrm>
            <a:off x="3496350" y="4207325"/>
            <a:ext cx="1456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Node Routing table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10.0.0.0/24 - &gt; VXLAN1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10.0.3.0/24 - &gt; VXLAN1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1" name="Google Shape;621;g1309361d6dc_0_596"/>
          <p:cNvSpPr txBox="1"/>
          <p:nvPr/>
        </p:nvSpPr>
        <p:spPr>
          <a:xfrm>
            <a:off x="995950" y="4207325"/>
            <a:ext cx="1456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Node Routing table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10.0.1.0/24 - &gt; VXLAN1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10.0.3.0/24 - &gt; VXLAN1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2" name="Google Shape;622;g1309361d6dc_0_596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3" name="Google Shape;623;g1309361d6dc_0_5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309361d6dc_0_674"/>
          <p:cNvSpPr txBox="1"/>
          <p:nvPr>
            <p:ph idx="12" type="sldNum"/>
          </p:nvPr>
        </p:nvSpPr>
        <p:spPr>
          <a:xfrm>
            <a:off x="2124696" y="3969655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9" name="Google Shape;629;g1309361d6dc_0_6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5250" y="9"/>
            <a:ext cx="1402350" cy="1225041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g1309361d6dc_0_674"/>
          <p:cNvSpPr txBox="1"/>
          <p:nvPr>
            <p:ph type="title"/>
          </p:nvPr>
        </p:nvSpPr>
        <p:spPr>
          <a:xfrm>
            <a:off x="0" y="0"/>
            <a:ext cx="7449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Font typeface="Helvetica Neue"/>
              <a:buNone/>
            </a:pPr>
            <a:r>
              <a:rPr lang="en-US"/>
              <a:t>Kubernetes services</a:t>
            </a:r>
            <a:endParaRPr/>
          </a:p>
        </p:txBody>
      </p:sp>
      <p:sp>
        <p:nvSpPr>
          <p:cNvPr id="631" name="Google Shape;631;g1309361d6dc_0_674"/>
          <p:cNvSpPr txBox="1"/>
          <p:nvPr>
            <p:ph idx="1" type="body"/>
          </p:nvPr>
        </p:nvSpPr>
        <p:spPr>
          <a:xfrm>
            <a:off x="92188" y="422700"/>
            <a:ext cx="71367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220027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Char char="•"/>
            </a:pPr>
            <a:r>
              <a:rPr lang="en-US"/>
              <a:t>Pods are constantly coming up and down.  They are ephemeral.  </a:t>
            </a:r>
            <a:endParaRPr/>
          </a:p>
          <a:p>
            <a:pPr indent="-220027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Char char="•"/>
            </a:pPr>
            <a:r>
              <a:rPr lang="en-US"/>
              <a:t>We need a general way to either load balance or go to a service that represents multiple pods. </a:t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g1309361d6dc_0_674"/>
          <p:cNvSpPr/>
          <p:nvPr/>
        </p:nvSpPr>
        <p:spPr>
          <a:xfrm>
            <a:off x="2468325" y="2031950"/>
            <a:ext cx="1657200" cy="21468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g1309361d6dc_0_674"/>
          <p:cNvSpPr/>
          <p:nvPr/>
        </p:nvSpPr>
        <p:spPr>
          <a:xfrm>
            <a:off x="2596300" y="3952078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634" name="Google Shape;634;g1309361d6dc_0_674"/>
          <p:cNvSpPr/>
          <p:nvPr/>
        </p:nvSpPr>
        <p:spPr>
          <a:xfrm>
            <a:off x="3292579" y="3952078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635" name="Google Shape;635;g1309361d6dc_0_674"/>
          <p:cNvSpPr/>
          <p:nvPr/>
        </p:nvSpPr>
        <p:spPr>
          <a:xfrm>
            <a:off x="4270438" y="3982253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636" name="Google Shape;636;g1309361d6dc_0_674"/>
          <p:cNvSpPr/>
          <p:nvPr/>
        </p:nvSpPr>
        <p:spPr>
          <a:xfrm>
            <a:off x="4966717" y="3982253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637" name="Google Shape;637;g1309361d6dc_0_674"/>
          <p:cNvSpPr/>
          <p:nvPr/>
        </p:nvSpPr>
        <p:spPr>
          <a:xfrm>
            <a:off x="4162088" y="2031950"/>
            <a:ext cx="1657200" cy="21468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8" name="Google Shape;638;g1309361d6dc_0_6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4738" y="3237425"/>
            <a:ext cx="412460" cy="1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g1309361d6dc_0_6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0438" y="3217800"/>
            <a:ext cx="41246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g1309361d6dc_0_674"/>
          <p:cNvSpPr txBox="1"/>
          <p:nvPr/>
        </p:nvSpPr>
        <p:spPr>
          <a:xfrm>
            <a:off x="2561463" y="3421375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DB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1" name="Google Shape;641;g1309361d6dc_0_674"/>
          <p:cNvSpPr txBox="1"/>
          <p:nvPr/>
        </p:nvSpPr>
        <p:spPr>
          <a:xfrm>
            <a:off x="4204463" y="3400875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web-pod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42" name="Google Shape;642;g1309361d6dc_0_6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2638" y="2586250"/>
            <a:ext cx="545880" cy="3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g1309361d6dc_0_6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7738" y="2611725"/>
            <a:ext cx="545880" cy="30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4" name="Google Shape;644;g1309361d6dc_0_674"/>
          <p:cNvCxnSpPr>
            <a:stCxn id="639" idx="0"/>
            <a:endCxn id="643" idx="2"/>
          </p:cNvCxnSpPr>
          <p:nvPr/>
        </p:nvCxnSpPr>
        <p:spPr>
          <a:xfrm rot="-5400000">
            <a:off x="4584517" y="2811750"/>
            <a:ext cx="298200" cy="513900"/>
          </a:xfrm>
          <a:prstGeom prst="curved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5" name="Google Shape;645;g1309361d6dc_0_674"/>
          <p:cNvSpPr txBox="1"/>
          <p:nvPr/>
        </p:nvSpPr>
        <p:spPr>
          <a:xfrm>
            <a:off x="5125563" y="2611750"/>
            <a:ext cx="70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10.0.1.1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6" name="Google Shape;646;g1309361d6dc_0_674"/>
          <p:cNvSpPr txBox="1"/>
          <p:nvPr/>
        </p:nvSpPr>
        <p:spPr>
          <a:xfrm>
            <a:off x="3420538" y="2586250"/>
            <a:ext cx="70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10.0.0.1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47" name="Google Shape;647;g1309361d6dc_0_674"/>
          <p:cNvCxnSpPr>
            <a:stCxn id="638" idx="0"/>
            <a:endCxn id="642" idx="2"/>
          </p:cNvCxnSpPr>
          <p:nvPr/>
        </p:nvCxnSpPr>
        <p:spPr>
          <a:xfrm rot="-5400000">
            <a:off x="2901517" y="2873375"/>
            <a:ext cx="343500" cy="384600"/>
          </a:xfrm>
          <a:prstGeom prst="curvedConnector3">
            <a:avLst>
              <a:gd fmla="val 499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8" name="Google Shape;648;g1309361d6dc_0_674"/>
          <p:cNvSpPr txBox="1"/>
          <p:nvPr/>
        </p:nvSpPr>
        <p:spPr>
          <a:xfrm>
            <a:off x="4682888" y="3446125"/>
            <a:ext cx="70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10.0.1.2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9" name="Google Shape;649;g1309361d6dc_0_674"/>
          <p:cNvSpPr txBox="1"/>
          <p:nvPr/>
        </p:nvSpPr>
        <p:spPr>
          <a:xfrm>
            <a:off x="2992638" y="3327600"/>
            <a:ext cx="70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10.0.2.2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0" name="Google Shape;650;g1309361d6dc_0_674"/>
          <p:cNvSpPr txBox="1"/>
          <p:nvPr/>
        </p:nvSpPr>
        <p:spPr>
          <a:xfrm>
            <a:off x="4317713" y="3085200"/>
            <a:ext cx="41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1" name="Google Shape;651;g1309361d6dc_0_674"/>
          <p:cNvSpPr txBox="1"/>
          <p:nvPr>
            <p:ph idx="12" type="sldNum"/>
          </p:nvPr>
        </p:nvSpPr>
        <p:spPr>
          <a:xfrm>
            <a:off x="5508471" y="3969655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2" name="Google Shape;652;g1309361d6dc_0_674"/>
          <p:cNvSpPr/>
          <p:nvPr/>
        </p:nvSpPr>
        <p:spPr>
          <a:xfrm>
            <a:off x="5855850" y="2031950"/>
            <a:ext cx="1657200" cy="21468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g1309361d6dc_0_674"/>
          <p:cNvSpPr/>
          <p:nvPr/>
        </p:nvSpPr>
        <p:spPr>
          <a:xfrm>
            <a:off x="5980075" y="3952078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654" name="Google Shape;654;g1309361d6dc_0_674"/>
          <p:cNvSpPr/>
          <p:nvPr/>
        </p:nvSpPr>
        <p:spPr>
          <a:xfrm>
            <a:off x="6680104" y="3952078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655" name="Google Shape;655;g1309361d6dc_0_674"/>
          <p:cNvSpPr/>
          <p:nvPr/>
        </p:nvSpPr>
        <p:spPr>
          <a:xfrm>
            <a:off x="7598900" y="3982253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656" name="Google Shape;656;g1309361d6dc_0_674"/>
          <p:cNvSpPr/>
          <p:nvPr/>
        </p:nvSpPr>
        <p:spPr>
          <a:xfrm>
            <a:off x="8237029" y="4958328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657" name="Google Shape;657;g1309361d6dc_0_674"/>
          <p:cNvSpPr/>
          <p:nvPr/>
        </p:nvSpPr>
        <p:spPr>
          <a:xfrm>
            <a:off x="7471900" y="2031950"/>
            <a:ext cx="1657200" cy="21468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8" name="Google Shape;658;g1309361d6dc_0_6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8513" y="3237425"/>
            <a:ext cx="412460" cy="1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g1309361d6dc_0_6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8900" y="3217800"/>
            <a:ext cx="41246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g1309361d6dc_0_674"/>
          <p:cNvSpPr txBox="1"/>
          <p:nvPr/>
        </p:nvSpPr>
        <p:spPr>
          <a:xfrm>
            <a:off x="5945238" y="3421375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latin typeface="Open Sans"/>
                <a:ea typeface="Open Sans"/>
                <a:cs typeface="Open Sans"/>
                <a:sym typeface="Open Sans"/>
              </a:rPr>
              <a:t>web-pod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1" name="Google Shape;661;g1309361d6dc_0_674"/>
          <p:cNvSpPr txBox="1"/>
          <p:nvPr/>
        </p:nvSpPr>
        <p:spPr>
          <a:xfrm>
            <a:off x="7532925" y="3400875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latin typeface="Open Sans"/>
                <a:ea typeface="Open Sans"/>
                <a:cs typeface="Open Sans"/>
                <a:sym typeface="Open Sans"/>
              </a:rPr>
              <a:t>web-pod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62" name="Google Shape;662;g1309361d6dc_0_6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0162" y="2586250"/>
            <a:ext cx="545880" cy="3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g1309361d6dc_0_6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46200" y="2611725"/>
            <a:ext cx="545880" cy="30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4" name="Google Shape;664;g1309361d6dc_0_674"/>
          <p:cNvCxnSpPr>
            <a:stCxn id="659" idx="0"/>
            <a:endCxn id="663" idx="2"/>
          </p:cNvCxnSpPr>
          <p:nvPr/>
        </p:nvCxnSpPr>
        <p:spPr>
          <a:xfrm rot="-5400000">
            <a:off x="7912980" y="2811750"/>
            <a:ext cx="298200" cy="513900"/>
          </a:xfrm>
          <a:prstGeom prst="curved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5" name="Google Shape;665;g1309361d6dc_0_674"/>
          <p:cNvSpPr txBox="1"/>
          <p:nvPr/>
        </p:nvSpPr>
        <p:spPr>
          <a:xfrm>
            <a:off x="6808063" y="2586250"/>
            <a:ext cx="70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10.0.2.1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66" name="Google Shape;666;g1309361d6dc_0_674"/>
          <p:cNvCxnSpPr>
            <a:stCxn id="658" idx="0"/>
            <a:endCxn id="662" idx="2"/>
          </p:cNvCxnSpPr>
          <p:nvPr/>
        </p:nvCxnSpPr>
        <p:spPr>
          <a:xfrm rot="-5400000">
            <a:off x="6287242" y="2871425"/>
            <a:ext cx="343500" cy="388500"/>
          </a:xfrm>
          <a:prstGeom prst="curvedConnector3">
            <a:avLst>
              <a:gd fmla="val 499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7" name="Google Shape;667;g1309361d6dc_0_674"/>
          <p:cNvSpPr txBox="1"/>
          <p:nvPr/>
        </p:nvSpPr>
        <p:spPr>
          <a:xfrm>
            <a:off x="8011350" y="3446125"/>
            <a:ext cx="70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10.0.3.2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8" name="Google Shape;668;g1309361d6dc_0_674"/>
          <p:cNvSpPr txBox="1"/>
          <p:nvPr/>
        </p:nvSpPr>
        <p:spPr>
          <a:xfrm>
            <a:off x="6380163" y="3327600"/>
            <a:ext cx="70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10.0.2.2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9" name="Google Shape;669;g1309361d6dc_0_674"/>
          <p:cNvSpPr/>
          <p:nvPr/>
        </p:nvSpPr>
        <p:spPr>
          <a:xfrm>
            <a:off x="5855863" y="2167450"/>
            <a:ext cx="1069500" cy="2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web</a:t>
            </a:r>
            <a:r>
              <a:rPr b="1" lang="en-US" sz="1100"/>
              <a:t>-service</a:t>
            </a:r>
            <a:endParaRPr b="1" sz="1100"/>
          </a:p>
        </p:txBody>
      </p:sp>
      <p:sp>
        <p:nvSpPr>
          <p:cNvPr id="670" name="Google Shape;670;g1309361d6dc_0_674"/>
          <p:cNvSpPr/>
          <p:nvPr/>
        </p:nvSpPr>
        <p:spPr>
          <a:xfrm>
            <a:off x="7490550" y="2132163"/>
            <a:ext cx="1069500" cy="2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web</a:t>
            </a:r>
            <a:r>
              <a:rPr b="1" lang="en-US" sz="1100"/>
              <a:t>-service</a:t>
            </a:r>
            <a:endParaRPr b="1" sz="1100"/>
          </a:p>
        </p:txBody>
      </p:sp>
      <p:sp>
        <p:nvSpPr>
          <p:cNvPr id="671" name="Google Shape;671;g1309361d6dc_0_674"/>
          <p:cNvSpPr txBox="1"/>
          <p:nvPr/>
        </p:nvSpPr>
        <p:spPr>
          <a:xfrm>
            <a:off x="6051587" y="2356400"/>
            <a:ext cx="81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10.96.1.2/32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2" name="Google Shape;672;g1309361d6dc_0_674"/>
          <p:cNvSpPr txBox="1"/>
          <p:nvPr/>
        </p:nvSpPr>
        <p:spPr>
          <a:xfrm>
            <a:off x="7741650" y="2303938"/>
            <a:ext cx="81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10.96.1.2/32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73" name="Google Shape;673;g1309361d6dc_0_674"/>
          <p:cNvCxnSpPr>
            <a:stCxn id="658" idx="0"/>
            <a:endCxn id="671" idx="1"/>
          </p:cNvCxnSpPr>
          <p:nvPr/>
        </p:nvCxnSpPr>
        <p:spPr>
          <a:xfrm flipH="1" rot="5400000">
            <a:off x="5794492" y="2767175"/>
            <a:ext cx="727200" cy="213300"/>
          </a:xfrm>
          <a:prstGeom prst="curvedConnector4">
            <a:avLst>
              <a:gd fmla="val 39413" name="adj1"/>
              <a:gd fmla="val 21157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4" name="Google Shape;674;g1309361d6dc_0_674"/>
          <p:cNvCxnSpPr>
            <a:stCxn id="659" idx="0"/>
            <a:endCxn id="672" idx="1"/>
          </p:cNvCxnSpPr>
          <p:nvPr/>
        </p:nvCxnSpPr>
        <p:spPr>
          <a:xfrm flipH="1" rot="5400000">
            <a:off x="7393380" y="2806050"/>
            <a:ext cx="759900" cy="63600"/>
          </a:xfrm>
          <a:prstGeom prst="curvedConnector4">
            <a:avLst>
              <a:gd fmla="val 39878" name="adj1"/>
              <a:gd fmla="val 47422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5" name="Google Shape;675;g1309361d6dc_0_674"/>
          <p:cNvSpPr txBox="1"/>
          <p:nvPr/>
        </p:nvSpPr>
        <p:spPr>
          <a:xfrm>
            <a:off x="8437588" y="2611750"/>
            <a:ext cx="70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10.0.3.1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76" name="Google Shape;676;g1309361d6dc_0_6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g1309361d6dc_0_674"/>
          <p:cNvSpPr txBox="1"/>
          <p:nvPr/>
        </p:nvSpPr>
        <p:spPr>
          <a:xfrm>
            <a:off x="2463375" y="1656050"/>
            <a:ext cx="1135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K8s node1</a:t>
            </a:r>
            <a:endParaRPr b="1"/>
          </a:p>
        </p:txBody>
      </p:sp>
      <p:sp>
        <p:nvSpPr>
          <p:cNvPr id="678" name="Google Shape;678;g1309361d6dc_0_674"/>
          <p:cNvSpPr txBox="1"/>
          <p:nvPr/>
        </p:nvSpPr>
        <p:spPr>
          <a:xfrm>
            <a:off x="4159613" y="1679700"/>
            <a:ext cx="1135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K8s node2</a:t>
            </a:r>
            <a:endParaRPr b="1"/>
          </a:p>
        </p:txBody>
      </p:sp>
      <p:sp>
        <p:nvSpPr>
          <p:cNvPr id="679" name="Google Shape;679;g1309361d6dc_0_674"/>
          <p:cNvSpPr txBox="1"/>
          <p:nvPr/>
        </p:nvSpPr>
        <p:spPr>
          <a:xfrm>
            <a:off x="5855875" y="1683675"/>
            <a:ext cx="1135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K8s node3</a:t>
            </a:r>
            <a:endParaRPr b="1"/>
          </a:p>
        </p:txBody>
      </p:sp>
      <p:sp>
        <p:nvSpPr>
          <p:cNvPr id="680" name="Google Shape;680;g1309361d6dc_0_674"/>
          <p:cNvSpPr txBox="1"/>
          <p:nvPr/>
        </p:nvSpPr>
        <p:spPr>
          <a:xfrm>
            <a:off x="7494325" y="1653525"/>
            <a:ext cx="1135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K8s node4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5" name="Google Shape;685;g1309361d6dc_0_7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5625" y="-11"/>
            <a:ext cx="1104800" cy="965111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g1309361d6dc_0_726"/>
          <p:cNvSpPr txBox="1"/>
          <p:nvPr>
            <p:ph type="title"/>
          </p:nvPr>
        </p:nvSpPr>
        <p:spPr>
          <a:xfrm>
            <a:off x="0" y="0"/>
            <a:ext cx="7449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Font typeface="Helvetica Neue"/>
              <a:buNone/>
            </a:pPr>
            <a:r>
              <a:rPr lang="en-US"/>
              <a:t>Exposing services (</a:t>
            </a:r>
            <a:r>
              <a:rPr lang="en-US" u="sng">
                <a:solidFill>
                  <a:schemeClr val="hlink"/>
                </a:solidFill>
                <a:hlinkClick r:id="rId4"/>
              </a:rPr>
              <a:t>Load balancing</a:t>
            </a:r>
            <a:r>
              <a:rPr lang="en-US"/>
              <a:t>)</a:t>
            </a:r>
            <a:endParaRPr/>
          </a:p>
        </p:txBody>
      </p:sp>
      <p:sp>
        <p:nvSpPr>
          <p:cNvPr id="687" name="Google Shape;687;g1309361d6dc_0_726"/>
          <p:cNvSpPr txBox="1"/>
          <p:nvPr/>
        </p:nvSpPr>
        <p:spPr>
          <a:xfrm>
            <a:off x="650" y="513025"/>
            <a:ext cx="7646700" cy="15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Open Sans"/>
              <a:buChar char="●"/>
            </a:pPr>
            <a:r>
              <a:rPr lang="en-US" sz="8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ClusterIP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: Exposes the Service on a cluster-internal IP. Choosing this value makes the Service only reachable from within the cluster. This is the default </a:t>
            </a:r>
            <a:r>
              <a:rPr lang="en-US" sz="8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ServiceType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Open Sans"/>
              <a:buChar char="●"/>
            </a:pPr>
            <a:r>
              <a:rPr lang="en-US" sz="850">
                <a:solidFill>
                  <a:srgbClr val="3371E3"/>
                </a:solidFill>
                <a:highlight>
                  <a:srgbClr val="FFFFFF"/>
                </a:highlight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NodePort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: Exposes the Service on each Node's IP at a static port (the </a:t>
            </a:r>
            <a:r>
              <a:rPr lang="en-US" sz="8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NodePort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). A </a:t>
            </a:r>
            <a:r>
              <a:rPr lang="en-US" sz="8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ClusterIP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Service, to which the </a:t>
            </a:r>
            <a:r>
              <a:rPr lang="en-US" sz="8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NodePort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Service routes, is automatically created. You'll be able to contact the </a:t>
            </a:r>
            <a:r>
              <a:rPr lang="en-US" sz="8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NodePort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Service, from outside the cluster, by requesting </a:t>
            </a:r>
            <a:r>
              <a:rPr lang="en-US" sz="8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&lt;NodeIP&gt;:&lt;NodePort&gt;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Open Sans"/>
              <a:buChar char="●"/>
            </a:pPr>
            <a:r>
              <a:rPr lang="en-US" sz="850">
                <a:solidFill>
                  <a:srgbClr val="3371E3"/>
                </a:solidFill>
                <a:highlight>
                  <a:srgbClr val="FFFFFF"/>
                </a:highlight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LoadBalancer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: Exposes the Service externally using a cloud provider's load balancer. </a:t>
            </a:r>
            <a:r>
              <a:rPr lang="en-US" sz="8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NodePort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en-US" sz="8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ClusterIP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Services, to which the external load balancer routes, are automatically created.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8" name="Google Shape;688;g1309361d6dc_0_726"/>
          <p:cNvSpPr txBox="1"/>
          <p:nvPr>
            <p:ph idx="12" type="sldNum"/>
          </p:nvPr>
        </p:nvSpPr>
        <p:spPr>
          <a:xfrm>
            <a:off x="-2" y="4869601"/>
            <a:ext cx="621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9" name="Google Shape;689;g1309361d6dc_0_726"/>
          <p:cNvSpPr/>
          <p:nvPr/>
        </p:nvSpPr>
        <p:spPr>
          <a:xfrm>
            <a:off x="270724" y="2931900"/>
            <a:ext cx="1386300" cy="21468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g1309361d6dc_0_726"/>
          <p:cNvSpPr/>
          <p:nvPr/>
        </p:nvSpPr>
        <p:spPr>
          <a:xfrm>
            <a:off x="371565" y="4852024"/>
            <a:ext cx="5556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691" name="Google Shape;691;g1309361d6dc_0_726"/>
          <p:cNvSpPr/>
          <p:nvPr/>
        </p:nvSpPr>
        <p:spPr>
          <a:xfrm>
            <a:off x="920151" y="4852024"/>
            <a:ext cx="5556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pic>
        <p:nvPicPr>
          <p:cNvPr id="692" name="Google Shape;692;g1309361d6dc_0_7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3365" y="4137372"/>
            <a:ext cx="324969" cy="196499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g1309361d6dc_0_726"/>
          <p:cNvSpPr txBox="1"/>
          <p:nvPr/>
        </p:nvSpPr>
        <p:spPr>
          <a:xfrm>
            <a:off x="344117" y="4321322"/>
            <a:ext cx="50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app1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94" name="Google Shape;694;g1309361d6dc_0_7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3832" y="3486199"/>
            <a:ext cx="430088" cy="3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g1309361d6dc_0_726"/>
          <p:cNvSpPr txBox="1"/>
          <p:nvPr/>
        </p:nvSpPr>
        <p:spPr>
          <a:xfrm>
            <a:off x="1020966" y="3486199"/>
            <a:ext cx="555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Open Sans"/>
                <a:ea typeface="Open Sans"/>
                <a:cs typeface="Open Sans"/>
                <a:sym typeface="Open Sans"/>
              </a:rPr>
              <a:t>10.0.0.1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96" name="Google Shape;696;g1309361d6dc_0_726"/>
          <p:cNvCxnSpPr>
            <a:stCxn id="692" idx="0"/>
            <a:endCxn id="694" idx="2"/>
          </p:cNvCxnSpPr>
          <p:nvPr/>
        </p:nvCxnSpPr>
        <p:spPr>
          <a:xfrm rot="-5400000">
            <a:off x="575599" y="3814122"/>
            <a:ext cx="343500" cy="303000"/>
          </a:xfrm>
          <a:prstGeom prst="curvedConnector3">
            <a:avLst>
              <a:gd fmla="val 499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7" name="Google Shape;697;g1309361d6dc_0_726"/>
          <p:cNvSpPr txBox="1"/>
          <p:nvPr/>
        </p:nvSpPr>
        <p:spPr>
          <a:xfrm>
            <a:off x="683832" y="4227547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10.0.0.1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8" name="Google Shape;698;g1309361d6dc_0_726"/>
          <p:cNvSpPr txBox="1"/>
          <p:nvPr/>
        </p:nvSpPr>
        <p:spPr>
          <a:xfrm>
            <a:off x="3336725" y="2118250"/>
            <a:ext cx="171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Loadbalancer(</a:t>
            </a:r>
            <a:r>
              <a:rPr b="1" lang="en-US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9"/>
              </a:rPr>
              <a:t>metallb</a:t>
            </a: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BGP Advertisement </a:t>
            </a:r>
            <a:r>
              <a:rPr b="1" lang="en-US" sz="1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10.96.0.6</a:t>
            </a:r>
            <a:endParaRPr b="1" sz="10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9" name="Google Shape;699;g1309361d6dc_0_726"/>
          <p:cNvSpPr txBox="1"/>
          <p:nvPr>
            <p:ph idx="12" type="sldNum"/>
          </p:nvPr>
        </p:nvSpPr>
        <p:spPr>
          <a:xfrm>
            <a:off x="3213798" y="4914926"/>
            <a:ext cx="621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0" name="Google Shape;700;g1309361d6dc_0_726"/>
          <p:cNvSpPr/>
          <p:nvPr/>
        </p:nvSpPr>
        <p:spPr>
          <a:xfrm>
            <a:off x="3484524" y="2977225"/>
            <a:ext cx="1386300" cy="21468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g1309361d6dc_0_726"/>
          <p:cNvSpPr/>
          <p:nvPr/>
        </p:nvSpPr>
        <p:spPr>
          <a:xfrm>
            <a:off x="3585365" y="4897349"/>
            <a:ext cx="5556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702" name="Google Shape;702;g1309361d6dc_0_726"/>
          <p:cNvSpPr/>
          <p:nvPr/>
        </p:nvSpPr>
        <p:spPr>
          <a:xfrm>
            <a:off x="4133951" y="4897349"/>
            <a:ext cx="5556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pic>
        <p:nvPicPr>
          <p:cNvPr id="703" name="Google Shape;703;g1309361d6dc_0_7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47165" y="4182697"/>
            <a:ext cx="324969" cy="196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g1309361d6dc_0_726"/>
          <p:cNvSpPr txBox="1"/>
          <p:nvPr/>
        </p:nvSpPr>
        <p:spPr>
          <a:xfrm>
            <a:off x="3557917" y="4366647"/>
            <a:ext cx="50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app1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05" name="Google Shape;705;g1309361d6dc_0_7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97632" y="3531524"/>
            <a:ext cx="430088" cy="3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g1309361d6dc_0_726"/>
          <p:cNvSpPr txBox="1"/>
          <p:nvPr/>
        </p:nvSpPr>
        <p:spPr>
          <a:xfrm>
            <a:off x="4234766" y="3531524"/>
            <a:ext cx="555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Open Sans"/>
                <a:ea typeface="Open Sans"/>
                <a:cs typeface="Open Sans"/>
                <a:sym typeface="Open Sans"/>
              </a:rPr>
              <a:t>10.0.1.1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07" name="Google Shape;707;g1309361d6dc_0_726"/>
          <p:cNvCxnSpPr>
            <a:stCxn id="703" idx="0"/>
            <a:endCxn id="705" idx="2"/>
          </p:cNvCxnSpPr>
          <p:nvPr/>
        </p:nvCxnSpPr>
        <p:spPr>
          <a:xfrm rot="-5400000">
            <a:off x="3789399" y="3859447"/>
            <a:ext cx="343500" cy="303000"/>
          </a:xfrm>
          <a:prstGeom prst="curvedConnector3">
            <a:avLst>
              <a:gd fmla="val 499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8" name="Google Shape;708;g1309361d6dc_0_726"/>
          <p:cNvSpPr txBox="1"/>
          <p:nvPr/>
        </p:nvSpPr>
        <p:spPr>
          <a:xfrm>
            <a:off x="3897632" y="4272872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10.0.1.2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9" name="Google Shape;709;g1309361d6dc_0_726"/>
          <p:cNvSpPr txBox="1"/>
          <p:nvPr/>
        </p:nvSpPr>
        <p:spPr>
          <a:xfrm>
            <a:off x="273075" y="2161775"/>
            <a:ext cx="154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Nodeport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192.168.16.2:</a:t>
            </a:r>
            <a:r>
              <a:rPr b="1" lang="en-US" sz="1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30001</a:t>
            </a: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 - &gt; 10.96.0.5:8080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0" name="Google Shape;710;g1309361d6dc_0_726"/>
          <p:cNvSpPr txBox="1"/>
          <p:nvPr/>
        </p:nvSpPr>
        <p:spPr>
          <a:xfrm>
            <a:off x="6574075" y="2098375"/>
            <a:ext cx="179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Clusterip: </a:t>
            </a:r>
            <a:r>
              <a:rPr b="1" lang="en-US" sz="1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app1.svc.cluster.local</a:t>
            </a:r>
            <a:endParaRPr b="1" sz="10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10.96.0.7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1" name="Google Shape;711;g1309361d6dc_0_726"/>
          <p:cNvSpPr txBox="1"/>
          <p:nvPr>
            <p:ph idx="12" type="sldNum"/>
          </p:nvPr>
        </p:nvSpPr>
        <p:spPr>
          <a:xfrm>
            <a:off x="6799773" y="4954601"/>
            <a:ext cx="621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2" name="Google Shape;712;g1309361d6dc_0_726"/>
          <p:cNvSpPr/>
          <p:nvPr/>
        </p:nvSpPr>
        <p:spPr>
          <a:xfrm>
            <a:off x="7068724" y="2977225"/>
            <a:ext cx="1386300" cy="21468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g1309361d6dc_0_726"/>
          <p:cNvSpPr/>
          <p:nvPr/>
        </p:nvSpPr>
        <p:spPr>
          <a:xfrm>
            <a:off x="7171340" y="4937024"/>
            <a:ext cx="5556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714" name="Google Shape;714;g1309361d6dc_0_726"/>
          <p:cNvSpPr/>
          <p:nvPr/>
        </p:nvSpPr>
        <p:spPr>
          <a:xfrm>
            <a:off x="7719926" y="4937024"/>
            <a:ext cx="5556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pic>
        <p:nvPicPr>
          <p:cNvPr id="715" name="Google Shape;715;g1309361d6dc_0_7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33140" y="4222372"/>
            <a:ext cx="324969" cy="196499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g1309361d6dc_0_726"/>
          <p:cNvSpPr txBox="1"/>
          <p:nvPr/>
        </p:nvSpPr>
        <p:spPr>
          <a:xfrm>
            <a:off x="7143892" y="4406322"/>
            <a:ext cx="50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app1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17" name="Google Shape;717;g1309361d6dc_0_7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83607" y="3571199"/>
            <a:ext cx="430088" cy="3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g1309361d6dc_0_726"/>
          <p:cNvSpPr txBox="1"/>
          <p:nvPr/>
        </p:nvSpPr>
        <p:spPr>
          <a:xfrm>
            <a:off x="7820741" y="3571199"/>
            <a:ext cx="555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Open Sans"/>
                <a:ea typeface="Open Sans"/>
                <a:cs typeface="Open Sans"/>
                <a:sym typeface="Open Sans"/>
              </a:rPr>
              <a:t>10.0.2.1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19" name="Google Shape;719;g1309361d6dc_0_726"/>
          <p:cNvCxnSpPr>
            <a:stCxn id="715" idx="0"/>
            <a:endCxn id="717" idx="2"/>
          </p:cNvCxnSpPr>
          <p:nvPr/>
        </p:nvCxnSpPr>
        <p:spPr>
          <a:xfrm rot="-5400000">
            <a:off x="7375374" y="3899122"/>
            <a:ext cx="343500" cy="303000"/>
          </a:xfrm>
          <a:prstGeom prst="curvedConnector3">
            <a:avLst>
              <a:gd fmla="val 499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0" name="Google Shape;720;g1309361d6dc_0_726"/>
          <p:cNvSpPr txBox="1"/>
          <p:nvPr/>
        </p:nvSpPr>
        <p:spPr>
          <a:xfrm>
            <a:off x="7483607" y="4312547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10.02.2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1" name="Google Shape;721;g1309361d6dc_0_726"/>
          <p:cNvSpPr/>
          <p:nvPr/>
        </p:nvSpPr>
        <p:spPr>
          <a:xfrm>
            <a:off x="270713" y="2977225"/>
            <a:ext cx="1069500" cy="2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service</a:t>
            </a:r>
            <a:endParaRPr sz="1100"/>
          </a:p>
        </p:txBody>
      </p:sp>
      <p:sp>
        <p:nvSpPr>
          <p:cNvPr id="722" name="Google Shape;722;g1309361d6dc_0_726"/>
          <p:cNvSpPr txBox="1"/>
          <p:nvPr/>
        </p:nvSpPr>
        <p:spPr>
          <a:xfrm>
            <a:off x="466437" y="3166175"/>
            <a:ext cx="81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10.96.0.5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3" name="Google Shape;723;g1309361d6dc_0_726"/>
          <p:cNvSpPr/>
          <p:nvPr/>
        </p:nvSpPr>
        <p:spPr>
          <a:xfrm>
            <a:off x="3484500" y="3027225"/>
            <a:ext cx="1069500" cy="2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service</a:t>
            </a:r>
            <a:endParaRPr sz="1100"/>
          </a:p>
        </p:txBody>
      </p:sp>
      <p:sp>
        <p:nvSpPr>
          <p:cNvPr id="724" name="Google Shape;724;g1309361d6dc_0_726"/>
          <p:cNvSpPr txBox="1"/>
          <p:nvPr/>
        </p:nvSpPr>
        <p:spPr>
          <a:xfrm>
            <a:off x="3680225" y="3216175"/>
            <a:ext cx="81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10.96.0.6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5" name="Google Shape;725;g1309361d6dc_0_726"/>
          <p:cNvSpPr/>
          <p:nvPr/>
        </p:nvSpPr>
        <p:spPr>
          <a:xfrm>
            <a:off x="7071113" y="3071700"/>
            <a:ext cx="1069500" cy="2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service</a:t>
            </a:r>
            <a:endParaRPr sz="1100"/>
          </a:p>
        </p:txBody>
      </p:sp>
      <p:sp>
        <p:nvSpPr>
          <p:cNvPr id="726" name="Google Shape;726;g1309361d6dc_0_726"/>
          <p:cNvSpPr txBox="1"/>
          <p:nvPr/>
        </p:nvSpPr>
        <p:spPr>
          <a:xfrm>
            <a:off x="7266837" y="3260650"/>
            <a:ext cx="81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10.96.0.7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27" name="Google Shape;727;g1309361d6dc_0_7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" name="Google Shape;732;g1309361d6dc_0_7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325" y="0"/>
            <a:ext cx="1328696" cy="11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g1309361d6dc_0_772"/>
          <p:cNvSpPr txBox="1"/>
          <p:nvPr>
            <p:ph type="title"/>
          </p:nvPr>
        </p:nvSpPr>
        <p:spPr>
          <a:xfrm>
            <a:off x="0" y="0"/>
            <a:ext cx="7449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Font typeface="Helvetica Neue"/>
              <a:buNone/>
            </a:pPr>
            <a:r>
              <a:rPr lang="en-US"/>
              <a:t>Ingress</a:t>
            </a:r>
            <a:endParaRPr/>
          </a:p>
        </p:txBody>
      </p:sp>
      <p:sp>
        <p:nvSpPr>
          <p:cNvPr id="734" name="Google Shape;734;g1309361d6dc_0_772"/>
          <p:cNvSpPr/>
          <p:nvPr/>
        </p:nvSpPr>
        <p:spPr>
          <a:xfrm>
            <a:off x="8237029" y="4958328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735" name="Google Shape;735;g1309361d6dc_0_772"/>
          <p:cNvSpPr txBox="1"/>
          <p:nvPr/>
        </p:nvSpPr>
        <p:spPr>
          <a:xfrm>
            <a:off x="148775" y="733275"/>
            <a:ext cx="6036300" cy="11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71E3"/>
                </a:solidFill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Ingress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exposes HTTP and HTTPS routes from outside the cluster to </a:t>
            </a:r>
            <a:r>
              <a:rPr lang="en-US" sz="1200">
                <a:solidFill>
                  <a:srgbClr val="3371E3"/>
                </a:solidFill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services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within the cluster. Traffic routing is controlled by rules defined on the Ingress resource.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Ingress will create a routing rule for http/https to send to the correct service.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6" name="Google Shape;736;g1309361d6dc_0_772"/>
          <p:cNvSpPr/>
          <p:nvPr/>
        </p:nvSpPr>
        <p:spPr>
          <a:xfrm>
            <a:off x="297900" y="2849525"/>
            <a:ext cx="2539500" cy="21468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g1309361d6dc_0_772"/>
          <p:cNvSpPr/>
          <p:nvPr/>
        </p:nvSpPr>
        <p:spPr>
          <a:xfrm>
            <a:off x="422125" y="4769653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738" name="Google Shape;738;g1309361d6dc_0_772"/>
          <p:cNvSpPr/>
          <p:nvPr/>
        </p:nvSpPr>
        <p:spPr>
          <a:xfrm>
            <a:off x="1122154" y="4769653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pic>
        <p:nvPicPr>
          <p:cNvPr id="739" name="Google Shape;739;g1309361d6dc_0_7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563" y="4055000"/>
            <a:ext cx="41246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g1309361d6dc_0_772"/>
          <p:cNvSpPr txBox="1"/>
          <p:nvPr/>
        </p:nvSpPr>
        <p:spPr>
          <a:xfrm>
            <a:off x="387288" y="4238950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app1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41" name="Google Shape;741;g1309361d6dc_0_77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2213" y="3403825"/>
            <a:ext cx="545880" cy="30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2" name="Google Shape;742;g1309361d6dc_0_772"/>
          <p:cNvCxnSpPr>
            <a:stCxn id="739" idx="0"/>
            <a:endCxn id="741" idx="2"/>
          </p:cNvCxnSpPr>
          <p:nvPr/>
        </p:nvCxnSpPr>
        <p:spPr>
          <a:xfrm rot="-5400000">
            <a:off x="729292" y="3689000"/>
            <a:ext cx="343500" cy="388500"/>
          </a:xfrm>
          <a:prstGeom prst="curvedConnector3">
            <a:avLst>
              <a:gd fmla="val 499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3" name="Google Shape;743;g1309361d6dc_0_772"/>
          <p:cNvSpPr/>
          <p:nvPr/>
        </p:nvSpPr>
        <p:spPr>
          <a:xfrm>
            <a:off x="297888" y="2857025"/>
            <a:ext cx="1069500" cy="2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App1-service</a:t>
            </a:r>
            <a:endParaRPr sz="1100"/>
          </a:p>
        </p:txBody>
      </p:sp>
      <p:pic>
        <p:nvPicPr>
          <p:cNvPr id="744" name="Google Shape;744;g1309361d6dc_0_7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3163" y="4142388"/>
            <a:ext cx="41246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g1309361d6dc_0_772"/>
          <p:cNvSpPr/>
          <p:nvPr/>
        </p:nvSpPr>
        <p:spPr>
          <a:xfrm>
            <a:off x="1767888" y="2857025"/>
            <a:ext cx="1069500" cy="234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App2-service</a:t>
            </a:r>
            <a:endParaRPr sz="1100"/>
          </a:p>
        </p:txBody>
      </p:sp>
      <p:sp>
        <p:nvSpPr>
          <p:cNvPr id="746" name="Google Shape;746;g1309361d6dc_0_772"/>
          <p:cNvSpPr txBox="1"/>
          <p:nvPr/>
        </p:nvSpPr>
        <p:spPr>
          <a:xfrm>
            <a:off x="1983138" y="4391350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app2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7" name="Google Shape;747;g1309361d6dc_0_772"/>
          <p:cNvSpPr/>
          <p:nvPr/>
        </p:nvSpPr>
        <p:spPr>
          <a:xfrm>
            <a:off x="3078075" y="2849525"/>
            <a:ext cx="2539500" cy="21468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g1309361d6dc_0_772"/>
          <p:cNvSpPr/>
          <p:nvPr/>
        </p:nvSpPr>
        <p:spPr>
          <a:xfrm>
            <a:off x="3202300" y="4769653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749" name="Google Shape;749;g1309361d6dc_0_772"/>
          <p:cNvSpPr/>
          <p:nvPr/>
        </p:nvSpPr>
        <p:spPr>
          <a:xfrm>
            <a:off x="3902329" y="4769653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pic>
        <p:nvPicPr>
          <p:cNvPr id="750" name="Google Shape;750;g1309361d6dc_0_7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80738" y="4055000"/>
            <a:ext cx="41246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g1309361d6dc_0_772"/>
          <p:cNvSpPr txBox="1"/>
          <p:nvPr/>
        </p:nvSpPr>
        <p:spPr>
          <a:xfrm>
            <a:off x="3167463" y="4238950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app1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52" name="Google Shape;752;g1309361d6dc_0_77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02388" y="3403825"/>
            <a:ext cx="545880" cy="30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3" name="Google Shape;753;g1309361d6dc_0_772"/>
          <p:cNvCxnSpPr>
            <a:stCxn id="750" idx="0"/>
            <a:endCxn id="752" idx="2"/>
          </p:cNvCxnSpPr>
          <p:nvPr/>
        </p:nvCxnSpPr>
        <p:spPr>
          <a:xfrm rot="-5400000">
            <a:off x="3509467" y="3689000"/>
            <a:ext cx="343500" cy="388500"/>
          </a:xfrm>
          <a:prstGeom prst="curvedConnector3">
            <a:avLst>
              <a:gd fmla="val 499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4" name="Google Shape;754;g1309361d6dc_0_772"/>
          <p:cNvSpPr/>
          <p:nvPr/>
        </p:nvSpPr>
        <p:spPr>
          <a:xfrm>
            <a:off x="3078063" y="2857025"/>
            <a:ext cx="1069500" cy="2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App1-service</a:t>
            </a:r>
            <a:endParaRPr sz="1100"/>
          </a:p>
        </p:txBody>
      </p:sp>
      <p:pic>
        <p:nvPicPr>
          <p:cNvPr id="755" name="Google Shape;755;g1309361d6dc_0_7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3338" y="4142388"/>
            <a:ext cx="41246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g1309361d6dc_0_772"/>
          <p:cNvSpPr/>
          <p:nvPr/>
        </p:nvSpPr>
        <p:spPr>
          <a:xfrm>
            <a:off x="4548063" y="2857025"/>
            <a:ext cx="1069500" cy="234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App2-service</a:t>
            </a:r>
            <a:endParaRPr sz="1100"/>
          </a:p>
        </p:txBody>
      </p:sp>
      <p:sp>
        <p:nvSpPr>
          <p:cNvPr id="757" name="Google Shape;757;g1309361d6dc_0_772"/>
          <p:cNvSpPr txBox="1"/>
          <p:nvPr/>
        </p:nvSpPr>
        <p:spPr>
          <a:xfrm>
            <a:off x="4763313" y="4391350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app2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58" name="Google Shape;758;g1309361d6dc_0_772"/>
          <p:cNvCxnSpPr>
            <a:stCxn id="744" idx="0"/>
            <a:endCxn id="741" idx="2"/>
          </p:cNvCxnSpPr>
          <p:nvPr/>
        </p:nvCxnSpPr>
        <p:spPr>
          <a:xfrm flipH="1" rot="5400000">
            <a:off x="1271892" y="3534888"/>
            <a:ext cx="430800" cy="7842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g1309361d6dc_0_772"/>
          <p:cNvCxnSpPr>
            <a:stCxn id="755" idx="0"/>
            <a:endCxn id="752" idx="2"/>
          </p:cNvCxnSpPr>
          <p:nvPr/>
        </p:nvCxnSpPr>
        <p:spPr>
          <a:xfrm flipH="1" rot="5400000">
            <a:off x="4052067" y="3534888"/>
            <a:ext cx="430800" cy="7842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60" name="Google Shape;760;g1309361d6dc_0_77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82475" y="1790600"/>
            <a:ext cx="2272605" cy="3205728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g1309361d6dc_0_772"/>
          <p:cNvSpPr/>
          <p:nvPr/>
        </p:nvSpPr>
        <p:spPr>
          <a:xfrm>
            <a:off x="6940650" y="3645075"/>
            <a:ext cx="546000" cy="196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g1309361d6dc_0_772"/>
          <p:cNvSpPr/>
          <p:nvPr/>
        </p:nvSpPr>
        <p:spPr>
          <a:xfrm>
            <a:off x="6986775" y="4238950"/>
            <a:ext cx="546000" cy="196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g1309361d6dc_0_772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4" name="Google Shape;764;g1309361d6dc_0_77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309361d6dc_0_816"/>
          <p:cNvSpPr txBox="1"/>
          <p:nvPr/>
        </p:nvSpPr>
        <p:spPr>
          <a:xfrm>
            <a:off x="0" y="0"/>
            <a:ext cx="7449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Kubernetes Network Policies </a:t>
            </a:r>
            <a:endParaRPr sz="25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70" name="Google Shape;770;g1309361d6dc_0_8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0" y="465750"/>
            <a:ext cx="165735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g1309361d6dc_0_816"/>
          <p:cNvSpPr/>
          <p:nvPr/>
        </p:nvSpPr>
        <p:spPr>
          <a:xfrm>
            <a:off x="62400" y="3421930"/>
            <a:ext cx="1130100" cy="515400"/>
          </a:xfrm>
          <a:prstGeom prst="rect">
            <a:avLst/>
          </a:prstGeom>
          <a:solidFill>
            <a:srgbClr val="4472AE"/>
          </a:solidFill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772" name="Google Shape;772;g1309361d6dc_0_816"/>
          <p:cNvSpPr/>
          <p:nvPr/>
        </p:nvSpPr>
        <p:spPr>
          <a:xfrm>
            <a:off x="1178449" y="3421930"/>
            <a:ext cx="1130100" cy="515400"/>
          </a:xfrm>
          <a:prstGeom prst="rect">
            <a:avLst/>
          </a:prstGeom>
          <a:solidFill>
            <a:srgbClr val="4472AE"/>
          </a:solidFill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pic>
        <p:nvPicPr>
          <p:cNvPr id="773" name="Google Shape;773;g1309361d6dc_0_8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827" y="4628259"/>
            <a:ext cx="1081526" cy="515240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g1309361d6dc_0_816"/>
          <p:cNvSpPr txBox="1"/>
          <p:nvPr/>
        </p:nvSpPr>
        <p:spPr>
          <a:xfrm>
            <a:off x="92300" y="2530175"/>
            <a:ext cx="1787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Minion 1</a:t>
            </a:r>
            <a:endParaRPr b="1"/>
          </a:p>
        </p:txBody>
      </p:sp>
      <p:sp>
        <p:nvSpPr>
          <p:cNvPr id="775" name="Google Shape;775;g1309361d6dc_0_816"/>
          <p:cNvSpPr/>
          <p:nvPr/>
        </p:nvSpPr>
        <p:spPr>
          <a:xfrm>
            <a:off x="2618935" y="3421930"/>
            <a:ext cx="1130100" cy="515400"/>
          </a:xfrm>
          <a:prstGeom prst="rect">
            <a:avLst/>
          </a:prstGeom>
          <a:solidFill>
            <a:srgbClr val="4472AE"/>
          </a:solidFill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776" name="Google Shape;776;g1309361d6dc_0_816"/>
          <p:cNvSpPr/>
          <p:nvPr/>
        </p:nvSpPr>
        <p:spPr>
          <a:xfrm>
            <a:off x="3734984" y="3421930"/>
            <a:ext cx="1130100" cy="515400"/>
          </a:xfrm>
          <a:prstGeom prst="rect">
            <a:avLst/>
          </a:prstGeom>
          <a:solidFill>
            <a:srgbClr val="4472AE"/>
          </a:solidFill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pic>
        <p:nvPicPr>
          <p:cNvPr id="777" name="Google Shape;777;g1309361d6dc_0_8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4362" y="4628259"/>
            <a:ext cx="1081526" cy="515240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g1309361d6dc_0_816"/>
          <p:cNvSpPr txBox="1"/>
          <p:nvPr/>
        </p:nvSpPr>
        <p:spPr>
          <a:xfrm>
            <a:off x="2794362" y="2619800"/>
            <a:ext cx="1787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Minion 2</a:t>
            </a:r>
            <a:endParaRPr b="1"/>
          </a:p>
        </p:txBody>
      </p:sp>
      <p:sp>
        <p:nvSpPr>
          <p:cNvPr id="779" name="Google Shape;779;g1309361d6dc_0_816"/>
          <p:cNvSpPr/>
          <p:nvPr/>
        </p:nvSpPr>
        <p:spPr>
          <a:xfrm>
            <a:off x="5215134" y="3421930"/>
            <a:ext cx="1130100" cy="515400"/>
          </a:xfrm>
          <a:prstGeom prst="rect">
            <a:avLst/>
          </a:prstGeom>
          <a:solidFill>
            <a:srgbClr val="4472AE"/>
          </a:solidFill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780" name="Google Shape;780;g1309361d6dc_0_816"/>
          <p:cNvSpPr/>
          <p:nvPr/>
        </p:nvSpPr>
        <p:spPr>
          <a:xfrm>
            <a:off x="6331183" y="3421930"/>
            <a:ext cx="1130100" cy="515400"/>
          </a:xfrm>
          <a:prstGeom prst="rect">
            <a:avLst/>
          </a:prstGeom>
          <a:solidFill>
            <a:srgbClr val="4472AE"/>
          </a:solidFill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pic>
        <p:nvPicPr>
          <p:cNvPr id="781" name="Google Shape;781;g1309361d6dc_0_8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0561" y="4628259"/>
            <a:ext cx="1081526" cy="515240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g1309361d6dc_0_816"/>
          <p:cNvSpPr txBox="1"/>
          <p:nvPr/>
        </p:nvSpPr>
        <p:spPr>
          <a:xfrm>
            <a:off x="5390561" y="2619800"/>
            <a:ext cx="1787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Minion 3</a:t>
            </a:r>
            <a:endParaRPr b="1"/>
          </a:p>
        </p:txBody>
      </p:sp>
      <p:sp>
        <p:nvSpPr>
          <p:cNvPr id="783" name="Google Shape;783;g1309361d6dc_0_816"/>
          <p:cNvSpPr txBox="1"/>
          <p:nvPr/>
        </p:nvSpPr>
        <p:spPr>
          <a:xfrm>
            <a:off x="323448" y="4259041"/>
            <a:ext cx="7350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pic>
        <p:nvPicPr>
          <p:cNvPr id="784" name="Google Shape;784;g1309361d6dc_0_8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3803" y="4628259"/>
            <a:ext cx="1081526" cy="515240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g1309361d6dc_0_816"/>
          <p:cNvSpPr txBox="1"/>
          <p:nvPr/>
        </p:nvSpPr>
        <p:spPr>
          <a:xfrm>
            <a:off x="919774" y="4342550"/>
            <a:ext cx="1238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APP: Label=APP</a:t>
            </a:r>
            <a:endParaRPr b="1" sz="900"/>
          </a:p>
        </p:txBody>
      </p:sp>
      <p:sp>
        <p:nvSpPr>
          <p:cNvPr id="786" name="Google Shape;786;g1309361d6dc_0_816"/>
          <p:cNvSpPr txBox="1"/>
          <p:nvPr/>
        </p:nvSpPr>
        <p:spPr>
          <a:xfrm>
            <a:off x="5507200" y="4342225"/>
            <a:ext cx="1238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Web: Label=Web</a:t>
            </a:r>
            <a:endParaRPr b="1" sz="900"/>
          </a:p>
        </p:txBody>
      </p:sp>
      <p:sp>
        <p:nvSpPr>
          <p:cNvPr id="787" name="Google Shape;787;g1309361d6dc_0_816"/>
          <p:cNvSpPr txBox="1"/>
          <p:nvPr/>
        </p:nvSpPr>
        <p:spPr>
          <a:xfrm>
            <a:off x="2987450" y="4342550"/>
            <a:ext cx="1238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DB: Label=DB</a:t>
            </a:r>
            <a:endParaRPr b="1" sz="900"/>
          </a:p>
        </p:txBody>
      </p:sp>
      <p:sp>
        <p:nvSpPr>
          <p:cNvPr id="788" name="Google Shape;788;g1309361d6dc_0_816"/>
          <p:cNvSpPr txBox="1"/>
          <p:nvPr/>
        </p:nvSpPr>
        <p:spPr>
          <a:xfrm>
            <a:off x="6324700" y="2633301"/>
            <a:ext cx="2830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Traffic from </a:t>
            </a:r>
            <a:r>
              <a:rPr b="1" lang="en-US" sz="900">
                <a:solidFill>
                  <a:srgbClr val="FF0000"/>
                </a:solidFill>
              </a:rPr>
              <a:t>APP</a:t>
            </a:r>
            <a:r>
              <a:rPr b="1" lang="en-US" sz="900"/>
              <a:t> to </a:t>
            </a:r>
            <a:r>
              <a:rPr b="1" lang="en-US" sz="900">
                <a:solidFill>
                  <a:srgbClr val="FF0000"/>
                </a:solidFill>
              </a:rPr>
              <a:t>DB</a:t>
            </a:r>
            <a:r>
              <a:rPr b="1" lang="en-US" sz="900"/>
              <a:t> should be blocked on all ports except </a:t>
            </a:r>
            <a:r>
              <a:rPr b="1" lang="en-US" sz="900">
                <a:solidFill>
                  <a:srgbClr val="FF0000"/>
                </a:solidFill>
              </a:rPr>
              <a:t>3306</a:t>
            </a:r>
            <a:endParaRPr b="1" sz="900">
              <a:solidFill>
                <a:srgbClr val="FF0000"/>
              </a:solidFill>
            </a:endParaRPr>
          </a:p>
        </p:txBody>
      </p:sp>
      <p:pic>
        <p:nvPicPr>
          <p:cNvPr id="789" name="Google Shape;789;g1309361d6dc_0_8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9775" y="3987050"/>
            <a:ext cx="396900" cy="3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g1309361d6dc_0_8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8050" y="3987050"/>
            <a:ext cx="396900" cy="3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g1309361d6dc_0_8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7800" y="4029050"/>
            <a:ext cx="396900" cy="3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g1309361d6dc_0_816"/>
          <p:cNvSpPr txBox="1"/>
          <p:nvPr/>
        </p:nvSpPr>
        <p:spPr>
          <a:xfrm>
            <a:off x="1192500" y="3941496"/>
            <a:ext cx="1081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 u="sng"/>
              <a:t>IPtables filters</a:t>
            </a:r>
            <a:endParaRPr b="1" sz="900" u="sng"/>
          </a:p>
        </p:txBody>
      </p:sp>
      <p:sp>
        <p:nvSpPr>
          <p:cNvPr id="793" name="Google Shape;793;g1309361d6dc_0_816"/>
          <p:cNvSpPr txBox="1"/>
          <p:nvPr/>
        </p:nvSpPr>
        <p:spPr>
          <a:xfrm>
            <a:off x="3779112" y="3941508"/>
            <a:ext cx="1081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 u="sng"/>
              <a:t>IPtables filters</a:t>
            </a:r>
            <a:endParaRPr b="1" sz="900" u="sng"/>
          </a:p>
        </p:txBody>
      </p:sp>
      <p:sp>
        <p:nvSpPr>
          <p:cNvPr id="794" name="Google Shape;794;g1309361d6dc_0_816"/>
          <p:cNvSpPr txBox="1"/>
          <p:nvPr/>
        </p:nvSpPr>
        <p:spPr>
          <a:xfrm>
            <a:off x="6379775" y="3941496"/>
            <a:ext cx="1081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 u="sng"/>
              <a:t>IPtables filters</a:t>
            </a:r>
            <a:endParaRPr b="1" sz="900" u="sng"/>
          </a:p>
        </p:txBody>
      </p:sp>
      <p:sp>
        <p:nvSpPr>
          <p:cNvPr id="795" name="Google Shape;795;g1309361d6dc_0_816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96" name="Google Shape;796;g1309361d6dc_0_8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g1309361d6dc_0_816"/>
          <p:cNvSpPr txBox="1"/>
          <p:nvPr/>
        </p:nvSpPr>
        <p:spPr>
          <a:xfrm>
            <a:off x="1806900" y="539100"/>
            <a:ext cx="7128000" cy="13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685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Char char="➔"/>
            </a:pPr>
            <a:r>
              <a:rPr lang="en-US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Network policy in K8s</a:t>
            </a:r>
            <a:r>
              <a:rPr lang="en-US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specification of how Kubernetes constructs are able to communicate.  Generally speaking pod to pod communication.</a:t>
            </a:r>
            <a:endParaRPr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2250" lvl="0" marL="45720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1700"/>
              <a:buFont typeface="Helvetica Neue"/>
              <a:buChar char="➔"/>
            </a:pPr>
            <a:r>
              <a:rPr lang="en-US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the policies consist on the Kubernetes nodes not on a firewall.  </a:t>
            </a:r>
            <a:r>
              <a:rPr lang="en-US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CNI’s will make use of netfilter and iptables some use ebpf.</a:t>
            </a:r>
            <a:endParaRPr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685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Char char="➔"/>
            </a:pPr>
            <a:r>
              <a:rPr lang="en-US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built into K8s.  It needs third party integration.  Like Calico or Cilium.</a:t>
            </a:r>
            <a:endParaRPr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685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Char char="➔"/>
            </a:pPr>
            <a:r>
              <a:rPr lang="en-US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policies are based off of labels.</a:t>
            </a:r>
            <a:endParaRPr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6850" lvl="0" marL="45720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1300"/>
              <a:buFont typeface="Helvetica Neue"/>
              <a:buChar char="➔"/>
            </a:pPr>
            <a:r>
              <a:rPr b="1" lang="en-US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have to specify ingress / egress within the policy.</a:t>
            </a:r>
            <a:endParaRPr b="1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309361d6dc_0_847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03" name="Google Shape;803;g1309361d6dc_0_8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9600" y="0"/>
            <a:ext cx="165735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Google Shape;804;g1309361d6dc_0_8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6305" y="0"/>
            <a:ext cx="165735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g1309361d6dc_0_847"/>
          <p:cNvSpPr txBox="1"/>
          <p:nvPr>
            <p:ph type="title"/>
          </p:nvPr>
        </p:nvSpPr>
        <p:spPr>
          <a:xfrm>
            <a:off x="1193950" y="2653425"/>
            <a:ext cx="7449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Font typeface="Helvetica Neue"/>
              <a:buNone/>
            </a:pPr>
            <a:r>
              <a:rPr lang="en-US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09361d6dc_0_11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" name="Google Shape;76;g1309361d6d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200"/>
            <a:ext cx="165735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1309361d6dc_0_11"/>
          <p:cNvSpPr txBox="1"/>
          <p:nvPr>
            <p:ph type="title"/>
          </p:nvPr>
        </p:nvSpPr>
        <p:spPr>
          <a:xfrm>
            <a:off x="0" y="0"/>
            <a:ext cx="7449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Font typeface="Helvetica Neue"/>
              <a:buNone/>
            </a:pPr>
            <a:r>
              <a:rPr lang="en-US"/>
              <a:t>What is Kubernetes?</a:t>
            </a:r>
            <a:endParaRPr/>
          </a:p>
        </p:txBody>
      </p:sp>
      <p:sp>
        <p:nvSpPr>
          <p:cNvPr id="78" name="Google Shape;78;g1309361d6dc_0_11"/>
          <p:cNvSpPr/>
          <p:nvPr/>
        </p:nvSpPr>
        <p:spPr>
          <a:xfrm>
            <a:off x="1820925" y="780050"/>
            <a:ext cx="1657200" cy="188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g1309361d6dc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4100" y="780050"/>
            <a:ext cx="549800" cy="5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g1309361d6dc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9700" y="780050"/>
            <a:ext cx="549800" cy="5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1309361d6dc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5300" y="780050"/>
            <a:ext cx="549800" cy="5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1309361d6dc_0_11"/>
          <p:cNvSpPr txBox="1"/>
          <p:nvPr/>
        </p:nvSpPr>
        <p:spPr>
          <a:xfrm>
            <a:off x="2496450" y="918000"/>
            <a:ext cx="549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ETCD</a:t>
            </a:r>
            <a:r>
              <a:rPr b="1" lang="en-US"/>
              <a:t> </a:t>
            </a:r>
            <a:endParaRPr b="1"/>
          </a:p>
        </p:txBody>
      </p:sp>
      <p:sp>
        <p:nvSpPr>
          <p:cNvPr id="83" name="Google Shape;83;g1309361d6dc_0_11"/>
          <p:cNvSpPr txBox="1"/>
          <p:nvPr/>
        </p:nvSpPr>
        <p:spPr>
          <a:xfrm>
            <a:off x="4653350" y="972900"/>
            <a:ext cx="549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ETCD</a:t>
            </a:r>
            <a:r>
              <a:rPr b="1" lang="en-US"/>
              <a:t> </a:t>
            </a:r>
            <a:endParaRPr b="1"/>
          </a:p>
        </p:txBody>
      </p:sp>
      <p:sp>
        <p:nvSpPr>
          <p:cNvPr id="84" name="Google Shape;84;g1309361d6dc_0_11"/>
          <p:cNvSpPr txBox="1"/>
          <p:nvPr/>
        </p:nvSpPr>
        <p:spPr>
          <a:xfrm>
            <a:off x="6677150" y="972900"/>
            <a:ext cx="549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ETCD</a:t>
            </a:r>
            <a:r>
              <a:rPr b="1" lang="en-US"/>
              <a:t> </a:t>
            </a:r>
            <a:endParaRPr b="1"/>
          </a:p>
        </p:txBody>
      </p:sp>
      <p:sp>
        <p:nvSpPr>
          <p:cNvPr id="85" name="Google Shape;85;g1309361d6dc_0_11"/>
          <p:cNvSpPr/>
          <p:nvPr/>
        </p:nvSpPr>
        <p:spPr>
          <a:xfrm>
            <a:off x="2523925" y="1329850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Controller</a:t>
            </a:r>
            <a:endParaRPr sz="800"/>
          </a:p>
        </p:txBody>
      </p:sp>
      <p:sp>
        <p:nvSpPr>
          <p:cNvPr id="86" name="Google Shape;86;g1309361d6dc_0_11"/>
          <p:cNvSpPr/>
          <p:nvPr/>
        </p:nvSpPr>
        <p:spPr>
          <a:xfrm>
            <a:off x="4354613" y="1329838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Controller</a:t>
            </a:r>
            <a:endParaRPr sz="800"/>
          </a:p>
        </p:txBody>
      </p:sp>
      <p:sp>
        <p:nvSpPr>
          <p:cNvPr id="87" name="Google Shape;87;g1309361d6dc_0_11"/>
          <p:cNvSpPr/>
          <p:nvPr/>
        </p:nvSpPr>
        <p:spPr>
          <a:xfrm>
            <a:off x="6424300" y="1329850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Controller</a:t>
            </a:r>
            <a:endParaRPr sz="800"/>
          </a:p>
        </p:txBody>
      </p:sp>
      <p:sp>
        <p:nvSpPr>
          <p:cNvPr id="88" name="Google Shape;88;g1309361d6dc_0_11"/>
          <p:cNvSpPr/>
          <p:nvPr/>
        </p:nvSpPr>
        <p:spPr>
          <a:xfrm>
            <a:off x="2523925" y="1726938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Scheduler</a:t>
            </a:r>
            <a:endParaRPr sz="800"/>
          </a:p>
        </p:txBody>
      </p:sp>
      <p:sp>
        <p:nvSpPr>
          <p:cNvPr id="89" name="Google Shape;89;g1309361d6dc_0_11"/>
          <p:cNvSpPr/>
          <p:nvPr/>
        </p:nvSpPr>
        <p:spPr>
          <a:xfrm>
            <a:off x="4354625" y="1726938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Scheduler</a:t>
            </a:r>
            <a:endParaRPr sz="800"/>
          </a:p>
        </p:txBody>
      </p:sp>
      <p:sp>
        <p:nvSpPr>
          <p:cNvPr id="90" name="Google Shape;90;g1309361d6dc_0_11"/>
          <p:cNvSpPr/>
          <p:nvPr/>
        </p:nvSpPr>
        <p:spPr>
          <a:xfrm>
            <a:off x="6424300" y="1726938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Scheduler</a:t>
            </a:r>
            <a:endParaRPr sz="800"/>
          </a:p>
        </p:txBody>
      </p:sp>
      <p:sp>
        <p:nvSpPr>
          <p:cNvPr id="91" name="Google Shape;91;g1309361d6dc_0_11"/>
          <p:cNvSpPr/>
          <p:nvPr/>
        </p:nvSpPr>
        <p:spPr>
          <a:xfrm>
            <a:off x="2523925" y="2143050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API server</a:t>
            </a:r>
            <a:endParaRPr sz="800"/>
          </a:p>
        </p:txBody>
      </p:sp>
      <p:sp>
        <p:nvSpPr>
          <p:cNvPr id="92" name="Google Shape;92;g1309361d6dc_0_11"/>
          <p:cNvSpPr/>
          <p:nvPr/>
        </p:nvSpPr>
        <p:spPr>
          <a:xfrm>
            <a:off x="4354625" y="2143050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API server</a:t>
            </a:r>
            <a:endParaRPr sz="800"/>
          </a:p>
        </p:txBody>
      </p:sp>
      <p:sp>
        <p:nvSpPr>
          <p:cNvPr id="93" name="Google Shape;93;g1309361d6dc_0_11"/>
          <p:cNvSpPr/>
          <p:nvPr/>
        </p:nvSpPr>
        <p:spPr>
          <a:xfrm>
            <a:off x="6424300" y="2143050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API server</a:t>
            </a:r>
            <a:endParaRPr sz="800"/>
          </a:p>
        </p:txBody>
      </p:sp>
      <p:sp>
        <p:nvSpPr>
          <p:cNvPr id="94" name="Google Shape;94;g1309361d6dc_0_11"/>
          <p:cNvSpPr/>
          <p:nvPr/>
        </p:nvSpPr>
        <p:spPr>
          <a:xfrm>
            <a:off x="3880613" y="780050"/>
            <a:ext cx="1657200" cy="188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309361d6dc_0_11"/>
          <p:cNvSpPr/>
          <p:nvPr/>
        </p:nvSpPr>
        <p:spPr>
          <a:xfrm>
            <a:off x="6056288" y="780050"/>
            <a:ext cx="1657200" cy="188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309361d6dc_0_11"/>
          <p:cNvSpPr txBox="1"/>
          <p:nvPr/>
        </p:nvSpPr>
        <p:spPr>
          <a:xfrm>
            <a:off x="2111750" y="459200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Master 1</a:t>
            </a:r>
            <a:endParaRPr b="1"/>
          </a:p>
        </p:txBody>
      </p:sp>
      <p:sp>
        <p:nvSpPr>
          <p:cNvPr id="97" name="Google Shape;97;g1309361d6dc_0_11"/>
          <p:cNvSpPr txBox="1"/>
          <p:nvPr/>
        </p:nvSpPr>
        <p:spPr>
          <a:xfrm>
            <a:off x="4084025" y="459200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Master 2</a:t>
            </a:r>
            <a:endParaRPr b="1"/>
          </a:p>
        </p:txBody>
      </p:sp>
      <p:sp>
        <p:nvSpPr>
          <p:cNvPr id="98" name="Google Shape;98;g1309361d6dc_0_11"/>
          <p:cNvSpPr txBox="1"/>
          <p:nvPr/>
        </p:nvSpPr>
        <p:spPr>
          <a:xfrm>
            <a:off x="6324200" y="459350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Master 3</a:t>
            </a:r>
            <a:endParaRPr b="1"/>
          </a:p>
        </p:txBody>
      </p:sp>
      <p:sp>
        <p:nvSpPr>
          <p:cNvPr id="99" name="Google Shape;99;g1309361d6dc_0_11"/>
          <p:cNvSpPr/>
          <p:nvPr/>
        </p:nvSpPr>
        <p:spPr>
          <a:xfrm>
            <a:off x="159525" y="3717500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100" name="Google Shape;100;g1309361d6dc_0_11"/>
          <p:cNvSpPr/>
          <p:nvPr/>
        </p:nvSpPr>
        <p:spPr>
          <a:xfrm>
            <a:off x="868750" y="3717500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pic>
        <p:nvPicPr>
          <p:cNvPr id="101" name="Google Shape;101;g1309361d6dc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600" y="4221525"/>
            <a:ext cx="678625" cy="4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1309361d6dc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100" y="4221525"/>
            <a:ext cx="678625" cy="4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1309361d6dc_0_11"/>
          <p:cNvSpPr/>
          <p:nvPr/>
        </p:nvSpPr>
        <p:spPr>
          <a:xfrm>
            <a:off x="1820925" y="3717500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104" name="Google Shape;104;g1309361d6dc_0_11"/>
          <p:cNvSpPr/>
          <p:nvPr/>
        </p:nvSpPr>
        <p:spPr>
          <a:xfrm>
            <a:off x="2530150" y="3717500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pic>
        <p:nvPicPr>
          <p:cNvPr id="105" name="Google Shape;105;g1309361d6dc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1000" y="4221525"/>
            <a:ext cx="678625" cy="4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1309361d6dc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6500" y="4221525"/>
            <a:ext cx="678625" cy="4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309361d6dc_0_11"/>
          <p:cNvSpPr/>
          <p:nvPr/>
        </p:nvSpPr>
        <p:spPr>
          <a:xfrm>
            <a:off x="3482325" y="3717500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108" name="Google Shape;108;g1309361d6dc_0_11"/>
          <p:cNvSpPr/>
          <p:nvPr/>
        </p:nvSpPr>
        <p:spPr>
          <a:xfrm>
            <a:off x="4191550" y="3717500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pic>
        <p:nvPicPr>
          <p:cNvPr id="109" name="Google Shape;109;g1309361d6dc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2400" y="4221525"/>
            <a:ext cx="678625" cy="4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1309361d6dc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7900" y="4221525"/>
            <a:ext cx="678625" cy="4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1309361d6dc_0_11"/>
          <p:cNvSpPr/>
          <p:nvPr/>
        </p:nvSpPr>
        <p:spPr>
          <a:xfrm>
            <a:off x="5143725" y="3717500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112" name="Google Shape;112;g1309361d6dc_0_11"/>
          <p:cNvSpPr/>
          <p:nvPr/>
        </p:nvSpPr>
        <p:spPr>
          <a:xfrm>
            <a:off x="5852950" y="3717500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pic>
        <p:nvPicPr>
          <p:cNvPr id="113" name="Google Shape;113;g1309361d6dc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3800" y="4221525"/>
            <a:ext cx="678625" cy="4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1309361d6dc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300" y="4221525"/>
            <a:ext cx="678625" cy="4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1309361d6dc_0_11"/>
          <p:cNvSpPr/>
          <p:nvPr/>
        </p:nvSpPr>
        <p:spPr>
          <a:xfrm>
            <a:off x="5079375" y="3289500"/>
            <a:ext cx="1657200" cy="144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309361d6dc_0_11"/>
          <p:cNvSpPr/>
          <p:nvPr/>
        </p:nvSpPr>
        <p:spPr>
          <a:xfrm>
            <a:off x="3417975" y="3289500"/>
            <a:ext cx="1657200" cy="144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309361d6dc_0_11"/>
          <p:cNvSpPr/>
          <p:nvPr/>
        </p:nvSpPr>
        <p:spPr>
          <a:xfrm>
            <a:off x="1756575" y="3289500"/>
            <a:ext cx="1657200" cy="144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309361d6dc_0_11"/>
          <p:cNvSpPr/>
          <p:nvPr/>
        </p:nvSpPr>
        <p:spPr>
          <a:xfrm>
            <a:off x="95175" y="3298675"/>
            <a:ext cx="1657200" cy="144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309361d6dc_0_11"/>
          <p:cNvSpPr txBox="1"/>
          <p:nvPr/>
        </p:nvSpPr>
        <p:spPr>
          <a:xfrm>
            <a:off x="363075" y="2968800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Minion</a:t>
            </a:r>
            <a:endParaRPr b="1"/>
          </a:p>
        </p:txBody>
      </p:sp>
      <p:sp>
        <p:nvSpPr>
          <p:cNvPr id="120" name="Google Shape;120;g1309361d6dc_0_11"/>
          <p:cNvSpPr txBox="1"/>
          <p:nvPr/>
        </p:nvSpPr>
        <p:spPr>
          <a:xfrm>
            <a:off x="2111750" y="2977975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Minion</a:t>
            </a:r>
            <a:endParaRPr b="1"/>
          </a:p>
        </p:txBody>
      </p:sp>
      <p:sp>
        <p:nvSpPr>
          <p:cNvPr id="121" name="Google Shape;121;g1309361d6dc_0_11"/>
          <p:cNvSpPr txBox="1"/>
          <p:nvPr/>
        </p:nvSpPr>
        <p:spPr>
          <a:xfrm>
            <a:off x="3755125" y="2977975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Minion</a:t>
            </a:r>
            <a:endParaRPr b="1"/>
          </a:p>
        </p:txBody>
      </p:sp>
      <p:sp>
        <p:nvSpPr>
          <p:cNvPr id="122" name="Google Shape;122;g1309361d6dc_0_11"/>
          <p:cNvSpPr txBox="1"/>
          <p:nvPr/>
        </p:nvSpPr>
        <p:spPr>
          <a:xfrm>
            <a:off x="5344438" y="2977975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Minion</a:t>
            </a:r>
            <a:endParaRPr b="1"/>
          </a:p>
        </p:txBody>
      </p:sp>
      <p:sp>
        <p:nvSpPr>
          <p:cNvPr id="123" name="Google Shape;123;g1309361d6dc_0_11"/>
          <p:cNvSpPr txBox="1"/>
          <p:nvPr/>
        </p:nvSpPr>
        <p:spPr>
          <a:xfrm>
            <a:off x="7926275" y="871200"/>
            <a:ext cx="1121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Control Plane</a:t>
            </a:r>
            <a:endParaRPr b="1" u="sng"/>
          </a:p>
        </p:txBody>
      </p:sp>
      <p:sp>
        <p:nvSpPr>
          <p:cNvPr id="124" name="Google Shape;124;g1309361d6dc_0_11"/>
          <p:cNvSpPr txBox="1"/>
          <p:nvPr/>
        </p:nvSpPr>
        <p:spPr>
          <a:xfrm>
            <a:off x="0" y="2669150"/>
            <a:ext cx="13116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Data Plane</a:t>
            </a:r>
            <a:endParaRPr b="1" u="sng"/>
          </a:p>
        </p:txBody>
      </p:sp>
      <p:pic>
        <p:nvPicPr>
          <p:cNvPr id="125" name="Google Shape;125;g1309361d6dc_0_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309361d6dc_0_11"/>
          <p:cNvSpPr txBox="1"/>
          <p:nvPr/>
        </p:nvSpPr>
        <p:spPr>
          <a:xfrm rot="-1324">
            <a:off x="6735125" y="2669598"/>
            <a:ext cx="2337300" cy="2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u="sng"/>
              <a:t>Kubelet </a:t>
            </a:r>
            <a:r>
              <a:rPr lang="en-US" sz="1100"/>
              <a:t>Process on the node responsible for communication between the node and the api server / master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u="sng"/>
              <a:t>Kube Proxy </a:t>
            </a:r>
            <a:r>
              <a:rPr lang="en-US" sz="1100"/>
              <a:t>container that runs on each node that constantly talks to the api server to get information so it can map kubernetes constructs to IPtables.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u="sng"/>
              <a:t>Kubectl Binary</a:t>
            </a:r>
            <a:r>
              <a:rPr lang="en-US" sz="1100"/>
              <a:t> that external users leverage to talk to the Kubernetes control plane.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09361d6dc_0_71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2" name="Google Shape;132;g1309361d6dc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50" y="593275"/>
            <a:ext cx="165735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309361d6dc_0_71"/>
          <p:cNvSpPr txBox="1"/>
          <p:nvPr>
            <p:ph type="title"/>
          </p:nvPr>
        </p:nvSpPr>
        <p:spPr>
          <a:xfrm>
            <a:off x="0" y="0"/>
            <a:ext cx="7449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Font typeface="Helvetica Neue"/>
              <a:buNone/>
            </a:pPr>
            <a:r>
              <a:rPr lang="en-US"/>
              <a:t>Kubernetes API and scheduling….</a:t>
            </a:r>
            <a:endParaRPr/>
          </a:p>
        </p:txBody>
      </p:sp>
      <p:pic>
        <p:nvPicPr>
          <p:cNvPr id="134" name="Google Shape;134;g1309361d6dc_0_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7875" y="427625"/>
            <a:ext cx="549800" cy="5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309361d6dc_0_71"/>
          <p:cNvSpPr txBox="1"/>
          <p:nvPr/>
        </p:nvSpPr>
        <p:spPr>
          <a:xfrm>
            <a:off x="7140225" y="565575"/>
            <a:ext cx="549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ETCD</a:t>
            </a:r>
            <a:r>
              <a:rPr b="1" lang="en-US"/>
              <a:t> </a:t>
            </a:r>
            <a:endParaRPr b="1"/>
          </a:p>
        </p:txBody>
      </p:sp>
      <p:sp>
        <p:nvSpPr>
          <p:cNvPr id="136" name="Google Shape;136;g1309361d6dc_0_71"/>
          <p:cNvSpPr/>
          <p:nvPr/>
        </p:nvSpPr>
        <p:spPr>
          <a:xfrm>
            <a:off x="7167700" y="977425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Controller</a:t>
            </a:r>
            <a:endParaRPr sz="800"/>
          </a:p>
        </p:txBody>
      </p:sp>
      <p:sp>
        <p:nvSpPr>
          <p:cNvPr id="137" name="Google Shape;137;g1309361d6dc_0_71"/>
          <p:cNvSpPr/>
          <p:nvPr/>
        </p:nvSpPr>
        <p:spPr>
          <a:xfrm>
            <a:off x="7167700" y="13745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Scheduler</a:t>
            </a:r>
            <a:endParaRPr sz="800"/>
          </a:p>
        </p:txBody>
      </p:sp>
      <p:sp>
        <p:nvSpPr>
          <p:cNvPr id="138" name="Google Shape;138;g1309361d6dc_0_71"/>
          <p:cNvSpPr/>
          <p:nvPr/>
        </p:nvSpPr>
        <p:spPr>
          <a:xfrm>
            <a:off x="5948675" y="11091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API server</a:t>
            </a:r>
            <a:endParaRPr sz="800"/>
          </a:p>
        </p:txBody>
      </p:sp>
      <p:pic>
        <p:nvPicPr>
          <p:cNvPr id="139" name="Google Shape;139;g1309361d6dc_0_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0175" y="1109125"/>
            <a:ext cx="1143000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1309361d6dc_0_71"/>
          <p:cNvSpPr txBox="1"/>
          <p:nvPr/>
        </p:nvSpPr>
        <p:spPr>
          <a:xfrm>
            <a:off x="7207675" y="106925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K8s Master</a:t>
            </a:r>
            <a:endParaRPr b="1"/>
          </a:p>
        </p:txBody>
      </p:sp>
      <p:sp>
        <p:nvSpPr>
          <p:cNvPr id="141" name="Google Shape;141;g1309361d6dc_0_71"/>
          <p:cNvSpPr/>
          <p:nvPr/>
        </p:nvSpPr>
        <p:spPr>
          <a:xfrm>
            <a:off x="5903025" y="106925"/>
            <a:ext cx="2536800" cy="188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309361d6dc_0_71"/>
          <p:cNvSpPr/>
          <p:nvPr/>
        </p:nvSpPr>
        <p:spPr>
          <a:xfrm>
            <a:off x="159525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143" name="Google Shape;143;g1309361d6dc_0_71"/>
          <p:cNvSpPr/>
          <p:nvPr/>
        </p:nvSpPr>
        <p:spPr>
          <a:xfrm>
            <a:off x="859813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pic>
        <p:nvPicPr>
          <p:cNvPr id="144" name="Google Shape;144;g1309361d6dc_0_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600" y="4221525"/>
            <a:ext cx="678625" cy="4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309361d6dc_0_71"/>
          <p:cNvSpPr/>
          <p:nvPr/>
        </p:nvSpPr>
        <p:spPr>
          <a:xfrm>
            <a:off x="1700" y="2599525"/>
            <a:ext cx="1657200" cy="209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309361d6dc_0_71"/>
          <p:cNvSpPr txBox="1"/>
          <p:nvPr/>
        </p:nvSpPr>
        <p:spPr>
          <a:xfrm>
            <a:off x="269600" y="2599525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Minion 1</a:t>
            </a:r>
            <a:endParaRPr b="1"/>
          </a:p>
        </p:txBody>
      </p:sp>
      <p:sp>
        <p:nvSpPr>
          <p:cNvPr id="147" name="Google Shape;147;g1309361d6dc_0_71"/>
          <p:cNvSpPr txBox="1"/>
          <p:nvPr/>
        </p:nvSpPr>
        <p:spPr>
          <a:xfrm>
            <a:off x="1820925" y="477825"/>
            <a:ext cx="15615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 need a 3 tiered APP with a load balancer HALP!</a:t>
            </a:r>
            <a:endParaRPr sz="1200"/>
          </a:p>
        </p:txBody>
      </p:sp>
      <p:cxnSp>
        <p:nvCxnSpPr>
          <p:cNvPr id="148" name="Google Shape;148;g1309361d6dc_0_71"/>
          <p:cNvCxnSpPr>
            <a:stCxn id="139" idx="3"/>
            <a:endCxn id="141" idx="1"/>
          </p:cNvCxnSpPr>
          <p:nvPr/>
        </p:nvCxnSpPr>
        <p:spPr>
          <a:xfrm flipH="1" rot="10800000">
            <a:off x="3173175" y="1051563"/>
            <a:ext cx="2730000" cy="6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g1309361d6dc_0_71"/>
          <p:cNvSpPr txBox="1"/>
          <p:nvPr/>
        </p:nvSpPr>
        <p:spPr>
          <a:xfrm rot="-863381">
            <a:off x="3173025" y="1410042"/>
            <a:ext cx="2677499" cy="3375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API Request for application scheduling</a:t>
            </a:r>
            <a:endParaRPr sz="1000"/>
          </a:p>
        </p:txBody>
      </p:sp>
      <p:sp>
        <p:nvSpPr>
          <p:cNvPr id="150" name="Google Shape;150;g1309361d6dc_0_71"/>
          <p:cNvSpPr/>
          <p:nvPr/>
        </p:nvSpPr>
        <p:spPr>
          <a:xfrm>
            <a:off x="1763675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151" name="Google Shape;151;g1309361d6dc_0_71"/>
          <p:cNvSpPr/>
          <p:nvPr/>
        </p:nvSpPr>
        <p:spPr>
          <a:xfrm>
            <a:off x="2463963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pic>
        <p:nvPicPr>
          <p:cNvPr id="152" name="Google Shape;152;g1309361d6dc_0_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73750" y="4221525"/>
            <a:ext cx="678625" cy="4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1309361d6dc_0_71"/>
          <p:cNvSpPr txBox="1"/>
          <p:nvPr/>
        </p:nvSpPr>
        <p:spPr>
          <a:xfrm>
            <a:off x="1873750" y="2599525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Minion 2</a:t>
            </a:r>
            <a:endParaRPr b="1"/>
          </a:p>
        </p:txBody>
      </p:sp>
      <p:sp>
        <p:nvSpPr>
          <p:cNvPr id="154" name="Google Shape;154;g1309361d6dc_0_71"/>
          <p:cNvSpPr/>
          <p:nvPr/>
        </p:nvSpPr>
        <p:spPr>
          <a:xfrm>
            <a:off x="3392713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155" name="Google Shape;155;g1309361d6dc_0_71"/>
          <p:cNvSpPr/>
          <p:nvPr/>
        </p:nvSpPr>
        <p:spPr>
          <a:xfrm>
            <a:off x="4093000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pic>
        <p:nvPicPr>
          <p:cNvPr id="156" name="Google Shape;156;g1309361d6dc_0_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2788" y="4221525"/>
            <a:ext cx="678625" cy="4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1309361d6dc_0_71"/>
          <p:cNvSpPr txBox="1"/>
          <p:nvPr/>
        </p:nvSpPr>
        <p:spPr>
          <a:xfrm>
            <a:off x="3502788" y="2599525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Minion 3</a:t>
            </a:r>
            <a:endParaRPr b="1"/>
          </a:p>
        </p:txBody>
      </p:sp>
      <p:sp>
        <p:nvSpPr>
          <p:cNvPr id="158" name="Google Shape;158;g1309361d6dc_0_71"/>
          <p:cNvSpPr txBox="1"/>
          <p:nvPr/>
        </p:nvSpPr>
        <p:spPr>
          <a:xfrm>
            <a:off x="323325" y="3923350"/>
            <a:ext cx="46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Web</a:t>
            </a:r>
            <a:endParaRPr b="1" sz="900"/>
          </a:p>
        </p:txBody>
      </p:sp>
      <p:pic>
        <p:nvPicPr>
          <p:cNvPr id="159" name="Google Shape;159;g1309361d6dc_0_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32688" y="4221525"/>
            <a:ext cx="678625" cy="4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1309361d6dc_0_71"/>
          <p:cNvSpPr txBox="1"/>
          <p:nvPr/>
        </p:nvSpPr>
        <p:spPr>
          <a:xfrm>
            <a:off x="1994963" y="3990525"/>
            <a:ext cx="46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APP</a:t>
            </a:r>
            <a:endParaRPr b="1" sz="900"/>
          </a:p>
        </p:txBody>
      </p:sp>
      <p:sp>
        <p:nvSpPr>
          <p:cNvPr id="161" name="Google Shape;161;g1309361d6dc_0_71"/>
          <p:cNvSpPr txBox="1"/>
          <p:nvPr/>
        </p:nvSpPr>
        <p:spPr>
          <a:xfrm>
            <a:off x="3575975" y="3990525"/>
            <a:ext cx="46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DB</a:t>
            </a:r>
            <a:endParaRPr b="1" sz="900"/>
          </a:p>
        </p:txBody>
      </p:sp>
      <p:sp>
        <p:nvSpPr>
          <p:cNvPr id="162" name="Google Shape;162;g1309361d6dc_0_71"/>
          <p:cNvSpPr txBox="1"/>
          <p:nvPr/>
        </p:nvSpPr>
        <p:spPr>
          <a:xfrm>
            <a:off x="4341450" y="3990525"/>
            <a:ext cx="46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LB</a:t>
            </a:r>
            <a:endParaRPr b="1" sz="900"/>
          </a:p>
        </p:txBody>
      </p:sp>
      <p:sp>
        <p:nvSpPr>
          <p:cNvPr id="163" name="Google Shape;163;g1309361d6dc_0_71"/>
          <p:cNvSpPr/>
          <p:nvPr/>
        </p:nvSpPr>
        <p:spPr>
          <a:xfrm>
            <a:off x="1697213" y="2599525"/>
            <a:ext cx="1657200" cy="209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309361d6dc_0_71"/>
          <p:cNvSpPr/>
          <p:nvPr/>
        </p:nvSpPr>
        <p:spPr>
          <a:xfrm>
            <a:off x="3392750" y="2599525"/>
            <a:ext cx="1657200" cy="209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g1309361d6dc_0_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09361d6dc_0_110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1" name="Google Shape;171;g1309361d6dc_0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" y="415350"/>
            <a:ext cx="165735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309361d6dc_0_110"/>
          <p:cNvSpPr txBox="1"/>
          <p:nvPr>
            <p:ph type="title"/>
          </p:nvPr>
        </p:nvSpPr>
        <p:spPr>
          <a:xfrm>
            <a:off x="0" y="0"/>
            <a:ext cx="7449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Font typeface="Helvetica Neue"/>
              <a:buNone/>
            </a:pPr>
            <a:r>
              <a:rPr lang="en-US"/>
              <a:t>Kubernetes Promise model</a:t>
            </a:r>
            <a:endParaRPr/>
          </a:p>
        </p:txBody>
      </p:sp>
      <p:sp>
        <p:nvSpPr>
          <p:cNvPr id="173" name="Google Shape;173;g1309361d6dc_0_110"/>
          <p:cNvSpPr/>
          <p:nvPr/>
        </p:nvSpPr>
        <p:spPr>
          <a:xfrm>
            <a:off x="159525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174" name="Google Shape;174;g1309361d6dc_0_110"/>
          <p:cNvSpPr/>
          <p:nvPr/>
        </p:nvSpPr>
        <p:spPr>
          <a:xfrm>
            <a:off x="859813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pic>
        <p:nvPicPr>
          <p:cNvPr id="175" name="Google Shape;175;g1309361d6dc_0_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600" y="4221525"/>
            <a:ext cx="678625" cy="4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1309361d6dc_0_110"/>
          <p:cNvSpPr/>
          <p:nvPr/>
        </p:nvSpPr>
        <p:spPr>
          <a:xfrm>
            <a:off x="1700" y="2599525"/>
            <a:ext cx="1657200" cy="209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309361d6dc_0_110"/>
          <p:cNvSpPr txBox="1"/>
          <p:nvPr/>
        </p:nvSpPr>
        <p:spPr>
          <a:xfrm>
            <a:off x="269600" y="2599525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Minion 1</a:t>
            </a:r>
            <a:endParaRPr b="1"/>
          </a:p>
        </p:txBody>
      </p:sp>
      <p:sp>
        <p:nvSpPr>
          <p:cNvPr id="178" name="Google Shape;178;g1309361d6dc_0_110"/>
          <p:cNvSpPr/>
          <p:nvPr/>
        </p:nvSpPr>
        <p:spPr>
          <a:xfrm>
            <a:off x="1763675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179" name="Google Shape;179;g1309361d6dc_0_110"/>
          <p:cNvSpPr/>
          <p:nvPr/>
        </p:nvSpPr>
        <p:spPr>
          <a:xfrm>
            <a:off x="2463963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pic>
        <p:nvPicPr>
          <p:cNvPr id="180" name="Google Shape;180;g1309361d6dc_0_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3750" y="4221525"/>
            <a:ext cx="678625" cy="4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1309361d6dc_0_110"/>
          <p:cNvSpPr txBox="1"/>
          <p:nvPr/>
        </p:nvSpPr>
        <p:spPr>
          <a:xfrm>
            <a:off x="1873750" y="2599525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Minion 2</a:t>
            </a:r>
            <a:endParaRPr b="1"/>
          </a:p>
        </p:txBody>
      </p:sp>
      <p:sp>
        <p:nvSpPr>
          <p:cNvPr id="182" name="Google Shape;182;g1309361d6dc_0_110"/>
          <p:cNvSpPr/>
          <p:nvPr/>
        </p:nvSpPr>
        <p:spPr>
          <a:xfrm>
            <a:off x="3392713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183" name="Google Shape;183;g1309361d6dc_0_110"/>
          <p:cNvSpPr/>
          <p:nvPr/>
        </p:nvSpPr>
        <p:spPr>
          <a:xfrm>
            <a:off x="4093000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pic>
        <p:nvPicPr>
          <p:cNvPr id="184" name="Google Shape;184;g1309361d6dc_0_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2788" y="4221525"/>
            <a:ext cx="678625" cy="4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1309361d6dc_0_110"/>
          <p:cNvSpPr txBox="1"/>
          <p:nvPr/>
        </p:nvSpPr>
        <p:spPr>
          <a:xfrm>
            <a:off x="3502788" y="2599525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Minion 3</a:t>
            </a:r>
            <a:endParaRPr b="1"/>
          </a:p>
        </p:txBody>
      </p:sp>
      <p:sp>
        <p:nvSpPr>
          <p:cNvPr id="186" name="Google Shape;186;g1309361d6dc_0_110"/>
          <p:cNvSpPr txBox="1"/>
          <p:nvPr/>
        </p:nvSpPr>
        <p:spPr>
          <a:xfrm>
            <a:off x="323325" y="3923350"/>
            <a:ext cx="46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Web</a:t>
            </a:r>
            <a:endParaRPr b="1" sz="900"/>
          </a:p>
        </p:txBody>
      </p:sp>
      <p:pic>
        <p:nvPicPr>
          <p:cNvPr id="187" name="Google Shape;187;g1309361d6dc_0_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2688" y="4221525"/>
            <a:ext cx="678625" cy="4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1309361d6dc_0_110"/>
          <p:cNvSpPr txBox="1"/>
          <p:nvPr/>
        </p:nvSpPr>
        <p:spPr>
          <a:xfrm>
            <a:off x="1994963" y="3990525"/>
            <a:ext cx="46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APP</a:t>
            </a:r>
            <a:endParaRPr b="1" sz="900"/>
          </a:p>
        </p:txBody>
      </p:sp>
      <p:sp>
        <p:nvSpPr>
          <p:cNvPr id="189" name="Google Shape;189;g1309361d6dc_0_110"/>
          <p:cNvSpPr txBox="1"/>
          <p:nvPr/>
        </p:nvSpPr>
        <p:spPr>
          <a:xfrm>
            <a:off x="3575975" y="3990525"/>
            <a:ext cx="46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DB</a:t>
            </a:r>
            <a:endParaRPr b="1" sz="900"/>
          </a:p>
        </p:txBody>
      </p:sp>
      <p:sp>
        <p:nvSpPr>
          <p:cNvPr id="190" name="Google Shape;190;g1309361d6dc_0_110"/>
          <p:cNvSpPr txBox="1"/>
          <p:nvPr/>
        </p:nvSpPr>
        <p:spPr>
          <a:xfrm>
            <a:off x="4341450" y="3990525"/>
            <a:ext cx="46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DB</a:t>
            </a:r>
            <a:endParaRPr b="1" sz="900"/>
          </a:p>
        </p:txBody>
      </p:sp>
      <p:sp>
        <p:nvSpPr>
          <p:cNvPr id="191" name="Google Shape;191;g1309361d6dc_0_110"/>
          <p:cNvSpPr/>
          <p:nvPr/>
        </p:nvSpPr>
        <p:spPr>
          <a:xfrm>
            <a:off x="1697213" y="2599525"/>
            <a:ext cx="1657200" cy="209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309361d6dc_0_110"/>
          <p:cNvSpPr/>
          <p:nvPr/>
        </p:nvSpPr>
        <p:spPr>
          <a:xfrm>
            <a:off x="3367825" y="2599525"/>
            <a:ext cx="1657200" cy="209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309361d6dc_0_110"/>
          <p:cNvSpPr txBox="1"/>
          <p:nvPr/>
        </p:nvSpPr>
        <p:spPr>
          <a:xfrm>
            <a:off x="2741600" y="684013"/>
            <a:ext cx="46584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“Planes can breakdown, cars can breakdown, but no one at the post office ever calls you when any of those things happen! They make a </a:t>
            </a:r>
            <a:r>
              <a:rPr b="1" i="1" lang="en-US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promise</a:t>
            </a:r>
            <a:r>
              <a:rPr lang="en-US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to you —</a:t>
            </a:r>
            <a:r>
              <a:rPr b="1" i="1" lang="en-US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They promise that this letter will get there in 2 days. How they do it is not a concern!”</a:t>
            </a:r>
            <a:endParaRPr b="1" i="1"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-"/>
            </a:pPr>
            <a:r>
              <a:rPr b="1" i="1" lang="en-US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Kelsey Hightower</a:t>
            </a:r>
            <a:endParaRPr b="1" i="1"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4" name="Google Shape;194;g1309361d6dc_0_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09361d6dc_0_138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0" name="Google Shape;200;g1309361d6dc_0_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850" y="13825"/>
            <a:ext cx="1113300" cy="972533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1309361d6dc_0_138"/>
          <p:cNvSpPr txBox="1"/>
          <p:nvPr>
            <p:ph type="title"/>
          </p:nvPr>
        </p:nvSpPr>
        <p:spPr>
          <a:xfrm>
            <a:off x="0" y="0"/>
            <a:ext cx="3540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Font typeface="Helvetica Neue"/>
              <a:buNone/>
            </a:pPr>
            <a:r>
              <a:rPr lang="en-US"/>
              <a:t>Demo Environment</a:t>
            </a:r>
            <a:endParaRPr/>
          </a:p>
        </p:txBody>
      </p:sp>
      <p:pic>
        <p:nvPicPr>
          <p:cNvPr id="202" name="Google Shape;202;g1309361d6dc_0_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1300" y="13824"/>
            <a:ext cx="1825025" cy="11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1309361d6dc_0_138"/>
          <p:cNvSpPr/>
          <p:nvPr/>
        </p:nvSpPr>
        <p:spPr>
          <a:xfrm>
            <a:off x="0" y="1283813"/>
            <a:ext cx="8748600" cy="34026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309361d6dc_0_138"/>
          <p:cNvSpPr/>
          <p:nvPr/>
        </p:nvSpPr>
        <p:spPr>
          <a:xfrm>
            <a:off x="218800" y="2549750"/>
            <a:ext cx="1657200" cy="21468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309361d6dc_0_138"/>
          <p:cNvSpPr/>
          <p:nvPr/>
        </p:nvSpPr>
        <p:spPr>
          <a:xfrm>
            <a:off x="346763" y="4450253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206" name="Google Shape;206;g1309361d6dc_0_138"/>
          <p:cNvSpPr/>
          <p:nvPr/>
        </p:nvSpPr>
        <p:spPr>
          <a:xfrm>
            <a:off x="1043042" y="4450253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207" name="Google Shape;207;g1309361d6dc_0_138"/>
          <p:cNvSpPr/>
          <p:nvPr/>
        </p:nvSpPr>
        <p:spPr>
          <a:xfrm>
            <a:off x="2844475" y="4500053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208" name="Google Shape;208;g1309361d6dc_0_138"/>
          <p:cNvSpPr/>
          <p:nvPr/>
        </p:nvSpPr>
        <p:spPr>
          <a:xfrm>
            <a:off x="3540754" y="4500053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209" name="Google Shape;209;g1309361d6dc_0_138"/>
          <p:cNvSpPr/>
          <p:nvPr/>
        </p:nvSpPr>
        <p:spPr>
          <a:xfrm>
            <a:off x="5831638" y="4500053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210" name="Google Shape;210;g1309361d6dc_0_138"/>
          <p:cNvSpPr/>
          <p:nvPr/>
        </p:nvSpPr>
        <p:spPr>
          <a:xfrm>
            <a:off x="6527917" y="4500053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211" name="Google Shape;211;g1309361d6dc_0_138"/>
          <p:cNvSpPr txBox="1"/>
          <p:nvPr/>
        </p:nvSpPr>
        <p:spPr>
          <a:xfrm>
            <a:off x="2763625" y="2223650"/>
            <a:ext cx="1260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Worker2</a:t>
            </a:r>
            <a:endParaRPr b="1"/>
          </a:p>
        </p:txBody>
      </p:sp>
      <p:sp>
        <p:nvSpPr>
          <p:cNvPr id="212" name="Google Shape;212;g1309361d6dc_0_138"/>
          <p:cNvSpPr txBox="1"/>
          <p:nvPr/>
        </p:nvSpPr>
        <p:spPr>
          <a:xfrm>
            <a:off x="311925" y="2287450"/>
            <a:ext cx="1260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Worker</a:t>
            </a:r>
            <a:endParaRPr b="1"/>
          </a:p>
        </p:txBody>
      </p:sp>
      <p:sp>
        <p:nvSpPr>
          <p:cNvPr id="213" name="Google Shape;213;g1309361d6dc_0_138"/>
          <p:cNvSpPr txBox="1"/>
          <p:nvPr/>
        </p:nvSpPr>
        <p:spPr>
          <a:xfrm>
            <a:off x="5960950" y="2287450"/>
            <a:ext cx="14349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control-plane</a:t>
            </a:r>
            <a:endParaRPr b="1"/>
          </a:p>
        </p:txBody>
      </p:sp>
      <p:sp>
        <p:nvSpPr>
          <p:cNvPr id="214" name="Google Shape;214;g1309361d6dc_0_138"/>
          <p:cNvSpPr/>
          <p:nvPr/>
        </p:nvSpPr>
        <p:spPr>
          <a:xfrm>
            <a:off x="2628350" y="1487875"/>
            <a:ext cx="1980000" cy="273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192.168.16.0/24 </a:t>
            </a:r>
            <a:endParaRPr/>
          </a:p>
        </p:txBody>
      </p:sp>
      <p:sp>
        <p:nvSpPr>
          <p:cNvPr id="215" name="Google Shape;215;g1309361d6dc_0_138"/>
          <p:cNvSpPr/>
          <p:nvPr/>
        </p:nvSpPr>
        <p:spPr>
          <a:xfrm>
            <a:off x="1116075" y="2266100"/>
            <a:ext cx="129300" cy="291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309361d6dc_0_138"/>
          <p:cNvSpPr/>
          <p:nvPr/>
        </p:nvSpPr>
        <p:spPr>
          <a:xfrm>
            <a:off x="3663338" y="2266100"/>
            <a:ext cx="129300" cy="291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309361d6dc_0_138"/>
          <p:cNvSpPr/>
          <p:nvPr/>
        </p:nvSpPr>
        <p:spPr>
          <a:xfrm>
            <a:off x="2736125" y="2549750"/>
            <a:ext cx="1657200" cy="21468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309361d6dc_0_138"/>
          <p:cNvSpPr/>
          <p:nvPr/>
        </p:nvSpPr>
        <p:spPr>
          <a:xfrm>
            <a:off x="5831638" y="2329900"/>
            <a:ext cx="129300" cy="291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309361d6dc_0_138"/>
          <p:cNvSpPr/>
          <p:nvPr/>
        </p:nvSpPr>
        <p:spPr>
          <a:xfrm>
            <a:off x="5661775" y="2620900"/>
            <a:ext cx="1657200" cy="20757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309361d6dc_0_138"/>
          <p:cNvSpPr txBox="1"/>
          <p:nvPr/>
        </p:nvSpPr>
        <p:spPr>
          <a:xfrm rot="-5397943">
            <a:off x="1205122" y="2143707"/>
            <a:ext cx="501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Eth0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g1309361d6dc_0_138"/>
          <p:cNvSpPr txBox="1"/>
          <p:nvPr/>
        </p:nvSpPr>
        <p:spPr>
          <a:xfrm rot="-5397943">
            <a:off x="3841047" y="2143707"/>
            <a:ext cx="501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Eth0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g1309361d6dc_0_138"/>
          <p:cNvSpPr txBox="1"/>
          <p:nvPr/>
        </p:nvSpPr>
        <p:spPr>
          <a:xfrm rot="-5397943">
            <a:off x="5367547" y="2257707"/>
            <a:ext cx="501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Eth0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23" name="Google Shape;223;g1309361d6dc_0_138"/>
          <p:cNvCxnSpPr>
            <a:endCxn id="214" idx="2"/>
          </p:cNvCxnSpPr>
          <p:nvPr/>
        </p:nvCxnSpPr>
        <p:spPr>
          <a:xfrm flipH="1" rot="10800000">
            <a:off x="1180850" y="1761775"/>
            <a:ext cx="2437500" cy="504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g1309361d6dc_0_138"/>
          <p:cNvCxnSpPr>
            <a:stCxn id="216" idx="0"/>
            <a:endCxn id="214" idx="2"/>
          </p:cNvCxnSpPr>
          <p:nvPr/>
        </p:nvCxnSpPr>
        <p:spPr>
          <a:xfrm flipH="1" rot="5400000">
            <a:off x="3421088" y="1959200"/>
            <a:ext cx="504300" cy="1095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g1309361d6dc_0_138"/>
          <p:cNvCxnSpPr>
            <a:endCxn id="214" idx="2"/>
          </p:cNvCxnSpPr>
          <p:nvPr/>
        </p:nvCxnSpPr>
        <p:spPr>
          <a:xfrm rot="10800000">
            <a:off x="3618350" y="1761775"/>
            <a:ext cx="2277900" cy="568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6" name="Google Shape;226;g1309361d6dc_0_1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925" y="2833250"/>
            <a:ext cx="412460" cy="1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1309361d6dc_0_1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1550" y="2886875"/>
            <a:ext cx="41246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1309361d6dc_0_138"/>
          <p:cNvSpPr txBox="1"/>
          <p:nvPr/>
        </p:nvSpPr>
        <p:spPr>
          <a:xfrm>
            <a:off x="311925" y="3029750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Core-dns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g1309361d6dc_0_138"/>
          <p:cNvSpPr txBox="1"/>
          <p:nvPr/>
        </p:nvSpPr>
        <p:spPr>
          <a:xfrm>
            <a:off x="2736125" y="3061425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Core-dns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0" name="Google Shape;230;g1309361d6dc_0_1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0075" y="2886875"/>
            <a:ext cx="412460" cy="1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1309361d6dc_0_1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0075" y="3172725"/>
            <a:ext cx="412460" cy="1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1309361d6dc_0_1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0075" y="3483450"/>
            <a:ext cx="412460" cy="1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1309361d6dc_0_1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0075" y="3836388"/>
            <a:ext cx="41246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1309361d6dc_0_138"/>
          <p:cNvSpPr txBox="1"/>
          <p:nvPr/>
        </p:nvSpPr>
        <p:spPr>
          <a:xfrm>
            <a:off x="6136850" y="2831225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etcd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g1309361d6dc_0_138"/>
          <p:cNvSpPr txBox="1"/>
          <p:nvPr/>
        </p:nvSpPr>
        <p:spPr>
          <a:xfrm>
            <a:off x="6103850" y="3129513"/>
            <a:ext cx="70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api-server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g1309361d6dc_0_138"/>
          <p:cNvSpPr txBox="1"/>
          <p:nvPr/>
        </p:nvSpPr>
        <p:spPr>
          <a:xfrm>
            <a:off x="6121750" y="3427800"/>
            <a:ext cx="11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controller-manager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g1309361d6dc_0_138"/>
          <p:cNvSpPr txBox="1"/>
          <p:nvPr/>
        </p:nvSpPr>
        <p:spPr>
          <a:xfrm>
            <a:off x="6136850" y="3780750"/>
            <a:ext cx="78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scheduler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g1309361d6dc_0_138"/>
          <p:cNvSpPr txBox="1"/>
          <p:nvPr/>
        </p:nvSpPr>
        <p:spPr>
          <a:xfrm>
            <a:off x="1525200" y="868888"/>
            <a:ext cx="51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https://github.com/burnyd/nynog-k8s-networking-101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9" name="Google Shape;239;g1309361d6dc_0_1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g1309361d6dc_0_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049" y="0"/>
            <a:ext cx="1259876" cy="11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1309361d6dc_0_183"/>
          <p:cNvSpPr txBox="1"/>
          <p:nvPr>
            <p:ph type="title"/>
          </p:nvPr>
        </p:nvSpPr>
        <p:spPr>
          <a:xfrm>
            <a:off x="0" y="0"/>
            <a:ext cx="3540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Font typeface="Helvetica Neue"/>
              <a:buNone/>
            </a:pPr>
            <a:r>
              <a:rPr lang="en-US"/>
              <a:t>Demo Environment</a:t>
            </a:r>
            <a:endParaRPr/>
          </a:p>
        </p:txBody>
      </p:sp>
      <p:sp>
        <p:nvSpPr>
          <p:cNvPr id="246" name="Google Shape;246;g1309361d6dc_0_183"/>
          <p:cNvSpPr txBox="1"/>
          <p:nvPr/>
        </p:nvSpPr>
        <p:spPr>
          <a:xfrm>
            <a:off x="404375" y="606550"/>
            <a:ext cx="465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PS.. There is no networking by default!  Nothing works!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7" name="Google Shape;247;g1309361d6dc_0_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74550"/>
            <a:ext cx="8839198" cy="19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1309361d6dc_0_183"/>
          <p:cNvSpPr/>
          <p:nvPr/>
        </p:nvSpPr>
        <p:spPr>
          <a:xfrm>
            <a:off x="4731050" y="2126950"/>
            <a:ext cx="647100" cy="1213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309361d6dc_0_183"/>
          <p:cNvSpPr/>
          <p:nvPr/>
        </p:nvSpPr>
        <p:spPr>
          <a:xfrm>
            <a:off x="169825" y="1795375"/>
            <a:ext cx="5803200" cy="331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309361d6dc_0_183"/>
          <p:cNvSpPr txBox="1"/>
          <p:nvPr/>
        </p:nvSpPr>
        <p:spPr>
          <a:xfrm>
            <a:off x="108750" y="3492450"/>
            <a:ext cx="7708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So we need networking!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Coredns pods are stuck in </a:t>
            </a: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Pending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status and do </a:t>
            </a: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not have IP addresses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All the control plane components work because they are operating in what is called </a:t>
            </a: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“Host networking mode”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As they are using the same IP address that the system is using.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This is why the CNI exists!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g1309361d6dc_0_183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2" name="Google Shape;252;g1309361d6dc_0_1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09361d6dc_0_195"/>
          <p:cNvSpPr txBox="1"/>
          <p:nvPr>
            <p:ph idx="12" type="sldNum"/>
          </p:nvPr>
        </p:nvSpPr>
        <p:spPr>
          <a:xfrm>
            <a:off x="106384" y="4699630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8" name="Google Shape;258;g1309361d6dc_0_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50" y="593275"/>
            <a:ext cx="165735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1309361d6dc_0_195"/>
          <p:cNvSpPr txBox="1"/>
          <p:nvPr>
            <p:ph type="title"/>
          </p:nvPr>
        </p:nvSpPr>
        <p:spPr>
          <a:xfrm>
            <a:off x="0" y="0"/>
            <a:ext cx="7449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Font typeface="Helvetica Neue"/>
              <a:buNone/>
            </a:pPr>
            <a:r>
              <a:rPr lang="en-US"/>
              <a:t>CNI Rules</a:t>
            </a:r>
            <a:endParaRPr/>
          </a:p>
        </p:txBody>
      </p:sp>
      <p:sp>
        <p:nvSpPr>
          <p:cNvPr id="260" name="Google Shape;260;g1309361d6dc_0_195"/>
          <p:cNvSpPr txBox="1"/>
          <p:nvPr>
            <p:ph idx="1" type="body"/>
          </p:nvPr>
        </p:nvSpPr>
        <p:spPr>
          <a:xfrm>
            <a:off x="1911500" y="986825"/>
            <a:ext cx="4504800" cy="20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lang="en-US"/>
              <a:t>Supplement ip addresses to pods.</a:t>
            </a:r>
            <a:endParaRPr/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lang="en-US"/>
              <a:t>Pod to Pod communication.</a:t>
            </a:r>
            <a:endParaRPr/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lang="en-US"/>
              <a:t>Pod to Service communication.</a:t>
            </a:r>
            <a:endParaRPr/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lang="en-US"/>
              <a:t>Connectivity </a:t>
            </a:r>
            <a:r>
              <a:rPr b="1" lang="en-US"/>
              <a:t>WITHOUT NAT!</a:t>
            </a:r>
            <a:endParaRPr b="1"/>
          </a:p>
        </p:txBody>
      </p:sp>
      <p:pic>
        <p:nvPicPr>
          <p:cNvPr id="261" name="Google Shape;261;g1309361d6dc_0_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2108" y="0"/>
            <a:ext cx="787994" cy="111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309361d6dc_0_195"/>
          <p:cNvSpPr txBox="1"/>
          <p:nvPr/>
        </p:nvSpPr>
        <p:spPr>
          <a:xfrm>
            <a:off x="3513875" y="437950"/>
            <a:ext cx="11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cni spec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3" name="Google Shape;263;g1309361d6dc_0_1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1309361d6dc_0_195"/>
          <p:cNvSpPr txBox="1"/>
          <p:nvPr>
            <p:ph idx="12" type="sldNum"/>
          </p:nvPr>
        </p:nvSpPr>
        <p:spPr>
          <a:xfrm>
            <a:off x="106384" y="4699630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5" name="Google Shape;265;g1309361d6dc_0_19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3250" y="2935274"/>
            <a:ext cx="1950125" cy="109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1309361d6dc_0_19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93251" y="3123750"/>
            <a:ext cx="1145375" cy="72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1309361d6dc_0_19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70225" y="3384788"/>
            <a:ext cx="1306626" cy="6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1309361d6dc_0_19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4149" y="3370525"/>
            <a:ext cx="2225920" cy="67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1309361d6dc_0_19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531274" y="4049150"/>
            <a:ext cx="3373724" cy="89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1309361d6dc_0_19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51850" y="4166600"/>
            <a:ext cx="1573760" cy="80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1309361d6dc_0_19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594549" y="4238900"/>
            <a:ext cx="2069251" cy="51501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1309361d6dc_0_195"/>
          <p:cNvSpPr txBox="1"/>
          <p:nvPr/>
        </p:nvSpPr>
        <p:spPr>
          <a:xfrm>
            <a:off x="106375" y="2683675"/>
            <a:ext cx="3135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Popular Kubernetes </a:t>
            </a:r>
            <a:r>
              <a:rPr lang="en-US" sz="1900" u="sng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CNIs</a:t>
            </a:r>
            <a:endParaRPr sz="19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09361d6dc_0_214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8" name="Google Shape;278;g1309361d6dc_0_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1287" y="54213"/>
            <a:ext cx="1404564" cy="122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1309361d6dc_0_214"/>
          <p:cNvSpPr txBox="1"/>
          <p:nvPr>
            <p:ph type="title"/>
          </p:nvPr>
        </p:nvSpPr>
        <p:spPr>
          <a:xfrm>
            <a:off x="0" y="0"/>
            <a:ext cx="7449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Font typeface="Helvetica Neue"/>
              <a:buNone/>
            </a:pPr>
            <a:r>
              <a:rPr lang="en-US"/>
              <a:t>Kubernetes PodCIDR</a:t>
            </a:r>
            <a:endParaRPr/>
          </a:p>
        </p:txBody>
      </p:sp>
      <p:sp>
        <p:nvSpPr>
          <p:cNvPr id="280" name="Google Shape;280;g1309361d6dc_0_214"/>
          <p:cNvSpPr/>
          <p:nvPr/>
        </p:nvSpPr>
        <p:spPr>
          <a:xfrm>
            <a:off x="159525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281" name="Google Shape;281;g1309361d6dc_0_214"/>
          <p:cNvSpPr/>
          <p:nvPr/>
        </p:nvSpPr>
        <p:spPr>
          <a:xfrm>
            <a:off x="859813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282" name="Google Shape;282;g1309361d6dc_0_214"/>
          <p:cNvSpPr/>
          <p:nvPr/>
        </p:nvSpPr>
        <p:spPr>
          <a:xfrm>
            <a:off x="47875" y="2664313"/>
            <a:ext cx="1657200" cy="209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309361d6dc_0_214"/>
          <p:cNvSpPr txBox="1"/>
          <p:nvPr/>
        </p:nvSpPr>
        <p:spPr>
          <a:xfrm>
            <a:off x="269600" y="2599525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Minion 1</a:t>
            </a:r>
            <a:endParaRPr b="1"/>
          </a:p>
        </p:txBody>
      </p:sp>
      <p:sp>
        <p:nvSpPr>
          <p:cNvPr id="284" name="Google Shape;284;g1309361d6dc_0_214"/>
          <p:cNvSpPr/>
          <p:nvPr/>
        </p:nvSpPr>
        <p:spPr>
          <a:xfrm>
            <a:off x="1763675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285" name="Google Shape;285;g1309361d6dc_0_214"/>
          <p:cNvSpPr/>
          <p:nvPr/>
        </p:nvSpPr>
        <p:spPr>
          <a:xfrm>
            <a:off x="2463963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286" name="Google Shape;286;g1309361d6dc_0_214"/>
          <p:cNvSpPr txBox="1"/>
          <p:nvPr/>
        </p:nvSpPr>
        <p:spPr>
          <a:xfrm>
            <a:off x="1873750" y="2599525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Minion 2</a:t>
            </a:r>
            <a:endParaRPr b="1"/>
          </a:p>
        </p:txBody>
      </p:sp>
      <p:sp>
        <p:nvSpPr>
          <p:cNvPr id="287" name="Google Shape;287;g1309361d6dc_0_214"/>
          <p:cNvSpPr/>
          <p:nvPr/>
        </p:nvSpPr>
        <p:spPr>
          <a:xfrm>
            <a:off x="3392713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288" name="Google Shape;288;g1309361d6dc_0_214"/>
          <p:cNvSpPr/>
          <p:nvPr/>
        </p:nvSpPr>
        <p:spPr>
          <a:xfrm>
            <a:off x="4093000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289" name="Google Shape;289;g1309361d6dc_0_214"/>
          <p:cNvSpPr txBox="1"/>
          <p:nvPr/>
        </p:nvSpPr>
        <p:spPr>
          <a:xfrm>
            <a:off x="3502788" y="2599525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Minion 3</a:t>
            </a:r>
            <a:endParaRPr b="1"/>
          </a:p>
        </p:txBody>
      </p:sp>
      <p:sp>
        <p:nvSpPr>
          <p:cNvPr id="290" name="Google Shape;290;g1309361d6dc_0_214"/>
          <p:cNvSpPr/>
          <p:nvPr/>
        </p:nvSpPr>
        <p:spPr>
          <a:xfrm>
            <a:off x="1720288" y="2664325"/>
            <a:ext cx="1657200" cy="209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1309361d6dc_0_214"/>
          <p:cNvSpPr/>
          <p:nvPr/>
        </p:nvSpPr>
        <p:spPr>
          <a:xfrm>
            <a:off x="7449600" y="2664325"/>
            <a:ext cx="1657200" cy="209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1309361d6dc_0_214"/>
          <p:cNvSpPr/>
          <p:nvPr/>
        </p:nvSpPr>
        <p:spPr>
          <a:xfrm>
            <a:off x="7486638" y="33121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293" name="Google Shape;293;g1309361d6dc_0_214"/>
          <p:cNvSpPr/>
          <p:nvPr/>
        </p:nvSpPr>
        <p:spPr>
          <a:xfrm>
            <a:off x="8186925" y="33121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294" name="Google Shape;294;g1309361d6dc_0_214"/>
          <p:cNvSpPr txBox="1"/>
          <p:nvPr/>
        </p:nvSpPr>
        <p:spPr>
          <a:xfrm>
            <a:off x="7596713" y="2664325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Minion 100</a:t>
            </a:r>
            <a:endParaRPr b="1"/>
          </a:p>
        </p:txBody>
      </p:sp>
      <p:sp>
        <p:nvSpPr>
          <p:cNvPr id="295" name="Google Shape;295;g1309361d6dc_0_214"/>
          <p:cNvSpPr/>
          <p:nvPr/>
        </p:nvSpPr>
        <p:spPr>
          <a:xfrm>
            <a:off x="3404125" y="2664325"/>
            <a:ext cx="1657200" cy="209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1309361d6dc_0_214"/>
          <p:cNvSpPr txBox="1"/>
          <p:nvPr/>
        </p:nvSpPr>
        <p:spPr>
          <a:xfrm>
            <a:off x="5087950" y="4392650"/>
            <a:ext cx="23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Open Sans"/>
                <a:ea typeface="Open Sans"/>
                <a:cs typeface="Open Sans"/>
                <a:sym typeface="Open Sans"/>
              </a:rPr>
              <a:t>…………………………….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7" name="Google Shape;297;g1309361d6dc_0_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02500"/>
            <a:ext cx="373380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1309361d6dc_0_214"/>
          <p:cNvSpPr txBox="1"/>
          <p:nvPr/>
        </p:nvSpPr>
        <p:spPr>
          <a:xfrm>
            <a:off x="47875" y="2310325"/>
            <a:ext cx="165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PodCIDR: 10.0.0.0/24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" name="Google Shape;299;g1309361d6dc_0_214"/>
          <p:cNvSpPr txBox="1"/>
          <p:nvPr/>
        </p:nvSpPr>
        <p:spPr>
          <a:xfrm>
            <a:off x="1705075" y="2310325"/>
            <a:ext cx="165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PodCIDR: 10.0.1.0/24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0" name="Google Shape;300;g1309361d6dc_0_214"/>
          <p:cNvSpPr txBox="1"/>
          <p:nvPr/>
        </p:nvSpPr>
        <p:spPr>
          <a:xfrm>
            <a:off x="3392725" y="2325625"/>
            <a:ext cx="165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PodCIDR: 10.0.2.0/24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1" name="Google Shape;301;g1309361d6dc_0_214"/>
          <p:cNvSpPr txBox="1"/>
          <p:nvPr/>
        </p:nvSpPr>
        <p:spPr>
          <a:xfrm>
            <a:off x="7449450" y="2325625"/>
            <a:ext cx="165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PodCIDR: 10.0.99.0/24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2" name="Google Shape;302;g1309361d6dc_0_214"/>
          <p:cNvSpPr txBox="1"/>
          <p:nvPr/>
        </p:nvSpPr>
        <p:spPr>
          <a:xfrm>
            <a:off x="1525" y="1280100"/>
            <a:ext cx="7491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PodCIDR is a general ipv4/ipv6 range in which a pod can use for IP space.  This is entirely adjustable upon creation of a cluster.  This is the range in which a Kubernetes pod will use for its ip address.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3" name="Google Shape;303;g1309361d6dc_0_2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09361d6dc_0_245"/>
          <p:cNvSpPr txBox="1"/>
          <p:nvPr>
            <p:ph idx="12" type="sldNum"/>
          </p:nvPr>
        </p:nvSpPr>
        <p:spPr>
          <a:xfrm>
            <a:off x="-340750" y="4798925"/>
            <a:ext cx="727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9" name="Google Shape;309;g1309361d6dc_0_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049" y="0"/>
            <a:ext cx="1259876" cy="11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309361d6dc_0_245"/>
          <p:cNvSpPr txBox="1"/>
          <p:nvPr>
            <p:ph type="title"/>
          </p:nvPr>
        </p:nvSpPr>
        <p:spPr>
          <a:xfrm>
            <a:off x="0" y="0"/>
            <a:ext cx="3540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Font typeface="Helvetica Neue"/>
              <a:buNone/>
            </a:pPr>
            <a:r>
              <a:rPr lang="en-US"/>
              <a:t>CNI How does it work?</a:t>
            </a:r>
            <a:endParaRPr/>
          </a:p>
        </p:txBody>
      </p:sp>
      <p:sp>
        <p:nvSpPr>
          <p:cNvPr id="311" name="Google Shape;311;g1309361d6dc_0_245"/>
          <p:cNvSpPr/>
          <p:nvPr/>
        </p:nvSpPr>
        <p:spPr>
          <a:xfrm>
            <a:off x="124249" y="2000274"/>
            <a:ext cx="4692900" cy="30108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1309361d6dc_0_245"/>
          <p:cNvSpPr/>
          <p:nvPr/>
        </p:nvSpPr>
        <p:spPr>
          <a:xfrm>
            <a:off x="2067868" y="4711069"/>
            <a:ext cx="1205400" cy="300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CNI Binary</a:t>
            </a:r>
            <a:endParaRPr sz="8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/opt/cni/bin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313" name="Google Shape;313;g1309361d6dc_0_245"/>
          <p:cNvSpPr/>
          <p:nvPr/>
        </p:nvSpPr>
        <p:spPr>
          <a:xfrm>
            <a:off x="696721" y="2472802"/>
            <a:ext cx="6504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314" name="Google Shape;314;g1309361d6dc_0_245"/>
          <p:cNvSpPr/>
          <p:nvPr/>
        </p:nvSpPr>
        <p:spPr>
          <a:xfrm>
            <a:off x="2546765" y="2315549"/>
            <a:ext cx="1956900" cy="1349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sz="800"/>
          </a:p>
        </p:txBody>
      </p:sp>
      <p:sp>
        <p:nvSpPr>
          <p:cNvPr id="315" name="Google Shape;315;g1309361d6dc_0_245"/>
          <p:cNvSpPr txBox="1"/>
          <p:nvPr/>
        </p:nvSpPr>
        <p:spPr>
          <a:xfrm>
            <a:off x="2546765" y="2315549"/>
            <a:ext cx="5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Pod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6" name="Google Shape;316;g1309361d6dc_0_245"/>
          <p:cNvSpPr/>
          <p:nvPr/>
        </p:nvSpPr>
        <p:spPr>
          <a:xfrm>
            <a:off x="2604500" y="2646650"/>
            <a:ext cx="912000" cy="273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Container</a:t>
            </a:r>
            <a:endParaRPr sz="1100"/>
          </a:p>
        </p:txBody>
      </p:sp>
      <p:sp>
        <p:nvSpPr>
          <p:cNvPr id="317" name="Google Shape;317;g1309361d6dc_0_245"/>
          <p:cNvSpPr/>
          <p:nvPr/>
        </p:nvSpPr>
        <p:spPr>
          <a:xfrm>
            <a:off x="3629825" y="2646650"/>
            <a:ext cx="821400" cy="273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Container</a:t>
            </a:r>
            <a:endParaRPr sz="1100"/>
          </a:p>
        </p:txBody>
      </p:sp>
      <p:sp>
        <p:nvSpPr>
          <p:cNvPr id="318" name="Google Shape;318;g1309361d6dc_0_245"/>
          <p:cNvSpPr/>
          <p:nvPr/>
        </p:nvSpPr>
        <p:spPr>
          <a:xfrm>
            <a:off x="3273270" y="3665247"/>
            <a:ext cx="503700" cy="650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Eth0</a:t>
            </a:r>
            <a:endParaRPr sz="1200"/>
          </a:p>
        </p:txBody>
      </p:sp>
      <p:sp>
        <p:nvSpPr>
          <p:cNvPr id="319" name="Google Shape;319;g1309361d6dc_0_245"/>
          <p:cNvSpPr/>
          <p:nvPr/>
        </p:nvSpPr>
        <p:spPr>
          <a:xfrm>
            <a:off x="656797" y="3027048"/>
            <a:ext cx="1068600" cy="543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Container run time</a:t>
            </a:r>
            <a:endParaRPr sz="800"/>
          </a:p>
        </p:txBody>
      </p:sp>
      <p:sp>
        <p:nvSpPr>
          <p:cNvPr id="320" name="Google Shape;320;g1309361d6dc_0_245"/>
          <p:cNvSpPr/>
          <p:nvPr/>
        </p:nvSpPr>
        <p:spPr>
          <a:xfrm>
            <a:off x="696717" y="2276302"/>
            <a:ext cx="6504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321" name="Google Shape;321;g1309361d6dc_0_245"/>
          <p:cNvSpPr/>
          <p:nvPr/>
        </p:nvSpPr>
        <p:spPr>
          <a:xfrm>
            <a:off x="520000" y="3928402"/>
            <a:ext cx="1205400" cy="400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CNI JSON</a:t>
            </a:r>
            <a:endParaRPr sz="8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/etc/cni/net.d/00-cni.json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322" name="Google Shape;322;g1309361d6dc_0_245"/>
          <p:cNvSpPr txBox="1"/>
          <p:nvPr/>
        </p:nvSpPr>
        <p:spPr>
          <a:xfrm>
            <a:off x="124250" y="1615275"/>
            <a:ext cx="1829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Kubernetes node</a:t>
            </a:r>
            <a:endParaRPr b="1"/>
          </a:p>
        </p:txBody>
      </p:sp>
      <p:cxnSp>
        <p:nvCxnSpPr>
          <p:cNvPr id="323" name="Google Shape;323;g1309361d6dc_0_245"/>
          <p:cNvCxnSpPr>
            <a:stCxn id="320" idx="3"/>
            <a:endCxn id="319" idx="3"/>
          </p:cNvCxnSpPr>
          <p:nvPr/>
        </p:nvCxnSpPr>
        <p:spPr>
          <a:xfrm>
            <a:off x="1347117" y="2374552"/>
            <a:ext cx="378300" cy="924300"/>
          </a:xfrm>
          <a:prstGeom prst="curvedConnector3">
            <a:avLst>
              <a:gd fmla="val 1580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g1309361d6dc_0_245"/>
          <p:cNvCxnSpPr>
            <a:stCxn id="319" idx="2"/>
            <a:endCxn id="321" idx="0"/>
          </p:cNvCxnSpPr>
          <p:nvPr/>
        </p:nvCxnSpPr>
        <p:spPr>
          <a:xfrm rot="5400000">
            <a:off x="977947" y="3715398"/>
            <a:ext cx="357900" cy="68400"/>
          </a:xfrm>
          <a:prstGeom prst="curvedConnector3">
            <a:avLst>
              <a:gd fmla="val 499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g1309361d6dc_0_245"/>
          <p:cNvCxnSpPr>
            <a:stCxn id="312" idx="1"/>
            <a:endCxn id="319" idx="3"/>
          </p:cNvCxnSpPr>
          <p:nvPr/>
        </p:nvCxnSpPr>
        <p:spPr>
          <a:xfrm rot="10800000">
            <a:off x="1725268" y="3298969"/>
            <a:ext cx="342600" cy="1562100"/>
          </a:xfrm>
          <a:prstGeom prst="curvedConnector3">
            <a:avLst>
              <a:gd fmla="val 4998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g1309361d6dc_0_245"/>
          <p:cNvCxnSpPr>
            <a:stCxn id="319" idx="3"/>
            <a:endCxn id="315" idx="1"/>
          </p:cNvCxnSpPr>
          <p:nvPr/>
        </p:nvCxnSpPr>
        <p:spPr>
          <a:xfrm flipH="1" rot="10800000">
            <a:off x="1725397" y="2515548"/>
            <a:ext cx="821400" cy="7833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g1309361d6dc_0_245"/>
          <p:cNvSpPr txBox="1"/>
          <p:nvPr/>
        </p:nvSpPr>
        <p:spPr>
          <a:xfrm>
            <a:off x="5502625" y="1060775"/>
            <a:ext cx="3540900" cy="42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CNI Json example</a:t>
            </a:r>
            <a:r>
              <a:rPr b="1" lang="en-US" sz="1100">
                <a:latin typeface="Open Sans"/>
                <a:ea typeface="Open Sans"/>
                <a:cs typeface="Open Sans"/>
                <a:sym typeface="Open Sans"/>
              </a:rPr>
              <a:t> /etc/cni/net.d/00-cni.json</a:t>
            </a:r>
            <a:endParaRPr b="1"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{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    "cniVersion": "1.0.0",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    "name": "</a:t>
            </a:r>
            <a:r>
              <a:rPr b="1" lang="en-US" sz="900">
                <a:latin typeface="Open Sans"/>
                <a:ea typeface="Open Sans"/>
                <a:cs typeface="Open Sans"/>
                <a:sym typeface="Open Sans"/>
              </a:rPr>
              <a:t>dbnet</a:t>
            </a: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",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    "type": "</a:t>
            </a:r>
            <a:r>
              <a:rPr b="1" lang="en-US" sz="900">
                <a:latin typeface="Open Sans"/>
                <a:ea typeface="Open Sans"/>
                <a:cs typeface="Open Sans"/>
                <a:sym typeface="Open Sans"/>
              </a:rPr>
              <a:t>bridge</a:t>
            </a: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",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    "bridge": "</a:t>
            </a:r>
            <a:r>
              <a:rPr b="1" lang="en-US" sz="900">
                <a:latin typeface="Open Sans"/>
                <a:ea typeface="Open Sans"/>
                <a:cs typeface="Open Sans"/>
                <a:sym typeface="Open Sans"/>
              </a:rPr>
              <a:t>cni0</a:t>
            </a: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",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    "ipam": {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        "type": "host-local",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        "subnet": "10.0.0.0/24",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        "gateway": "100.0.1"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    },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    "dns": {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        "nameservers": [ "10.0.0.1" ]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    }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—----------------------------------------------------------------------------------------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latin typeface="Open Sans"/>
                <a:ea typeface="Open Sans"/>
                <a:cs typeface="Open Sans"/>
                <a:sym typeface="Open Sans"/>
              </a:rPr>
              <a:t>/opt/cni/bin folder</a:t>
            </a:r>
            <a:endParaRPr b="1"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latin typeface="Open Sans"/>
                <a:ea typeface="Open Sans"/>
                <a:cs typeface="Open Sans"/>
                <a:sym typeface="Open Sans"/>
              </a:rPr>
              <a:t>root@nynog-k8s-networking-101-worker:/opt/cni/bin# ls -l</a:t>
            </a:r>
            <a:endParaRPr b="1"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total 28900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-rwxr-xr-x 1 root root 14057472 May 31 15:28 cilium-cni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-rwxr-xr-x 1 root root  3565330 Feb  5  2021 host-local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-rwxr-xr-x 1 root root  3530531 Feb  5  2021 loopback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-rwxr-xr-x 1 root root  3966455 Feb  5  2021 portmap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-rwxr-xr-x 1 root root  4467317 Feb  5  2021 ptp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-rwxr-xr-x 1 root root  4235123 Feb  5  2021 bridge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8" name="Google Shape;328;g1309361d6dc_0_245"/>
          <p:cNvSpPr txBox="1"/>
          <p:nvPr/>
        </p:nvSpPr>
        <p:spPr>
          <a:xfrm>
            <a:off x="3011748" y="3336322"/>
            <a:ext cx="91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10.0.0.1/24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9" name="Google Shape;329;g1309361d6dc_0_2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