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1" autoAdjust="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52;&#1077;&#1090;&#1088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52;&#1077;&#1090;&#1088;&#1080;&#1082;&#108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52;&#1077;&#1090;&#1088;&#1080;&#1082;&#108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52;&#1077;&#1090;&#1088;&#1080;&#1082;&#1080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52;&#1077;&#1090;&#1088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9.4264873140857672E-2"/>
          <c:y val="6.4814814814814908E-2"/>
          <c:w val="0.8537979002624676"/>
          <c:h val="0.72228565179352644"/>
        </c:manualLayout>
      </c:layout>
      <c:lineChart>
        <c:grouping val="stacked"/>
        <c:ser>
          <c:idx val="0"/>
          <c:order val="0"/>
          <c:tx>
            <c:v>План</c:v>
          </c:tx>
          <c:spPr>
            <a:ln w="22225" cap="rnd" cmpd="sng" algn="ctr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Лист1!$A$1:$A$9</c:f>
              <c:numCache>
                <c:formatCode>dd/mm/yyyy</c:formatCode>
                <c:ptCount val="9"/>
                <c:pt idx="0">
                  <c:v>41703</c:v>
                </c:pt>
                <c:pt idx="1">
                  <c:v>41710</c:v>
                </c:pt>
                <c:pt idx="2">
                  <c:v>41717</c:v>
                </c:pt>
                <c:pt idx="3">
                  <c:v>41724</c:v>
                </c:pt>
                <c:pt idx="4">
                  <c:v>41731</c:v>
                </c:pt>
                <c:pt idx="5">
                  <c:v>41738</c:v>
                </c:pt>
                <c:pt idx="6">
                  <c:v>41745</c:v>
                </c:pt>
                <c:pt idx="7">
                  <c:v>41752</c:v>
                </c:pt>
                <c:pt idx="8">
                  <c:v>41759</c:v>
                </c:pt>
              </c:numCache>
            </c:numRef>
          </c:cat>
          <c:val>
            <c:numRef>
              <c:f>Лист1!$D$1:$D$9</c:f>
              <c:numCache>
                <c:formatCode>General</c:formatCode>
                <c:ptCount val="9"/>
                <c:pt idx="0">
                  <c:v>220</c:v>
                </c:pt>
                <c:pt idx="1">
                  <c:v>440</c:v>
                </c:pt>
                <c:pt idx="2">
                  <c:v>660</c:v>
                </c:pt>
                <c:pt idx="3">
                  <c:v>880</c:v>
                </c:pt>
                <c:pt idx="4">
                  <c:v>1100</c:v>
                </c:pt>
                <c:pt idx="5">
                  <c:v>1320</c:v>
                </c:pt>
                <c:pt idx="6">
                  <c:v>1540</c:v>
                </c:pt>
                <c:pt idx="7">
                  <c:v>1760</c:v>
                </c:pt>
                <c:pt idx="8">
                  <c:v>2000</c:v>
                </c:pt>
              </c:numCache>
            </c:numRef>
          </c:val>
        </c:ser>
        <c:ser>
          <c:idx val="1"/>
          <c:order val="1"/>
          <c:tx>
            <c:v>Реализовано</c:v>
          </c:tx>
          <c:spPr>
            <a:ln w="22225" cap="rnd" cmpd="sng" algn="ctr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Лист1!$A$1:$A$9</c:f>
              <c:numCache>
                <c:formatCode>dd/mm/yyyy</c:formatCode>
                <c:ptCount val="9"/>
                <c:pt idx="0">
                  <c:v>41703</c:v>
                </c:pt>
                <c:pt idx="1">
                  <c:v>41710</c:v>
                </c:pt>
                <c:pt idx="2">
                  <c:v>41717</c:v>
                </c:pt>
                <c:pt idx="3">
                  <c:v>41724</c:v>
                </c:pt>
                <c:pt idx="4">
                  <c:v>41731</c:v>
                </c:pt>
                <c:pt idx="5">
                  <c:v>41738</c:v>
                </c:pt>
                <c:pt idx="6">
                  <c:v>41745</c:v>
                </c:pt>
                <c:pt idx="7">
                  <c:v>41752</c:v>
                </c:pt>
                <c:pt idx="8">
                  <c:v>41759</c:v>
                </c:pt>
              </c:numCache>
            </c:numRef>
          </c:cat>
          <c:val>
            <c:numRef>
              <c:f>Лист1!$F$1:$F$6</c:f>
              <c:numCache>
                <c:formatCode>General</c:formatCode>
                <c:ptCount val="6"/>
                <c:pt idx="0">
                  <c:v>-115</c:v>
                </c:pt>
                <c:pt idx="1">
                  <c:v>-250</c:v>
                </c:pt>
                <c:pt idx="2">
                  <c:v>-375</c:v>
                </c:pt>
                <c:pt idx="3">
                  <c:v>-495</c:v>
                </c:pt>
                <c:pt idx="4">
                  <c:v>-590</c:v>
                </c:pt>
                <c:pt idx="5">
                  <c:v>-490</c:v>
                </c:pt>
              </c:numCache>
            </c:numRef>
          </c:val>
        </c:ser>
        <c:dLbls>
          <c:showVal val="1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axId val="66459136"/>
        <c:axId val="66460672"/>
      </c:lineChart>
      <c:dateAx>
        <c:axId val="66459136"/>
        <c:scaling>
          <c:orientation val="minMax"/>
        </c:scaling>
        <c:axPos val="b"/>
        <c:numFmt formatCode="dd/mm/yyyy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460672"/>
        <c:crosses val="autoZero"/>
        <c:auto val="1"/>
        <c:lblOffset val="100"/>
        <c:baseTimeUnit val="days"/>
      </c:dateAx>
      <c:valAx>
        <c:axId val="6646067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45913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zero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cked"/>
        <c:ser>
          <c:idx val="0"/>
          <c:order val="0"/>
          <c:tx>
            <c:v>План</c:v>
          </c:tx>
          <c:spPr>
            <a:ln w="22225" cap="rnd" cmpd="sng" algn="ctr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Лист2!$A$1:$A$9</c:f>
              <c:numCache>
                <c:formatCode>dd/mm/yyyy</c:formatCode>
                <c:ptCount val="9"/>
                <c:pt idx="0">
                  <c:v>41703</c:v>
                </c:pt>
                <c:pt idx="1">
                  <c:v>41710</c:v>
                </c:pt>
                <c:pt idx="2">
                  <c:v>41717</c:v>
                </c:pt>
                <c:pt idx="3">
                  <c:v>41724</c:v>
                </c:pt>
                <c:pt idx="4">
                  <c:v>41731</c:v>
                </c:pt>
                <c:pt idx="5">
                  <c:v>41738</c:v>
                </c:pt>
                <c:pt idx="6">
                  <c:v>41745</c:v>
                </c:pt>
                <c:pt idx="7">
                  <c:v>41752</c:v>
                </c:pt>
                <c:pt idx="8">
                  <c:v>41759</c:v>
                </c:pt>
              </c:numCache>
            </c:numRef>
          </c:cat>
          <c:val>
            <c:numRef>
              <c:f>Лист2!$D$1:$D$9</c:f>
              <c:numCache>
                <c:formatCode>General</c:formatCode>
                <c:ptCount val="9"/>
                <c:pt idx="0">
                  <c:v>240</c:v>
                </c:pt>
                <c:pt idx="1">
                  <c:v>480</c:v>
                </c:pt>
                <c:pt idx="2">
                  <c:v>720</c:v>
                </c:pt>
                <c:pt idx="3">
                  <c:v>960</c:v>
                </c:pt>
                <c:pt idx="4">
                  <c:v>1200</c:v>
                </c:pt>
                <c:pt idx="5">
                  <c:v>1440</c:v>
                </c:pt>
                <c:pt idx="6">
                  <c:v>1680</c:v>
                </c:pt>
                <c:pt idx="7">
                  <c:v>1920</c:v>
                </c:pt>
                <c:pt idx="8">
                  <c:v>2200</c:v>
                </c:pt>
              </c:numCache>
            </c:numRef>
          </c:val>
        </c:ser>
        <c:ser>
          <c:idx val="1"/>
          <c:order val="1"/>
          <c:tx>
            <c:v>Реализовано</c:v>
          </c:tx>
          <c:spPr>
            <a:ln w="22225" cap="rnd" cmpd="sng" algn="ctr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Лист2!$A$1:$A$9</c:f>
              <c:numCache>
                <c:formatCode>dd/mm/yyyy</c:formatCode>
                <c:ptCount val="9"/>
                <c:pt idx="0">
                  <c:v>41703</c:v>
                </c:pt>
                <c:pt idx="1">
                  <c:v>41710</c:v>
                </c:pt>
                <c:pt idx="2">
                  <c:v>41717</c:v>
                </c:pt>
                <c:pt idx="3">
                  <c:v>41724</c:v>
                </c:pt>
                <c:pt idx="4">
                  <c:v>41731</c:v>
                </c:pt>
                <c:pt idx="5">
                  <c:v>41738</c:v>
                </c:pt>
                <c:pt idx="6">
                  <c:v>41745</c:v>
                </c:pt>
                <c:pt idx="7">
                  <c:v>41752</c:v>
                </c:pt>
                <c:pt idx="8">
                  <c:v>41759</c:v>
                </c:pt>
              </c:numCache>
            </c:numRef>
          </c:cat>
          <c:val>
            <c:numRef>
              <c:f>Лист2!$F$1:$F$6</c:f>
              <c:numCache>
                <c:formatCode>General</c:formatCode>
                <c:ptCount val="6"/>
                <c:pt idx="0">
                  <c:v>-40</c:v>
                </c:pt>
                <c:pt idx="1">
                  <c:v>120</c:v>
                </c:pt>
                <c:pt idx="2">
                  <c:v>180</c:v>
                </c:pt>
                <c:pt idx="3">
                  <c:v>65</c:v>
                </c:pt>
                <c:pt idx="4">
                  <c:v>100</c:v>
                </c:pt>
                <c:pt idx="5">
                  <c:v>-50</c:v>
                </c:pt>
              </c:numCache>
            </c:numRef>
          </c:val>
        </c:ser>
        <c:dLbls>
          <c:showVal val="1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axId val="12407168"/>
        <c:axId val="12408704"/>
      </c:lineChart>
      <c:dateAx>
        <c:axId val="12407168"/>
        <c:scaling>
          <c:orientation val="minMax"/>
        </c:scaling>
        <c:axPos val="b"/>
        <c:numFmt formatCode="dd/mm/yyyy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08704"/>
        <c:crosses val="autoZero"/>
        <c:auto val="1"/>
        <c:lblOffset val="100"/>
        <c:baseTimeUnit val="days"/>
      </c:dateAx>
      <c:valAx>
        <c:axId val="1240870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071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zero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v>Багов всего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Лист3!$B$2:$B$6</c:f>
              <c:numCache>
                <c:formatCode>General</c:formatCode>
                <c:ptCount val="5"/>
                <c:pt idx="0">
                  <c:v>4</c:v>
                </c:pt>
                <c:pt idx="1">
                  <c:v>10</c:v>
                </c:pt>
                <c:pt idx="2">
                  <c:v>14</c:v>
                </c:pt>
                <c:pt idx="3">
                  <c:v>16</c:v>
                </c:pt>
                <c:pt idx="4">
                  <c:v>19</c:v>
                </c:pt>
              </c:numCache>
            </c:numRef>
          </c:val>
        </c:ser>
        <c:ser>
          <c:idx val="1"/>
          <c:order val="1"/>
          <c:tx>
            <c:v>Багов исправлено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Лист3!$C$2:$C$6</c:f>
              <c:numCache>
                <c:formatCode>General</c:formatCode>
                <c:ptCount val="5"/>
                <c:pt idx="0">
                  <c:v>2</c:v>
                </c:pt>
                <c:pt idx="1">
                  <c:v>7</c:v>
                </c:pt>
                <c:pt idx="2">
                  <c:v>10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</c:ser>
        <c:marker val="1"/>
        <c:axId val="12441472"/>
        <c:axId val="12443008"/>
      </c:lineChart>
      <c:catAx>
        <c:axId val="12441472"/>
        <c:scaling>
          <c:orientation val="minMax"/>
        </c:scaling>
        <c:axPos val="b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43008"/>
        <c:crosses val="autoZero"/>
        <c:auto val="1"/>
        <c:lblAlgn val="ctr"/>
        <c:lblOffset val="100"/>
      </c:catAx>
      <c:valAx>
        <c:axId val="124430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4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lineChart>
        <c:grouping val="standard"/>
        <c:ser>
          <c:idx val="0"/>
          <c:order val="0"/>
          <c:tx>
            <c:strRef>
              <c:f>Лист3!$E$1</c:f>
              <c:strCache>
                <c:ptCount val="1"/>
                <c:pt idx="0">
                  <c:v>Плотность багов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Лист3!$E$2:$E$6</c:f>
              <c:numCache>
                <c:formatCode>0.00</c:formatCode>
                <c:ptCount val="5"/>
                <c:pt idx="0">
                  <c:v>197.5</c:v>
                </c:pt>
                <c:pt idx="1">
                  <c:v>110</c:v>
                </c:pt>
                <c:pt idx="2">
                  <c:v>100</c:v>
                </c:pt>
                <c:pt idx="3">
                  <c:v>113.12499999999999</c:v>
                </c:pt>
                <c:pt idx="4">
                  <c:v>116.84210526315789</c:v>
                </c:pt>
              </c:numCache>
            </c:numRef>
          </c:val>
        </c:ser>
        <c:marker val="1"/>
        <c:axId val="65284736"/>
        <c:axId val="65298816"/>
      </c:lineChart>
      <c:catAx>
        <c:axId val="65284736"/>
        <c:scaling>
          <c:orientation val="minMax"/>
        </c:scaling>
        <c:axPos val="b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298816"/>
        <c:crosses val="autoZero"/>
        <c:auto val="1"/>
        <c:lblAlgn val="ctr"/>
        <c:lblOffset val="100"/>
      </c:catAx>
      <c:valAx>
        <c:axId val="652988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28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lineChart>
        <c:grouping val="standard"/>
        <c:ser>
          <c:idx val="0"/>
          <c:order val="0"/>
          <c:tx>
            <c:strRef>
              <c:f>Лист3!$D$1</c:f>
              <c:strCache>
                <c:ptCount val="1"/>
                <c:pt idx="0">
                  <c:v>Строк кода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val>
            <c:numRef>
              <c:f>Лист3!$D$2:$D$6</c:f>
              <c:numCache>
                <c:formatCode>General</c:formatCode>
                <c:ptCount val="5"/>
                <c:pt idx="0">
                  <c:v>790</c:v>
                </c:pt>
                <c:pt idx="1">
                  <c:v>1100</c:v>
                </c:pt>
                <c:pt idx="2">
                  <c:v>1400</c:v>
                </c:pt>
                <c:pt idx="3">
                  <c:v>1810</c:v>
                </c:pt>
                <c:pt idx="4">
                  <c:v>2220</c:v>
                </c:pt>
              </c:numCache>
            </c:numRef>
          </c:val>
        </c:ser>
        <c:marker val="1"/>
        <c:axId val="65335296"/>
        <c:axId val="65336832"/>
      </c:lineChart>
      <c:catAx>
        <c:axId val="65335296"/>
        <c:scaling>
          <c:orientation val="minMax"/>
        </c:scaling>
        <c:axPos val="b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36832"/>
        <c:crosses val="autoZero"/>
        <c:auto val="1"/>
        <c:lblAlgn val="ctr"/>
        <c:lblOffset val="100"/>
      </c:catAx>
      <c:valAx>
        <c:axId val="653368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3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C5309E-7466-4350-881C-FBEF64156B2C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Software Internet </a:t>
            </a:r>
            <a:r>
              <a:rPr lang="en-US" dirty="0" smtClean="0"/>
              <a:t>Store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Достижения участников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3893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Calibri"/>
                          <a:cs typeface="Times New Roman"/>
                        </a:rPr>
                        <a:t>Участник команды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Достижения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Недостатки/упущения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Буров Александр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Координация участников и управление работой проекта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Настройка и реализация сервера (в процессе)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Работа над документацией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Анализ рисков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Связь с клиентским приложением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Павлов Михаил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Разработка интерфейса клиентского приложения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Задержка реализации непосредственно функционала приложения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Сафронов Кирилл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Разработка предварительной версии дизайна сайта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Разработка базового функционала сайта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Слабое взаимодействие с участниками команды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Шемякин Алексей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Работа над документацией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Анализ рисков и метрик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latin typeface="Times New Roman"/>
                          <a:ea typeface="Calibri"/>
                          <a:cs typeface="Times New Roman"/>
                        </a:rPr>
                        <a:t>Юзабилити</a:t>
                      </a: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 тестирование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Функциональное тестирование (в процессе)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Задержка с тестированием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sz="2000" dirty="0" smtClean="0">
                <a:latin typeface="Times New Roman"/>
                <a:ea typeface="Calibri"/>
                <a:cs typeface="Times New Roman"/>
              </a:rPr>
              <a:t>Количество строк кода написано/запланировано по клиентскому приложению:</a:t>
            </a:r>
          </a:p>
          <a:p>
            <a:endParaRPr lang="ru-RU" dirty="0" smtClean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071538" y="2143116"/>
          <a:ext cx="7072362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sz="2000" dirty="0" smtClean="0"/>
              <a:t>Количество строк кода написано/запланировано по сайту: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928662" y="2000240"/>
          <a:ext cx="7286676" cy="40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Количество </a:t>
            </a:r>
            <a:r>
              <a:rPr lang="ru-RU" sz="2000" dirty="0" err="1" smtClean="0"/>
              <a:t>багов</a:t>
            </a:r>
            <a:r>
              <a:rPr lang="ru-RU" sz="2000" dirty="0" smtClean="0"/>
              <a:t>/исправлений:</a:t>
            </a:r>
          </a:p>
          <a:p>
            <a:pPr>
              <a:buNone/>
            </a:pPr>
            <a:endParaRPr lang="ru-RU" sz="2000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000100" y="1928802"/>
          <a:ext cx="6572280" cy="4371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sz="2000" dirty="0" smtClean="0"/>
              <a:t>Плотность </a:t>
            </a:r>
            <a:r>
              <a:rPr lang="ru-RU" sz="2000" dirty="0" err="1" smtClean="0"/>
              <a:t>багов</a:t>
            </a:r>
            <a:r>
              <a:rPr lang="ru-RU" sz="2000" dirty="0" smtClean="0"/>
              <a:t>: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025236" y="1828800"/>
          <a:ext cx="7475854" cy="4386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Проектные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sz="2000" dirty="0" smtClean="0"/>
              <a:t>Строк кода:</a:t>
            </a:r>
          </a:p>
          <a:p>
            <a:endParaRPr lang="ru-RU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071538" y="1857364"/>
          <a:ext cx="7572428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ru-RU" b="1" dirty="0" smtClean="0"/>
              <a:t>1) Плохая совместимость модулей проекта, разработанных разными участниками</a:t>
            </a:r>
          </a:p>
          <a:p>
            <a:pPr marL="514350" indent="-514350"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Данный риск, обозначенный еще на ранней стадии проекта, произошел в случае разработки связи сервера и клиентского приложения.</a:t>
            </a:r>
          </a:p>
          <a:p>
            <a:endParaRPr lang="ru-RU" dirty="0" smtClean="0"/>
          </a:p>
          <a:p>
            <a:pPr>
              <a:buNone/>
            </a:pPr>
            <a:r>
              <a:rPr lang="ru-RU" b="1" i="1" dirty="0" smtClean="0"/>
              <a:t>Ликвидация проблемы: </a:t>
            </a:r>
            <a:r>
              <a:rPr lang="ru-RU" dirty="0" smtClean="0"/>
              <a:t>на данный момент, это техническое затруднение решается путем более плотной кооперации членов команды, отвечающих за соответствующие части проекта.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2) Понимание масштаба и особенностей проекта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Как допускалось на этапе проектирования, объем поставленных задач и их сложность были несколько переоценены участниками команды. Некоторые изначальные решения были признаны нецелесообразными.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i="1" dirty="0" smtClean="0"/>
              <a:t>Ликвидация проблемы: </a:t>
            </a:r>
            <a:r>
              <a:rPr lang="ru-RU" dirty="0" smtClean="0"/>
              <a:t>выбранный процесс разработки позволяет в достаточной мере безболезненно уточнять и корректировать некоторые требования к проекту. Так что, влияние данного риска на конечный результат видится минимальным.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3) Организация клиент-серверного взаимодействия с БД и сайтом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Данный риск заключается в затруднении организации эквивалентного серверного взаимодействия БД при работе с клиентом и сайтом, поскольку при этом используются разные технологии. 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i="1" dirty="0" smtClean="0"/>
              <a:t>Ликвидация проблемы</a:t>
            </a:r>
            <a:r>
              <a:rPr lang="ru-RU" dirty="0" smtClean="0"/>
              <a:t> находится в стадии решения, вопрос вынесен на запланированную встречу команды.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85786" y="1142984"/>
            <a:ext cx="7772400" cy="4572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ru-RU" sz="3600" b="1" dirty="0" smtClean="0"/>
              <a:t>Спасибо за внимание!</a:t>
            </a:r>
            <a:endParaRPr lang="ru-RU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отчета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b="1" dirty="0" smtClean="0"/>
          </a:p>
          <a:p>
            <a:r>
              <a:rPr lang="ru-RU" b="1" dirty="0" smtClean="0"/>
              <a:t>Прототипы продукта</a:t>
            </a:r>
            <a:r>
              <a:rPr lang="ru-RU" dirty="0" smtClean="0"/>
              <a:t>	</a:t>
            </a:r>
          </a:p>
          <a:p>
            <a:r>
              <a:rPr lang="ru-RU" b="1" dirty="0" smtClean="0"/>
              <a:t>Тест-план</a:t>
            </a:r>
            <a:endParaRPr lang="ru-RU" dirty="0" smtClean="0"/>
          </a:p>
          <a:p>
            <a:r>
              <a:rPr lang="ru-RU" b="1" dirty="0" smtClean="0"/>
              <a:t>Отчет по результатам тестирования</a:t>
            </a:r>
            <a:endParaRPr lang="ru-RU" dirty="0" smtClean="0"/>
          </a:p>
          <a:p>
            <a:r>
              <a:rPr lang="ru-RU" b="1" dirty="0" smtClean="0"/>
              <a:t>Достижения каждого участника</a:t>
            </a:r>
            <a:endParaRPr lang="ru-RU" dirty="0" smtClean="0"/>
          </a:p>
          <a:p>
            <a:r>
              <a:rPr lang="ru-RU" b="1" dirty="0" smtClean="0"/>
              <a:t>Проектные метрики</a:t>
            </a:r>
            <a:endParaRPr lang="ru-RU" dirty="0" smtClean="0"/>
          </a:p>
          <a:p>
            <a:r>
              <a:rPr lang="ru-RU" b="1" dirty="0" smtClean="0"/>
              <a:t>Анализ рисков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Примеры интерфейса клиента</a:t>
            </a:r>
            <a:endParaRPr lang="ru-RU" dirty="0"/>
          </a:p>
        </p:txBody>
      </p:sp>
      <p:pic>
        <p:nvPicPr>
          <p:cNvPr id="4" name="Содержимое 3" descr="swis_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51110" y="3929066"/>
            <a:ext cx="4806906" cy="2807452"/>
          </a:xfrm>
        </p:spPr>
      </p:pic>
      <p:pic>
        <p:nvPicPr>
          <p:cNvPr id="5" name="Содержимое 3" descr="swis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0638" y="1000108"/>
            <a:ext cx="4807378" cy="2818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Примеры страниц сайта</a:t>
            </a:r>
            <a:endParaRPr lang="ru-RU" dirty="0"/>
          </a:p>
        </p:txBody>
      </p:sp>
      <p:pic>
        <p:nvPicPr>
          <p:cNvPr id="6" name="Объект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1000108"/>
            <a:ext cx="3929090" cy="2993252"/>
          </a:xfrm>
        </p:spPr>
      </p:pic>
      <p:pic>
        <p:nvPicPr>
          <p:cNvPr id="7" name="Объект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6" y="1285860"/>
            <a:ext cx="3726443" cy="1866519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4000504"/>
            <a:ext cx="7320306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360363" indent="-184150">
              <a:buNone/>
            </a:pPr>
            <a:r>
              <a:rPr lang="ru-RU" b="1" dirty="0" smtClean="0"/>
              <a:t>Тест-сессия №1</a:t>
            </a:r>
            <a:endParaRPr lang="ru-RU" dirty="0" smtClean="0"/>
          </a:p>
          <a:p>
            <a:pPr marL="360363" indent="-184150">
              <a:buNone/>
            </a:pPr>
            <a:r>
              <a:rPr lang="ru-RU" i="1" dirty="0" err="1" smtClean="0"/>
              <a:t>Юзабилити-тестирование</a:t>
            </a:r>
            <a:endParaRPr lang="ru-RU" dirty="0" smtClean="0"/>
          </a:p>
          <a:p>
            <a:pPr marL="360363" indent="-184150">
              <a:buNone/>
            </a:pPr>
            <a:r>
              <a:rPr lang="ru-RU" b="1" dirty="0" smtClean="0"/>
              <a:t>Объект тестирования</a:t>
            </a:r>
            <a:r>
              <a:rPr lang="ru-RU" dirty="0" smtClean="0"/>
              <a:t>: </a:t>
            </a:r>
            <a:r>
              <a:rPr lang="ru-RU" dirty="0" err="1" smtClean="0"/>
              <a:t>веб-сайт</a:t>
            </a:r>
            <a:r>
              <a:rPr lang="ru-RU" dirty="0" smtClean="0"/>
              <a:t>, клиентское приложение.</a:t>
            </a:r>
          </a:p>
          <a:p>
            <a:pPr marL="360363" indent="-184150">
              <a:buNone/>
            </a:pPr>
            <a:r>
              <a:rPr lang="ru-RU" b="1" dirty="0" smtClean="0"/>
              <a:t>Цель тестирования:</a:t>
            </a:r>
            <a:endParaRPr lang="ru-RU" dirty="0" smtClean="0"/>
          </a:p>
          <a:p>
            <a:pPr marL="360363" indent="-184150"/>
            <a:r>
              <a:rPr lang="ru-RU" dirty="0" smtClean="0"/>
              <a:t>Проверка работоспособности функционала сайта и приложения с точки зрения пользователя.</a:t>
            </a:r>
          </a:p>
          <a:p>
            <a:pPr marL="360363" indent="-184150"/>
            <a:r>
              <a:rPr lang="ru-RU" dirty="0" smtClean="0"/>
              <a:t>Проверка корректности отображения </a:t>
            </a:r>
            <a:r>
              <a:rPr lang="ru-RU" dirty="0" err="1" smtClean="0"/>
              <a:t>веб-сайта</a:t>
            </a:r>
            <a:r>
              <a:rPr lang="ru-RU" dirty="0" smtClean="0"/>
              <a:t> в различных браузерах (</a:t>
            </a:r>
            <a:r>
              <a:rPr lang="en-US" dirty="0" smtClean="0"/>
              <a:t>IE</a:t>
            </a:r>
            <a:r>
              <a:rPr lang="ru-RU" dirty="0" smtClean="0"/>
              <a:t> 11, </a:t>
            </a:r>
            <a:r>
              <a:rPr lang="ru-RU" dirty="0" err="1" smtClean="0"/>
              <a:t>Opera</a:t>
            </a:r>
            <a:r>
              <a:rPr lang="ru-RU" dirty="0" smtClean="0"/>
              <a:t> 12, </a:t>
            </a:r>
            <a:r>
              <a:rPr lang="ru-RU" dirty="0" err="1" smtClean="0"/>
              <a:t>Chrome</a:t>
            </a:r>
            <a:r>
              <a:rPr lang="ru-RU" dirty="0" smtClean="0"/>
              <a:t>, </a:t>
            </a:r>
            <a:r>
              <a:rPr lang="en-US" dirty="0" smtClean="0"/>
              <a:t>Firefox</a:t>
            </a:r>
            <a:r>
              <a:rPr lang="ru-RU" dirty="0" smtClean="0"/>
              <a:t> 3.5+).</a:t>
            </a:r>
          </a:p>
          <a:p>
            <a:pPr marL="360363" indent="-184150"/>
            <a:r>
              <a:rPr lang="ru-RU" dirty="0" smtClean="0"/>
              <a:t>Контроль качества в плане удобства работы с </a:t>
            </a:r>
            <a:r>
              <a:rPr lang="ru-RU" dirty="0" err="1" smtClean="0"/>
              <a:t>веб-сайтом</a:t>
            </a:r>
            <a:r>
              <a:rPr lang="ru-RU" dirty="0" smtClean="0"/>
              <a:t> и приложением.</a:t>
            </a:r>
          </a:p>
          <a:p>
            <a:pPr marL="360363" indent="-184150">
              <a:buNone/>
            </a:pPr>
            <a:r>
              <a:rPr lang="ru-RU" b="1" dirty="0" smtClean="0"/>
              <a:t>Средства тестирования:</a:t>
            </a:r>
            <a:r>
              <a:rPr lang="ru-RU" dirty="0" smtClean="0"/>
              <a:t> Данный вид тестирования был проведен преимущественно ручным способом с использованием различных браузеров, а также сервисов для тестирования сайтов в сети Интернет.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 smtClean="0"/>
              <a:t>Тест-сессия №2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Функциональное тестирование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Объект тестирования:</a:t>
            </a:r>
            <a:r>
              <a:rPr lang="ru-RU" dirty="0" smtClean="0"/>
              <a:t> </a:t>
            </a:r>
            <a:r>
              <a:rPr lang="ru-RU" dirty="0" err="1" smtClean="0"/>
              <a:t>веб-сайт</a:t>
            </a:r>
            <a:r>
              <a:rPr lang="ru-RU" dirty="0" smtClean="0"/>
              <a:t>, клиентское приложение, серверное ПО.</a:t>
            </a:r>
          </a:p>
          <a:p>
            <a:pPr>
              <a:buNone/>
            </a:pPr>
            <a:r>
              <a:rPr lang="ru-RU" b="1" dirty="0" smtClean="0"/>
              <a:t>Цель тестирования: </a:t>
            </a:r>
            <a:r>
              <a:rPr lang="ru-RU" dirty="0" smtClean="0"/>
              <a:t>Выявление функциональных ошибок</a:t>
            </a:r>
          </a:p>
          <a:p>
            <a:pPr>
              <a:buNone/>
            </a:pPr>
            <a:r>
              <a:rPr lang="ru-RU" dirty="0" smtClean="0"/>
              <a:t>Для </a:t>
            </a:r>
            <a:r>
              <a:rPr lang="ru-RU" dirty="0" err="1" smtClean="0"/>
              <a:t>веб-сайта</a:t>
            </a:r>
            <a:r>
              <a:rPr lang="ru-RU" dirty="0" smtClean="0"/>
              <a:t> и сервера была произведена проверка следующего функционала:</a:t>
            </a:r>
          </a:p>
          <a:p>
            <a:r>
              <a:rPr lang="ru-RU" dirty="0" smtClean="0"/>
              <a:t>Регистрация и авторизация в системе</a:t>
            </a:r>
          </a:p>
          <a:p>
            <a:r>
              <a:rPr lang="ru-RU" dirty="0" smtClean="0"/>
              <a:t>Просмотр каталога товаров</a:t>
            </a:r>
          </a:p>
          <a:p>
            <a:r>
              <a:rPr lang="ru-RU" dirty="0" smtClean="0"/>
              <a:t>Добавление товаров в корзину</a:t>
            </a:r>
          </a:p>
          <a:p>
            <a:r>
              <a:rPr lang="ru-RU" dirty="0" smtClean="0"/>
              <a:t>Удаление товара из корзины</a:t>
            </a:r>
          </a:p>
          <a:p>
            <a:r>
              <a:rPr lang="ru-RU" dirty="0" smtClean="0"/>
              <a:t>Оформление заказа</a:t>
            </a:r>
          </a:p>
          <a:p>
            <a:r>
              <a:rPr lang="ru-RU" dirty="0" smtClean="0"/>
              <a:t>Ввод/</a:t>
            </a:r>
            <a:r>
              <a:rPr lang="ru-RU" dirty="0" err="1" smtClean="0"/>
              <a:t>измение</a:t>
            </a:r>
            <a:r>
              <a:rPr lang="ru-RU" dirty="0" smtClean="0"/>
              <a:t> личных данных</a:t>
            </a:r>
          </a:p>
          <a:p>
            <a:r>
              <a:rPr lang="ru-RU" dirty="0" smtClean="0"/>
              <a:t>Режим администратора</a:t>
            </a:r>
          </a:p>
          <a:p>
            <a:r>
              <a:rPr lang="ru-RU" dirty="0" smtClean="0"/>
              <a:t>Наполнение данными</a:t>
            </a:r>
          </a:p>
          <a:p>
            <a:pPr>
              <a:buNone/>
            </a:pPr>
            <a:r>
              <a:rPr lang="ru-RU" dirty="0" smtClean="0"/>
              <a:t>Для клиентского приложения была произведена проверка:</a:t>
            </a:r>
          </a:p>
          <a:p>
            <a:r>
              <a:rPr lang="ru-RU" dirty="0" smtClean="0"/>
              <a:t>Оконных форм, кнопок и прочих элементов интерфейса</a:t>
            </a:r>
          </a:p>
          <a:p>
            <a:r>
              <a:rPr lang="ru-RU" dirty="0" smtClean="0"/>
              <a:t>Функций, проверяемых в </a:t>
            </a:r>
            <a:r>
              <a:rPr lang="ru-RU" dirty="0" err="1" smtClean="0"/>
              <a:t>веб-сайте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Средства тестирования: </a:t>
            </a:r>
            <a:r>
              <a:rPr lang="ru-RU" dirty="0" smtClean="0"/>
              <a:t>среда разработки </a:t>
            </a:r>
            <a:r>
              <a:rPr lang="en-US" dirty="0" smtClean="0"/>
              <a:t>Eclipse</a:t>
            </a:r>
            <a:r>
              <a:rPr lang="ru-RU" dirty="0" smtClean="0"/>
              <a:t>, библиотека </a:t>
            </a:r>
            <a:r>
              <a:rPr lang="en-US" dirty="0" err="1" smtClean="0"/>
              <a:t>JUnit</a:t>
            </a:r>
            <a:r>
              <a:rPr lang="ru-RU" dirty="0" smtClean="0"/>
              <a:t>. Дополнительные приложения для </a:t>
            </a:r>
            <a:r>
              <a:rPr lang="ru-RU" dirty="0" err="1" smtClean="0"/>
              <a:t>юнит-тестирования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Тест-сессия №3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Интеграционное тестирование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Объект тестирования: </a:t>
            </a:r>
            <a:r>
              <a:rPr lang="ru-RU" dirty="0" smtClean="0"/>
              <a:t>интерфейсы между компонентами</a:t>
            </a:r>
          </a:p>
          <a:p>
            <a:pPr>
              <a:buNone/>
            </a:pPr>
            <a:r>
              <a:rPr lang="ru-RU" b="1" dirty="0" smtClean="0"/>
              <a:t>Цель тестирования: </a:t>
            </a:r>
            <a:r>
              <a:rPr lang="ru-RU" dirty="0" smtClean="0"/>
              <a:t>Проверка взаимодействия сервера с клиентом и сайтом, тестирование безопасности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/>
              <a:t>Тест-сессия №4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Системное тестирование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Объект тестирования: </a:t>
            </a:r>
            <a:r>
              <a:rPr lang="ru-RU" dirty="0" smtClean="0"/>
              <a:t>все компоненты системы</a:t>
            </a:r>
          </a:p>
          <a:p>
            <a:pPr>
              <a:buNone/>
            </a:pPr>
            <a:r>
              <a:rPr lang="ru-RU" b="1" dirty="0" smtClean="0"/>
              <a:t>Цель тестирования: </a:t>
            </a:r>
            <a:r>
              <a:rPr lang="ru-RU" dirty="0" smtClean="0"/>
              <a:t>Тестирование готовой системы или её прототипа на соответствие заявленным требованиям</a:t>
            </a:r>
          </a:p>
          <a:p>
            <a:pPr>
              <a:buNone/>
            </a:pPr>
            <a:r>
              <a:rPr lang="ru-RU" b="1" dirty="0" smtClean="0"/>
              <a:t> График тестирования:</a:t>
            </a:r>
            <a:r>
              <a:rPr lang="ru-RU" dirty="0" smtClean="0"/>
              <a:t> Поскольку выбрана итеративная модель разработки, на каждой итерации будут производиться </a:t>
            </a:r>
            <a:r>
              <a:rPr lang="ru-RU" dirty="0" err="1" smtClean="0"/>
              <a:t>тест-сессии</a:t>
            </a:r>
            <a:r>
              <a:rPr lang="ru-RU" dirty="0" smtClean="0"/>
              <a:t> 1 и 2, а также, по необходимости, 3 и 4 ближе к завершению проекта.</a:t>
            </a:r>
          </a:p>
          <a:p>
            <a:pPr>
              <a:buNone/>
            </a:pPr>
            <a:r>
              <a:rPr lang="ru-RU" b="1" dirty="0" smtClean="0"/>
              <a:t>Используемые ресурсы:</a:t>
            </a:r>
            <a:endParaRPr lang="ru-RU" dirty="0" smtClean="0"/>
          </a:p>
          <a:p>
            <a:pPr lvl="0"/>
            <a:r>
              <a:rPr lang="en-US" dirty="0" smtClean="0"/>
              <a:t>Eclipse</a:t>
            </a:r>
            <a:endParaRPr lang="ru-RU" dirty="0" smtClean="0"/>
          </a:p>
          <a:p>
            <a:pPr lvl="0"/>
            <a:r>
              <a:rPr lang="en-US" dirty="0" err="1" smtClean="0"/>
              <a:t>Junit</a:t>
            </a:r>
            <a:endParaRPr lang="ru-RU" dirty="0" smtClean="0"/>
          </a:p>
          <a:p>
            <a:pPr lvl="0"/>
            <a:r>
              <a:rPr lang="ru-RU" dirty="0" smtClean="0"/>
              <a:t>Интернет сервисы для проверки работоспособности сайта</a:t>
            </a:r>
          </a:p>
          <a:p>
            <a:pPr lvl="0"/>
            <a:r>
              <a:rPr lang="ru-RU" dirty="0" smtClean="0"/>
              <a:t>Дополнительные приложения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294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42"/>
                <a:gridCol w="3157558"/>
                <a:gridCol w="1943100"/>
                <a:gridCol w="1943100"/>
              </a:tblGrid>
              <a:tr h="50879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№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Тип тестирования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Найденные баги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008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Всего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Исправлено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8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latin typeface="Times New Roman"/>
                          <a:ea typeface="Calibri"/>
                          <a:cs typeface="Times New Roman"/>
                        </a:rPr>
                        <a:t>Юзабилити</a:t>
                      </a: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 тестирование (сайт)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70AD47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70AD47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8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latin typeface="Times New Roman"/>
                          <a:ea typeface="Calibri"/>
                          <a:cs typeface="Times New Roman"/>
                        </a:rPr>
                        <a:t>Юзабилити</a:t>
                      </a: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 тестирование (клиент)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70AD47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70AD47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8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Функциональное тестирование (сайт)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70AD47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70AD47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8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Функциональное тестирование (клиент)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783</TotalTime>
  <Words>556</Words>
  <Application>Microsoft Office PowerPoint</Application>
  <PresentationFormat>Экран (4:3)</PresentationFormat>
  <Paragraphs>130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Справедливость</vt:lpstr>
      <vt:lpstr>Software Internet Store</vt:lpstr>
      <vt:lpstr>Содержание отчета</vt:lpstr>
      <vt:lpstr>Примеры интерфейса клиента</vt:lpstr>
      <vt:lpstr>Примеры страниц сайта</vt:lpstr>
      <vt:lpstr>Тест-план</vt:lpstr>
      <vt:lpstr>Тест-план</vt:lpstr>
      <vt:lpstr>Тест-план</vt:lpstr>
      <vt:lpstr>Тест-план</vt:lpstr>
      <vt:lpstr>Результаты тестирования</vt:lpstr>
      <vt:lpstr>Достижения участников</vt:lpstr>
      <vt:lpstr>Проектные метрики</vt:lpstr>
      <vt:lpstr>Проектные метрики</vt:lpstr>
      <vt:lpstr>Проектные метрики</vt:lpstr>
      <vt:lpstr>Проектные метрики</vt:lpstr>
      <vt:lpstr>Проектные метрики</vt:lpstr>
      <vt:lpstr>Анализ рисков</vt:lpstr>
      <vt:lpstr>Анализ рисков</vt:lpstr>
      <vt:lpstr>Анализ рисков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Буров Александр Дмитриевич</dc:creator>
  <cp:lastModifiedBy>Буров Александр Дмитриевич</cp:lastModifiedBy>
  <cp:revision>36</cp:revision>
  <dcterms:created xsi:type="dcterms:W3CDTF">2014-03-18T20:09:08Z</dcterms:created>
  <dcterms:modified xsi:type="dcterms:W3CDTF">2014-04-09T07:49:23Z</dcterms:modified>
</cp:coreProperties>
</file>