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DA1"/>
    <a:srgbClr val="C6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07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DDAD9-DBBF-4405-8D6D-09C7F9908910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1824D-FD8C-4784-9517-2C2D63E2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느낌 </a:t>
            </a:r>
            <a:r>
              <a:rPr lang="en-US" altLang="ko-KR" dirty="0"/>
              <a:t>: </a:t>
            </a:r>
            <a:r>
              <a:rPr lang="ko-KR" altLang="en-US" dirty="0"/>
              <a:t>파이널 판타지 </a:t>
            </a:r>
            <a:r>
              <a:rPr lang="en-US" altLang="ko-KR" dirty="0"/>
              <a:t>15, </a:t>
            </a:r>
            <a:r>
              <a:rPr lang="ko-KR" altLang="en-US" dirty="0" err="1"/>
              <a:t>할리퀸</a:t>
            </a:r>
            <a:endParaRPr lang="en-US" altLang="ko-KR" dirty="0"/>
          </a:p>
          <a:p>
            <a:r>
              <a:rPr lang="ko-KR" altLang="en-US" dirty="0"/>
              <a:t>무기 </a:t>
            </a:r>
            <a:r>
              <a:rPr lang="en-US" altLang="ko-KR" dirty="0"/>
              <a:t>: </a:t>
            </a:r>
            <a:r>
              <a:rPr lang="ko-KR" altLang="en-US" dirty="0" err="1"/>
              <a:t>니어</a:t>
            </a:r>
            <a:r>
              <a:rPr lang="ko-KR" altLang="en-US" dirty="0"/>
              <a:t> 오토마타 무기</a:t>
            </a:r>
            <a:r>
              <a:rPr lang="en-US" altLang="ko-KR" dirty="0"/>
              <a:t>, </a:t>
            </a:r>
            <a:r>
              <a:rPr lang="ko-KR" altLang="en-US" dirty="0" err="1"/>
              <a:t>폴아웃</a:t>
            </a:r>
            <a:r>
              <a:rPr lang="ko-KR" altLang="en-US" dirty="0"/>
              <a:t> 방망이</a:t>
            </a:r>
            <a:r>
              <a:rPr lang="en-US" altLang="ko-KR" dirty="0"/>
              <a:t>, </a:t>
            </a:r>
            <a:r>
              <a:rPr lang="ko-KR" altLang="en-US" dirty="0"/>
              <a:t>망치</a:t>
            </a:r>
            <a:endParaRPr lang="en-US" altLang="ko-KR" dirty="0"/>
          </a:p>
          <a:p>
            <a:r>
              <a:rPr lang="ko-KR" altLang="en-US" dirty="0"/>
              <a:t>복장 </a:t>
            </a:r>
            <a:r>
              <a:rPr lang="en-US" altLang="ko-KR" dirty="0"/>
              <a:t>: </a:t>
            </a:r>
            <a:r>
              <a:rPr lang="ko-KR" altLang="en-US" dirty="0" err="1"/>
              <a:t>사이버펑크</a:t>
            </a:r>
            <a:r>
              <a:rPr lang="ko-KR" altLang="en-US" dirty="0"/>
              <a:t> </a:t>
            </a:r>
            <a:r>
              <a:rPr lang="en-US" altLang="ko-KR" dirty="0"/>
              <a:t>2077, Rob(Pinterest) </a:t>
            </a:r>
            <a:r>
              <a:rPr lang="ko-KR" altLang="en-US" dirty="0"/>
              <a:t>일러스트 이미지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1824D-FD8C-4784-9517-2C2D63E2F7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6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느낌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E7E9EA"/>
                </a:solidFill>
                <a:effectLst/>
                <a:latin typeface="-apple-system"/>
              </a:rPr>
              <a:t>ART in G(twitter), </a:t>
            </a:r>
            <a:r>
              <a:rPr lang="ko-KR" altLang="en-US" b="0" i="0" dirty="0" err="1">
                <a:solidFill>
                  <a:srgbClr val="E7E9EA"/>
                </a:solidFill>
                <a:effectLst/>
                <a:latin typeface="-apple-system"/>
              </a:rPr>
              <a:t>언리얼엔진</a:t>
            </a:r>
            <a:r>
              <a:rPr lang="en-US" altLang="ko-KR" b="0" i="0" dirty="0">
                <a:solidFill>
                  <a:srgbClr val="E7E9EA"/>
                </a:solidFill>
                <a:effectLst/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E7E9EA"/>
                </a:solidFill>
                <a:effectLst/>
                <a:latin typeface="-apple-system"/>
              </a:rPr>
              <a:t>마켓플레이스</a:t>
            </a:r>
            <a:r>
              <a:rPr lang="en-US" altLang="ko-KR" b="0" i="0" dirty="0">
                <a:solidFill>
                  <a:srgbClr val="E7E9EA"/>
                </a:solidFill>
                <a:effectLst/>
                <a:latin typeface="-apple-system"/>
              </a:rPr>
              <a:t>)</a:t>
            </a:r>
            <a:endParaRPr lang="en-US" altLang="ko-KR" dirty="0"/>
          </a:p>
          <a:p>
            <a:r>
              <a:rPr lang="ko-KR" altLang="en-US" dirty="0"/>
              <a:t>무기 </a:t>
            </a:r>
            <a:r>
              <a:rPr lang="en-US" altLang="ko-KR" dirty="0"/>
              <a:t>: Digital</a:t>
            </a:r>
            <a:r>
              <a:rPr lang="ko-KR" altLang="en-US" dirty="0"/>
              <a:t> </a:t>
            </a:r>
            <a:r>
              <a:rPr lang="en-US" altLang="ko-KR" dirty="0"/>
              <a:t>Strider(</a:t>
            </a:r>
            <a:r>
              <a:rPr lang="en-US" altLang="ko-KR" dirty="0" err="1"/>
              <a:t>Sketchfab</a:t>
            </a:r>
            <a:r>
              <a:rPr lang="ko-KR" altLang="en-US" dirty="0"/>
              <a:t> </a:t>
            </a:r>
            <a:r>
              <a:rPr lang="en-US" altLang="ko-KR" dirty="0"/>
              <a:t>3D </a:t>
            </a:r>
            <a:r>
              <a:rPr lang="ko-KR" altLang="en-US" dirty="0"/>
              <a:t>모델링</a:t>
            </a:r>
            <a:r>
              <a:rPr lang="en-US" altLang="ko-KR" dirty="0"/>
              <a:t>), </a:t>
            </a:r>
            <a:r>
              <a:rPr lang="ko-KR" altLang="en-US" dirty="0"/>
              <a:t>손 장식</a:t>
            </a:r>
            <a:endParaRPr lang="en-US" altLang="ko-KR" dirty="0"/>
          </a:p>
          <a:p>
            <a:r>
              <a:rPr lang="ko-KR" altLang="en-US" dirty="0"/>
              <a:t>복장 </a:t>
            </a:r>
            <a:r>
              <a:rPr lang="en-US" altLang="ko-KR" dirty="0"/>
              <a:t>: </a:t>
            </a:r>
            <a:r>
              <a:rPr lang="en-US" altLang="ko-KR" dirty="0" err="1"/>
              <a:t>Rainsoup</a:t>
            </a:r>
            <a:r>
              <a:rPr lang="en-US" altLang="ko-KR" dirty="0"/>
              <a:t>(twitter </a:t>
            </a:r>
            <a:r>
              <a:rPr lang="ko-KR" altLang="en-US" dirty="0"/>
              <a:t>일러스트</a:t>
            </a:r>
            <a:r>
              <a:rPr lang="en-US" altLang="ko-KR" dirty="0"/>
              <a:t>), </a:t>
            </a:r>
            <a:r>
              <a:rPr lang="en-US" altLang="ko-KR" dirty="0" err="1"/>
              <a:t>bbs</a:t>
            </a:r>
            <a:r>
              <a:rPr lang="en-US" altLang="ko-KR" dirty="0"/>
              <a:t>(Pinterest </a:t>
            </a:r>
            <a:r>
              <a:rPr lang="ko-KR" altLang="en-US" dirty="0"/>
              <a:t>일러스트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1824D-FD8C-4784-9517-2C2D63E2F7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4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느낌 </a:t>
            </a:r>
            <a:r>
              <a:rPr lang="en-US" altLang="ko-KR" dirty="0"/>
              <a:t>: </a:t>
            </a:r>
            <a:r>
              <a:rPr lang="ko-KR" altLang="en-US" dirty="0" err="1"/>
              <a:t>사이버펑크</a:t>
            </a:r>
            <a:r>
              <a:rPr lang="ko-KR" altLang="en-US" dirty="0"/>
              <a:t> </a:t>
            </a:r>
            <a:r>
              <a:rPr lang="en-US" altLang="ko-KR" dirty="0"/>
              <a:t>2077</a:t>
            </a:r>
          </a:p>
          <a:p>
            <a:r>
              <a:rPr lang="ko-KR" altLang="en-US" dirty="0"/>
              <a:t>무기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복장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1824D-FD8C-4784-9517-2C2D63E2F7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6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느낌 </a:t>
            </a:r>
            <a:r>
              <a:rPr lang="en-US" altLang="ko-KR" dirty="0"/>
              <a:t>: </a:t>
            </a:r>
            <a:r>
              <a:rPr lang="ko-KR" altLang="en-US" dirty="0" err="1"/>
              <a:t>사이버펑크</a:t>
            </a:r>
            <a:r>
              <a:rPr lang="ko-KR" altLang="en-US" dirty="0"/>
              <a:t> </a:t>
            </a:r>
            <a:r>
              <a:rPr lang="en-US" altLang="ko-KR" dirty="0"/>
              <a:t>2077,</a:t>
            </a:r>
          </a:p>
          <a:p>
            <a:r>
              <a:rPr lang="ko-KR" altLang="en-US" dirty="0"/>
              <a:t>무기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복장 </a:t>
            </a:r>
            <a:r>
              <a:rPr lang="en-US" altLang="ko-KR" dirty="0"/>
              <a:t>: </a:t>
            </a:r>
            <a:r>
              <a:rPr lang="en-US" altLang="ko-KR" dirty="0" err="1"/>
              <a:t>ElliMac</a:t>
            </a:r>
            <a:r>
              <a:rPr lang="en-US" altLang="ko-KR" dirty="0"/>
              <a:t>(Pinterest </a:t>
            </a:r>
            <a:r>
              <a:rPr lang="ko-KR" altLang="en-US" dirty="0"/>
              <a:t>일러스트</a:t>
            </a:r>
            <a:r>
              <a:rPr lang="en-US" altLang="ko-KR" dirty="0"/>
              <a:t>),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1824D-FD8C-4784-9517-2C2D63E2F7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8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47" Type="http://schemas.openxmlformats.org/officeDocument/2006/relationships/image" Target="../media/image58.png"/><Relationship Id="rId50" Type="http://schemas.openxmlformats.org/officeDocument/2006/relationships/image" Target="../media/image61.png"/><Relationship Id="rId55" Type="http://schemas.openxmlformats.org/officeDocument/2006/relationships/image" Target="../media/image6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29" Type="http://schemas.openxmlformats.org/officeDocument/2006/relationships/image" Target="../media/image40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3" Type="http://schemas.openxmlformats.org/officeDocument/2006/relationships/image" Target="../media/image64.png"/><Relationship Id="rId5" Type="http://schemas.openxmlformats.org/officeDocument/2006/relationships/image" Target="../media/image8.png"/><Relationship Id="rId19" Type="http://schemas.openxmlformats.org/officeDocument/2006/relationships/image" Target="../media/image30.png"/><Relationship Id="rId4" Type="http://schemas.openxmlformats.org/officeDocument/2006/relationships/image" Target="../media/image7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48" Type="http://schemas.openxmlformats.org/officeDocument/2006/relationships/image" Target="../media/image59.png"/><Relationship Id="rId56" Type="http://schemas.openxmlformats.org/officeDocument/2006/relationships/image" Target="../media/image67.png"/><Relationship Id="rId8" Type="http://schemas.openxmlformats.org/officeDocument/2006/relationships/image" Target="../media/image19.png"/><Relationship Id="rId51" Type="http://schemas.openxmlformats.org/officeDocument/2006/relationships/image" Target="../media/image62.png"/><Relationship Id="rId3" Type="http://schemas.openxmlformats.org/officeDocument/2006/relationships/image" Target="../media/image16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31.png"/><Relationship Id="rId41" Type="http://schemas.openxmlformats.org/officeDocument/2006/relationships/image" Target="../media/image52.png"/><Relationship Id="rId54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49" Type="http://schemas.openxmlformats.org/officeDocument/2006/relationships/image" Target="../media/image60.png"/><Relationship Id="rId57" Type="http://schemas.openxmlformats.org/officeDocument/2006/relationships/image" Target="../media/image68.png"/><Relationship Id="rId10" Type="http://schemas.openxmlformats.org/officeDocument/2006/relationships/image" Target="../media/image21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52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g"/><Relationship Id="rId13" Type="http://schemas.openxmlformats.org/officeDocument/2006/relationships/image" Target="../media/image77.jpeg"/><Relationship Id="rId3" Type="http://schemas.openxmlformats.org/officeDocument/2006/relationships/image" Target="../media/image69.png"/><Relationship Id="rId7" Type="http://schemas.openxmlformats.org/officeDocument/2006/relationships/image" Target="../media/image71.jfif"/><Relationship Id="rId12" Type="http://schemas.openxmlformats.org/officeDocument/2006/relationships/image" Target="../media/image7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5.jfif"/><Relationship Id="rId5" Type="http://schemas.openxmlformats.org/officeDocument/2006/relationships/image" Target="../media/image7.png"/><Relationship Id="rId10" Type="http://schemas.openxmlformats.org/officeDocument/2006/relationships/image" Target="../media/image74.webp"/><Relationship Id="rId4" Type="http://schemas.openxmlformats.org/officeDocument/2006/relationships/image" Target="../media/image70.png"/><Relationship Id="rId9" Type="http://schemas.openxmlformats.org/officeDocument/2006/relationships/image" Target="../media/image7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g"/><Relationship Id="rId3" Type="http://schemas.openxmlformats.org/officeDocument/2006/relationships/image" Target="../media/image78.png"/><Relationship Id="rId7" Type="http://schemas.openxmlformats.org/officeDocument/2006/relationships/image" Target="../media/image80.jpeg"/><Relationship Id="rId12" Type="http://schemas.openxmlformats.org/officeDocument/2006/relationships/image" Target="../media/image8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84.jpeg"/><Relationship Id="rId5" Type="http://schemas.openxmlformats.org/officeDocument/2006/relationships/image" Target="../media/image7.png"/><Relationship Id="rId10" Type="http://schemas.openxmlformats.org/officeDocument/2006/relationships/image" Target="../media/image83.jpg"/><Relationship Id="rId4" Type="http://schemas.openxmlformats.org/officeDocument/2006/relationships/image" Target="../media/image79.png"/><Relationship Id="rId9" Type="http://schemas.openxmlformats.org/officeDocument/2006/relationships/image" Target="../media/image8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jpg"/><Relationship Id="rId3" Type="http://schemas.openxmlformats.org/officeDocument/2006/relationships/image" Target="../media/image86.png"/><Relationship Id="rId7" Type="http://schemas.openxmlformats.org/officeDocument/2006/relationships/image" Target="../media/image8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91.jpg"/><Relationship Id="rId5" Type="http://schemas.openxmlformats.org/officeDocument/2006/relationships/image" Target="../media/image7.png"/><Relationship Id="rId10" Type="http://schemas.openxmlformats.org/officeDocument/2006/relationships/image" Target="../media/image90.jpg"/><Relationship Id="rId4" Type="http://schemas.openxmlformats.org/officeDocument/2006/relationships/image" Target="../media/image70.png"/><Relationship Id="rId9" Type="http://schemas.openxmlformats.org/officeDocument/2006/relationships/image" Target="../media/image89.jf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jpeg"/><Relationship Id="rId3" Type="http://schemas.openxmlformats.org/officeDocument/2006/relationships/image" Target="../media/image92.png"/><Relationship Id="rId7" Type="http://schemas.openxmlformats.org/officeDocument/2006/relationships/image" Target="../media/image9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79.png"/><Relationship Id="rId9" Type="http://schemas.openxmlformats.org/officeDocument/2006/relationships/image" Target="../media/image9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41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8631" y="-450036"/>
            <a:ext cx="18642977" cy="11185786"/>
            <a:chOff x="-178631" y="-450036"/>
            <a:chExt cx="18642977" cy="111857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8631" y="-450036"/>
              <a:ext cx="18642977" cy="111857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178" y="3934035"/>
            <a:ext cx="4884878" cy="11542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9793" y="4484516"/>
            <a:ext cx="15646849" cy="27140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0850" y="8367717"/>
            <a:ext cx="1453742" cy="7162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3E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744" y="294212"/>
            <a:ext cx="2805624" cy="601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3168" y="796406"/>
            <a:ext cx="2651544" cy="493714"/>
            <a:chOff x="1093168" y="796406"/>
            <a:chExt cx="2651544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168" y="796406"/>
              <a:ext cx="2651544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8631" y="9113043"/>
            <a:ext cx="18589563" cy="1371429"/>
            <a:chOff x="-178631" y="9113043"/>
            <a:chExt cx="18589563" cy="13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8631" y="9113043"/>
              <a:ext cx="18589563" cy="13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35334" y="9466496"/>
            <a:ext cx="4213595" cy="5521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5077" y="1549725"/>
            <a:ext cx="14465968" cy="17815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4370" y="3509624"/>
            <a:ext cx="6171429" cy="4483732"/>
            <a:chOff x="1584370" y="3509624"/>
            <a:chExt cx="6171429" cy="44837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4370" y="3509624"/>
              <a:ext cx="6171429" cy="44837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79388" y="8169303"/>
            <a:ext cx="5181393" cy="588885"/>
            <a:chOff x="2079388" y="8169303"/>
            <a:chExt cx="5181393" cy="5888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9388" y="8169303"/>
              <a:ext cx="5181393" cy="5888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12942" y="8173276"/>
            <a:ext cx="4169235" cy="64507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36399" y="3509624"/>
            <a:ext cx="7292218" cy="4483732"/>
            <a:chOff x="9436399" y="3509624"/>
            <a:chExt cx="7292218" cy="44837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6399" y="3509624"/>
              <a:ext cx="7292218" cy="44837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91811" y="8169303"/>
            <a:ext cx="5181393" cy="588885"/>
            <a:chOff x="10491811" y="8169303"/>
            <a:chExt cx="5181393" cy="5888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91811" y="8169303"/>
              <a:ext cx="5181393" cy="58888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25334" y="8173277"/>
            <a:ext cx="4001826" cy="6450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3E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744" y="294212"/>
            <a:ext cx="2499662" cy="601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3168" y="796406"/>
            <a:ext cx="2335404" cy="493714"/>
            <a:chOff x="1093168" y="796406"/>
            <a:chExt cx="2335404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168" y="796406"/>
              <a:ext cx="2335404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8631" y="9113043"/>
            <a:ext cx="18589563" cy="1371429"/>
            <a:chOff x="-178631" y="9113043"/>
            <a:chExt cx="18589563" cy="13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8631" y="9113043"/>
              <a:ext cx="18589563" cy="13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35334" y="9466496"/>
            <a:ext cx="4213595" cy="5521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3171" y="1619416"/>
            <a:ext cx="7701254" cy="3286507"/>
            <a:chOff x="1093171" y="1619416"/>
            <a:chExt cx="7701254" cy="32865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3171" y="1619416"/>
              <a:ext cx="7701254" cy="32865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83171" y="1290120"/>
            <a:ext cx="3721254" cy="576153"/>
            <a:chOff x="3083171" y="1290120"/>
            <a:chExt cx="3721254" cy="5761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83171" y="1290120"/>
              <a:ext cx="3721254" cy="5761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84976" y="1619416"/>
            <a:ext cx="7701254" cy="3286507"/>
            <a:chOff x="9584976" y="1619416"/>
            <a:chExt cx="7701254" cy="32865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4976" y="1619416"/>
              <a:ext cx="7701254" cy="32865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74975" y="1290120"/>
            <a:ext cx="3721254" cy="576153"/>
            <a:chOff x="11574975" y="1290120"/>
            <a:chExt cx="3721254" cy="5761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74975" y="1290120"/>
              <a:ext cx="3721254" cy="5761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3171" y="5472153"/>
            <a:ext cx="7701254" cy="3286507"/>
            <a:chOff x="1093171" y="5472153"/>
            <a:chExt cx="7701254" cy="32865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3171" y="5472153"/>
              <a:ext cx="7701254" cy="32865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083171" y="5142857"/>
            <a:ext cx="3721254" cy="576153"/>
            <a:chOff x="3083171" y="5142857"/>
            <a:chExt cx="3721254" cy="5761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83171" y="5142857"/>
              <a:ext cx="3721254" cy="5761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84976" y="5472153"/>
            <a:ext cx="7701254" cy="3286507"/>
            <a:chOff x="9584976" y="5472153"/>
            <a:chExt cx="7701254" cy="328650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4976" y="5472153"/>
              <a:ext cx="7701254" cy="32865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574975" y="5142857"/>
            <a:ext cx="3721254" cy="576153"/>
            <a:chOff x="11574975" y="5142857"/>
            <a:chExt cx="3721254" cy="5761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74975" y="5142857"/>
              <a:ext cx="3721254" cy="57615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50466" y="1295376"/>
            <a:ext cx="1650595" cy="54408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42287" y="1295373"/>
            <a:ext cx="1510138" cy="55360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50468" y="5164258"/>
            <a:ext cx="1650595" cy="55360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42287" y="5164258"/>
            <a:ext cx="1510138" cy="55360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41463" y="2458489"/>
            <a:ext cx="1887108" cy="1887108"/>
            <a:chOff x="1541463" y="2458489"/>
            <a:chExt cx="1887108" cy="188710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1463" y="2458489"/>
              <a:ext cx="1887108" cy="188710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8829" y="2730568"/>
            <a:ext cx="924368" cy="141571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27875" y="3316782"/>
            <a:ext cx="967930" cy="54510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327875" y="2702088"/>
            <a:ext cx="967930" cy="5451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27875" y="3618369"/>
            <a:ext cx="967930" cy="54510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327875" y="3003675"/>
            <a:ext cx="967930" cy="54510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85971" y="1915091"/>
            <a:ext cx="1277596" cy="58567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085390" y="2458489"/>
            <a:ext cx="1887108" cy="1887108"/>
            <a:chOff x="10085390" y="2458489"/>
            <a:chExt cx="1887108" cy="188710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85390" y="2458489"/>
              <a:ext cx="1887108" cy="188710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52755" y="2730568"/>
            <a:ext cx="924368" cy="141571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005144" y="3331907"/>
            <a:ext cx="865082" cy="53333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05144" y="2705812"/>
            <a:ext cx="865082" cy="53333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05134" y="3641140"/>
            <a:ext cx="865082" cy="53333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000382" y="3016926"/>
            <a:ext cx="869844" cy="53333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541463" y="6330280"/>
            <a:ext cx="1887108" cy="1887108"/>
            <a:chOff x="1541463" y="6330280"/>
            <a:chExt cx="1887108" cy="188710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1463" y="6330280"/>
              <a:ext cx="1887108" cy="1887108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08829" y="6602359"/>
            <a:ext cx="924206" cy="142221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461210" y="7203695"/>
            <a:ext cx="865082" cy="533330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56449" y="6577600"/>
            <a:ext cx="869844" cy="533330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461210" y="7512933"/>
            <a:ext cx="865082" cy="533330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56449" y="6888714"/>
            <a:ext cx="869844" cy="53333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085390" y="6330280"/>
            <a:ext cx="1887108" cy="1887108"/>
            <a:chOff x="10085390" y="6330280"/>
            <a:chExt cx="1887108" cy="188710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85390" y="6330280"/>
              <a:ext cx="1887108" cy="1887108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252755" y="6602359"/>
            <a:ext cx="924206" cy="1422215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000372" y="7203696"/>
            <a:ext cx="869844" cy="533330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05144" y="6577601"/>
            <a:ext cx="865082" cy="533330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014668" y="7512934"/>
            <a:ext cx="865082" cy="838091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05144" y="6888715"/>
            <a:ext cx="865082" cy="533330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85971" y="5783708"/>
            <a:ext cx="1277596" cy="585672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72755" y="1915091"/>
            <a:ext cx="1277596" cy="585672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72755" y="5783708"/>
            <a:ext cx="1277596" cy="58567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4000244" y="2426441"/>
            <a:ext cx="1887108" cy="943554"/>
            <a:chOff x="4000244" y="2426441"/>
            <a:chExt cx="1887108" cy="943554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00244" y="2426441"/>
              <a:ext cx="1887108" cy="94355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000244" y="3402043"/>
            <a:ext cx="1887108" cy="943554"/>
            <a:chOff x="4000244" y="3402043"/>
            <a:chExt cx="1887108" cy="943554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00244" y="3402043"/>
              <a:ext cx="1887108" cy="943554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339153" y="1915087"/>
            <a:ext cx="1288796" cy="585672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137887" y="2433639"/>
            <a:ext cx="1609701" cy="1000816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573967" y="3683809"/>
            <a:ext cx="748016" cy="40134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3428571" y="3296518"/>
            <a:ext cx="302729" cy="166262"/>
            <a:chOff x="3428571" y="3296518"/>
            <a:chExt cx="302729" cy="166262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28571" y="3296518"/>
              <a:ext cx="302729" cy="16626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255889" y="3349394"/>
            <a:ext cx="950823" cy="166262"/>
            <a:chOff x="3255889" y="3349394"/>
            <a:chExt cx="950823" cy="166262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5400000">
              <a:off x="3255889" y="3349394"/>
              <a:ext cx="950823" cy="16626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728921" y="2851370"/>
            <a:ext cx="274674" cy="247787"/>
            <a:chOff x="3728921" y="2851370"/>
            <a:chExt cx="274674" cy="24778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728921" y="2851370"/>
              <a:ext cx="274674" cy="24778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706719" y="3747772"/>
            <a:ext cx="326337" cy="274312"/>
            <a:chOff x="3706719" y="3747772"/>
            <a:chExt cx="326337" cy="274312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06719" y="3747772"/>
              <a:ext cx="326337" cy="27431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510196" y="2420393"/>
            <a:ext cx="1887108" cy="943554"/>
            <a:chOff x="6510196" y="2420393"/>
            <a:chExt cx="1887108" cy="943554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10196" y="2420393"/>
              <a:ext cx="1887108" cy="94355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510196" y="3402043"/>
            <a:ext cx="1887108" cy="943554"/>
            <a:chOff x="6510196" y="3402043"/>
            <a:chExt cx="1887108" cy="943554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10196" y="3402043"/>
              <a:ext cx="1887108" cy="943554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854706" y="1909277"/>
            <a:ext cx="981605" cy="603967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887352" y="2768662"/>
            <a:ext cx="679987" cy="274312"/>
            <a:chOff x="5887352" y="2768662"/>
            <a:chExt cx="679987" cy="274312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87352" y="2768662"/>
              <a:ext cx="679987" cy="27431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887352" y="3759428"/>
            <a:ext cx="679987" cy="274312"/>
            <a:chOff x="5887352" y="3759428"/>
            <a:chExt cx="679987" cy="274312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87352" y="3759428"/>
              <a:ext cx="679987" cy="274312"/>
            </a:xfrm>
            <a:prstGeom prst="rect">
              <a:avLst/>
            </a:prstGeom>
          </p:spPr>
        </p:pic>
      </p:grpSp>
      <p:pic>
        <p:nvPicPr>
          <p:cNvPr id="108" name="Object 10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828991" y="2390315"/>
            <a:ext cx="1297187" cy="1045320"/>
          </a:xfrm>
          <a:prstGeom prst="rect">
            <a:avLst/>
          </a:prstGeom>
        </p:spPr>
      </p:pic>
      <p:pic>
        <p:nvPicPr>
          <p:cNvPr id="109" name="Object 10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817499" y="3520590"/>
            <a:ext cx="1223225" cy="712273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2549050" y="2426441"/>
            <a:ext cx="1887108" cy="943554"/>
            <a:chOff x="12549050" y="2426441"/>
            <a:chExt cx="1887108" cy="94355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49050" y="2426441"/>
              <a:ext cx="1887108" cy="94355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549050" y="3402043"/>
            <a:ext cx="1887108" cy="943554"/>
            <a:chOff x="12549050" y="3402043"/>
            <a:chExt cx="1887108" cy="943554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49050" y="3402043"/>
              <a:ext cx="1887108" cy="943554"/>
            </a:xfrm>
            <a:prstGeom prst="rect">
              <a:avLst/>
            </a:prstGeom>
          </p:spPr>
        </p:pic>
      </p:grpSp>
      <p:pic>
        <p:nvPicPr>
          <p:cNvPr id="116" name="Object 11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2888102" y="1912458"/>
            <a:ext cx="1288653" cy="596815"/>
          </a:xfrm>
          <a:prstGeom prst="rect">
            <a:avLst/>
          </a:prstGeom>
        </p:spPr>
      </p:pic>
      <p:pic>
        <p:nvPicPr>
          <p:cNvPr id="117" name="Object 11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2686668" y="2687753"/>
            <a:ext cx="1118835" cy="500282"/>
          </a:xfrm>
          <a:prstGeom prst="rect">
            <a:avLst/>
          </a:prstGeom>
        </p:spPr>
      </p:pic>
      <p:pic>
        <p:nvPicPr>
          <p:cNvPr id="118" name="Object 11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3139239" y="3683810"/>
            <a:ext cx="646425" cy="399339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11972498" y="3290023"/>
            <a:ext cx="307922" cy="184060"/>
            <a:chOff x="11972498" y="3290023"/>
            <a:chExt cx="307922" cy="184060"/>
          </a:xfrm>
        </p:grpSpPr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972498" y="3290023"/>
              <a:ext cx="307922" cy="184060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1778973" y="3323702"/>
            <a:ext cx="1002892" cy="184060"/>
            <a:chOff x="11778973" y="3323702"/>
            <a:chExt cx="1002892" cy="184060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5400000">
              <a:off x="11778973" y="3323702"/>
              <a:ext cx="1002892" cy="184060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2277785" y="2797223"/>
            <a:ext cx="304076" cy="274312"/>
            <a:chOff x="12277785" y="2797223"/>
            <a:chExt cx="304076" cy="274312"/>
          </a:xfrm>
        </p:grpSpPr>
        <p:pic>
          <p:nvPicPr>
            <p:cNvPr id="126" name="Object 12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277785" y="2797223"/>
              <a:ext cx="304076" cy="27431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2277785" y="3747772"/>
            <a:ext cx="304076" cy="274312"/>
            <a:chOff x="12277785" y="3747772"/>
            <a:chExt cx="304076" cy="274312"/>
          </a:xfrm>
        </p:grpSpPr>
        <p:pic>
          <p:nvPicPr>
            <p:cNvPr id="129" name="Object 128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277785" y="3747772"/>
              <a:ext cx="304076" cy="274312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5059002" y="2420393"/>
            <a:ext cx="1887108" cy="943554"/>
            <a:chOff x="15059002" y="2420393"/>
            <a:chExt cx="1887108" cy="943554"/>
          </a:xfrm>
        </p:grpSpPr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059002" y="2420393"/>
              <a:ext cx="1887108" cy="943554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5059002" y="3402043"/>
            <a:ext cx="1887108" cy="943554"/>
            <a:chOff x="15059002" y="3402043"/>
            <a:chExt cx="1887108" cy="943554"/>
          </a:xfrm>
        </p:grpSpPr>
        <p:pic>
          <p:nvPicPr>
            <p:cNvPr id="135" name="Object 13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059002" y="3402043"/>
              <a:ext cx="1887108" cy="943554"/>
            </a:xfrm>
            <a:prstGeom prst="rect">
              <a:avLst/>
            </a:prstGeom>
          </p:spPr>
        </p:pic>
      </p:grpSp>
      <p:pic>
        <p:nvPicPr>
          <p:cNvPr id="137" name="Object 136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5403511" y="1912458"/>
            <a:ext cx="981701" cy="596815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14436158" y="2768662"/>
            <a:ext cx="679987" cy="274312"/>
            <a:chOff x="14436158" y="2768662"/>
            <a:chExt cx="679987" cy="274312"/>
          </a:xfrm>
        </p:grpSpPr>
        <p:pic>
          <p:nvPicPr>
            <p:cNvPr id="139" name="Object 138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436158" y="2768662"/>
              <a:ext cx="679987" cy="274312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4436158" y="3759428"/>
            <a:ext cx="679987" cy="274312"/>
            <a:chOff x="14436158" y="3759428"/>
            <a:chExt cx="679987" cy="274312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436158" y="3759428"/>
              <a:ext cx="679987" cy="274312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5339620" y="2402876"/>
            <a:ext cx="1303330" cy="989701"/>
          </a:xfrm>
          <a:prstGeom prst="rect">
            <a:avLst/>
          </a:prstGeom>
        </p:spPr>
      </p:pic>
      <p:pic>
        <p:nvPicPr>
          <p:cNvPr id="145" name="Object 144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5326564" y="3387230"/>
            <a:ext cx="1316378" cy="988349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3975663" y="6305852"/>
            <a:ext cx="1887108" cy="943554"/>
            <a:chOff x="3975663" y="6305852"/>
            <a:chExt cx="1887108" cy="943554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75663" y="6305852"/>
              <a:ext cx="1887108" cy="943554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3975663" y="7281453"/>
            <a:ext cx="1887108" cy="943554"/>
            <a:chOff x="3975663" y="7281453"/>
            <a:chExt cx="1887108" cy="943554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75663" y="7281453"/>
              <a:ext cx="1887108" cy="943554"/>
            </a:xfrm>
            <a:prstGeom prst="rect">
              <a:avLst/>
            </a:prstGeom>
          </p:spPr>
        </p:pic>
      </p:grpSp>
      <p:pic>
        <p:nvPicPr>
          <p:cNvPr id="152" name="Object 151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4113306" y="6430639"/>
            <a:ext cx="1392797" cy="767806"/>
          </a:xfrm>
          <a:prstGeom prst="rect">
            <a:avLst/>
          </a:prstGeom>
        </p:spPr>
      </p:pic>
      <p:pic>
        <p:nvPicPr>
          <p:cNvPr id="153" name="Object 152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4238623" y="7410042"/>
            <a:ext cx="1273035" cy="743235"/>
          </a:xfrm>
          <a:prstGeom prst="rect">
            <a:avLst/>
          </a:prstGeom>
        </p:spPr>
      </p:pic>
      <p:grpSp>
        <p:nvGrpSpPr>
          <p:cNvPr id="1037" name="그룹 1037"/>
          <p:cNvGrpSpPr/>
          <p:nvPr/>
        </p:nvGrpSpPr>
        <p:grpSpPr>
          <a:xfrm>
            <a:off x="3428571" y="7175929"/>
            <a:ext cx="278147" cy="166262"/>
            <a:chOff x="3428571" y="7175929"/>
            <a:chExt cx="278147" cy="166262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428571" y="7175929"/>
              <a:ext cx="278147" cy="166262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3253760" y="7206352"/>
            <a:ext cx="905918" cy="166262"/>
            <a:chOff x="3253760" y="7206352"/>
            <a:chExt cx="905918" cy="166262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5400000">
              <a:off x="3253760" y="7206352"/>
              <a:ext cx="905918" cy="166262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3704340" y="6730780"/>
            <a:ext cx="295905" cy="247787"/>
            <a:chOff x="3704340" y="6730780"/>
            <a:chExt cx="295905" cy="247787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704340" y="6730780"/>
              <a:ext cx="295905" cy="247787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6485615" y="6299804"/>
            <a:ext cx="1887108" cy="943554"/>
            <a:chOff x="6485615" y="6299804"/>
            <a:chExt cx="1887108" cy="943554"/>
          </a:xfrm>
        </p:grpSpPr>
        <p:pic>
          <p:nvPicPr>
            <p:cNvPr id="164" name="Object 16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85615" y="6299804"/>
              <a:ext cx="1887108" cy="943554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6485615" y="7281453"/>
            <a:ext cx="1887108" cy="943554"/>
            <a:chOff x="6485615" y="7281453"/>
            <a:chExt cx="1887108" cy="943554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85615" y="7281453"/>
              <a:ext cx="1887108" cy="943554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5862771" y="6648073"/>
            <a:ext cx="679987" cy="274312"/>
            <a:chOff x="5862771" y="6648073"/>
            <a:chExt cx="679987" cy="274312"/>
          </a:xfrm>
        </p:grpSpPr>
        <p:pic>
          <p:nvPicPr>
            <p:cNvPr id="170" name="Object 1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62771" y="6648073"/>
              <a:ext cx="679987" cy="274312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5862771" y="7638839"/>
            <a:ext cx="679987" cy="274312"/>
            <a:chOff x="5862771" y="7638839"/>
            <a:chExt cx="679987" cy="274312"/>
          </a:xfrm>
        </p:grpSpPr>
        <p:pic>
          <p:nvPicPr>
            <p:cNvPr id="173" name="Object 172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62771" y="7638839"/>
              <a:ext cx="679987" cy="274312"/>
            </a:xfrm>
            <a:prstGeom prst="rect">
              <a:avLst/>
            </a:prstGeom>
          </p:spPr>
        </p:pic>
      </p:grpSp>
      <p:pic>
        <p:nvPicPr>
          <p:cNvPr id="175" name="Object 174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6804410" y="6407268"/>
            <a:ext cx="1268111" cy="717492"/>
          </a:xfrm>
          <a:prstGeom prst="rect">
            <a:avLst/>
          </a:prstGeom>
        </p:spPr>
      </p:pic>
      <p:pic>
        <p:nvPicPr>
          <p:cNvPr id="176" name="Object 175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6792915" y="7400515"/>
            <a:ext cx="1276540" cy="767797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3685714" y="7610039"/>
            <a:ext cx="314530" cy="274312"/>
            <a:chOff x="3685714" y="7610039"/>
            <a:chExt cx="314530" cy="274312"/>
          </a:xfrm>
        </p:grpSpPr>
        <p:pic>
          <p:nvPicPr>
            <p:cNvPr id="178" name="Object 177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685714" y="7610039"/>
              <a:ext cx="314530" cy="274312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12549050" y="6336328"/>
            <a:ext cx="1887108" cy="943554"/>
            <a:chOff x="12549050" y="6336328"/>
            <a:chExt cx="1887108" cy="943554"/>
          </a:xfrm>
        </p:grpSpPr>
        <p:pic>
          <p:nvPicPr>
            <p:cNvPr id="181" name="Object 18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49050" y="6336328"/>
              <a:ext cx="1887108" cy="943554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12549050" y="7311930"/>
            <a:ext cx="1887108" cy="943554"/>
            <a:chOff x="12549050" y="7311930"/>
            <a:chExt cx="1887108" cy="943554"/>
          </a:xfrm>
        </p:grpSpPr>
        <p:pic>
          <p:nvPicPr>
            <p:cNvPr id="184" name="Object 18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49050" y="7311930"/>
              <a:ext cx="1887108" cy="943554"/>
            </a:xfrm>
            <a:prstGeom prst="rect">
              <a:avLst/>
            </a:prstGeom>
          </p:spPr>
        </p:pic>
      </p:grpSp>
      <p:pic>
        <p:nvPicPr>
          <p:cNvPr id="186" name="Object 185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12686668" y="6598306"/>
            <a:ext cx="1224035" cy="488625"/>
          </a:xfrm>
          <a:prstGeom prst="rect">
            <a:avLst/>
          </a:prstGeom>
        </p:spPr>
      </p:pic>
      <p:pic>
        <p:nvPicPr>
          <p:cNvPr id="187" name="Object 186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13139239" y="7572372"/>
            <a:ext cx="771511" cy="488625"/>
          </a:xfrm>
          <a:prstGeom prst="rect">
            <a:avLst/>
          </a:prstGeom>
        </p:spPr>
      </p:pic>
      <p:grpSp>
        <p:nvGrpSpPr>
          <p:cNvPr id="1047" name="그룹 1047"/>
          <p:cNvGrpSpPr/>
          <p:nvPr/>
        </p:nvGrpSpPr>
        <p:grpSpPr>
          <a:xfrm>
            <a:off x="11972498" y="7199909"/>
            <a:ext cx="307922" cy="184060"/>
            <a:chOff x="11972498" y="7199909"/>
            <a:chExt cx="307922" cy="184060"/>
          </a:xfrm>
        </p:grpSpPr>
        <p:pic>
          <p:nvPicPr>
            <p:cNvPr id="189" name="Object 188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972498" y="7199909"/>
              <a:ext cx="307922" cy="184060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11778973" y="7233589"/>
            <a:ext cx="1002892" cy="184060"/>
            <a:chOff x="11778973" y="7233589"/>
            <a:chExt cx="1002892" cy="184060"/>
          </a:xfrm>
        </p:grpSpPr>
        <p:pic>
          <p:nvPicPr>
            <p:cNvPr id="192" name="Object 191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5400000">
              <a:off x="11778973" y="7233589"/>
              <a:ext cx="1002892" cy="184060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12277785" y="6707110"/>
            <a:ext cx="304076" cy="274312"/>
            <a:chOff x="12277785" y="6707110"/>
            <a:chExt cx="304076" cy="274312"/>
          </a:xfrm>
        </p:grpSpPr>
        <p:pic>
          <p:nvPicPr>
            <p:cNvPr id="195" name="Object 194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277785" y="6707110"/>
              <a:ext cx="304076" cy="274312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12277785" y="7657659"/>
            <a:ext cx="304076" cy="274312"/>
            <a:chOff x="12277785" y="7657659"/>
            <a:chExt cx="304076" cy="274312"/>
          </a:xfrm>
        </p:grpSpPr>
        <p:pic>
          <p:nvPicPr>
            <p:cNvPr id="198" name="Object 19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277785" y="7657659"/>
              <a:ext cx="304076" cy="274312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15059002" y="6330280"/>
            <a:ext cx="1887108" cy="943554"/>
            <a:chOff x="15059002" y="6330280"/>
            <a:chExt cx="1887108" cy="943554"/>
          </a:xfrm>
        </p:grpSpPr>
        <p:pic>
          <p:nvPicPr>
            <p:cNvPr id="201" name="Object 20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059002" y="6330280"/>
              <a:ext cx="1887108" cy="943554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15059002" y="7311930"/>
            <a:ext cx="1887108" cy="943554"/>
            <a:chOff x="15059002" y="7311930"/>
            <a:chExt cx="1887108" cy="943554"/>
          </a:xfrm>
        </p:grpSpPr>
        <p:pic>
          <p:nvPicPr>
            <p:cNvPr id="204" name="Object 20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059002" y="7311930"/>
              <a:ext cx="1887108" cy="943554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14436158" y="6678549"/>
            <a:ext cx="679987" cy="274312"/>
            <a:chOff x="14436158" y="6678549"/>
            <a:chExt cx="679987" cy="274312"/>
          </a:xfrm>
        </p:grpSpPr>
        <p:pic>
          <p:nvPicPr>
            <p:cNvPr id="207" name="Object 20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436158" y="6678549"/>
              <a:ext cx="679987" cy="274312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14436158" y="7669315"/>
            <a:ext cx="679987" cy="274312"/>
            <a:chOff x="14436158" y="7669315"/>
            <a:chExt cx="679987" cy="274312"/>
          </a:xfrm>
        </p:grpSpPr>
        <p:pic>
          <p:nvPicPr>
            <p:cNvPr id="210" name="Object 20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436158" y="7669315"/>
              <a:ext cx="679987" cy="274312"/>
            </a:xfrm>
            <a:prstGeom prst="rect">
              <a:avLst/>
            </a:prstGeom>
          </p:spPr>
        </p:pic>
      </p:grpSp>
      <p:pic>
        <p:nvPicPr>
          <p:cNvPr id="212" name="Object 211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15094382" y="6446953"/>
            <a:ext cx="1845073" cy="767797"/>
          </a:xfrm>
          <a:prstGeom prst="rect">
            <a:avLst/>
          </a:prstGeom>
        </p:spPr>
      </p:pic>
      <p:pic>
        <p:nvPicPr>
          <p:cNvPr id="213" name="Object 212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15092032" y="7434661"/>
            <a:ext cx="1847473" cy="767806"/>
          </a:xfrm>
          <a:prstGeom prst="rect">
            <a:avLst/>
          </a:prstGeom>
        </p:spPr>
      </p:pic>
      <p:pic>
        <p:nvPicPr>
          <p:cNvPr id="214" name="Object 21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339152" y="5783708"/>
            <a:ext cx="1288796" cy="585672"/>
          </a:xfrm>
          <a:prstGeom prst="rect">
            <a:avLst/>
          </a:prstGeom>
        </p:spPr>
      </p:pic>
      <p:pic>
        <p:nvPicPr>
          <p:cNvPr id="215" name="Object 214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6854704" y="5783708"/>
            <a:ext cx="981634" cy="585672"/>
          </a:xfrm>
          <a:prstGeom prst="rect">
            <a:avLst/>
          </a:prstGeom>
        </p:spPr>
      </p:pic>
      <p:pic>
        <p:nvPicPr>
          <p:cNvPr id="216" name="Object 21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830956" y="5783708"/>
            <a:ext cx="1288796" cy="585672"/>
          </a:xfrm>
          <a:prstGeom prst="rect">
            <a:avLst/>
          </a:prstGeom>
        </p:spPr>
      </p:pic>
      <p:pic>
        <p:nvPicPr>
          <p:cNvPr id="217" name="Object 216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15403509" y="5783708"/>
            <a:ext cx="981634" cy="5856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3E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744" y="294212"/>
            <a:ext cx="1801509" cy="601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3168" y="796406"/>
            <a:ext cx="1652477" cy="493714"/>
            <a:chOff x="1093168" y="796406"/>
            <a:chExt cx="165247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168" y="796406"/>
              <a:ext cx="165247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8631" y="9113043"/>
            <a:ext cx="18589563" cy="1371429"/>
            <a:chOff x="-178631" y="9113043"/>
            <a:chExt cx="18589563" cy="13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8631" y="9113043"/>
              <a:ext cx="18589563" cy="13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35334" y="9466496"/>
            <a:ext cx="4213595" cy="552176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4D6AB54-32F7-E887-EE05-6B936EB46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51884"/>
              </p:ext>
            </p:extLst>
          </p:nvPr>
        </p:nvGraphicFramePr>
        <p:xfrm>
          <a:off x="1096480" y="1416452"/>
          <a:ext cx="16200918" cy="7384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14320">
                  <a:extLst>
                    <a:ext uri="{9D8B030D-6E8A-4147-A177-3AD203B41FA5}">
                      <a16:colId xmlns:a16="http://schemas.microsoft.com/office/drawing/2014/main" val="24090066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41240105"/>
                    </a:ext>
                  </a:extLst>
                </a:gridCol>
                <a:gridCol w="5410198">
                  <a:extLst>
                    <a:ext uri="{9D8B030D-6E8A-4147-A177-3AD203B41FA5}">
                      <a16:colId xmlns:a16="http://schemas.microsoft.com/office/drawing/2014/main" val="135905457"/>
                    </a:ext>
                  </a:extLst>
                </a:gridCol>
              </a:tblGrid>
              <a:tr h="4293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참고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948856"/>
                  </a:ext>
                </a:extLst>
              </a:tr>
              <a:tr h="4200045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284629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06832"/>
                  </a:ext>
                </a:extLst>
              </a:tr>
              <a:tr h="657654">
                <a:tc row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캐릭터 키와 덩치가 매우 크다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주로 두꺼운 옷을 입고 있다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몸과 얼굴에 상처가 있는 경우가 많다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무기의 경우 좀 더 미래적인 느낌을 많이 살려도 된다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플레이어 캐릭터는 커스터마이징 되기 때문에 해당 외형 설명은 주변 인물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(NPC)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외형을 의미한다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무기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야구 배트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둔기류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양손검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499541"/>
                  </a:ext>
                </a:extLst>
              </a:tr>
              <a:tr h="16683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특징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근접 공격을 하고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체력 방어력이 높은 타입이다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한번에 여러 명을 타격할 수 있다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적을 공격하면 약간의 경직과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넉백을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준다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적의 약 공격에는 경직 면역을 가지고 있다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01099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658F4F8-2D01-0355-AD1A-99BB55992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788100"/>
            <a:ext cx="1188635" cy="3048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CD4838-C316-2110-D1B9-066FC0C751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53" y="2788099"/>
            <a:ext cx="2032001" cy="304800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B22AE13-0DEC-1356-6E0B-2EF0BEE10ABF}"/>
              </a:ext>
            </a:extLst>
          </p:cNvPr>
          <p:cNvSpPr/>
          <p:nvPr/>
        </p:nvSpPr>
        <p:spPr>
          <a:xfrm>
            <a:off x="19050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느낌 참고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C0452B-0099-E6AA-B824-C10CBA3D24C6}"/>
              </a:ext>
            </a:extLst>
          </p:cNvPr>
          <p:cNvSpPr/>
          <p:nvPr/>
        </p:nvSpPr>
        <p:spPr>
          <a:xfrm>
            <a:off x="58674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무기 참고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5848C9-4CD9-D6CC-CA65-66802546B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788099"/>
            <a:ext cx="2857500" cy="14668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B64B90-1FFB-529A-5152-2A6A9ECFA6C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254950"/>
            <a:ext cx="2857500" cy="5343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D0C7A17-9F87-917E-1365-8E92E04ECF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29676"/>
            <a:ext cx="2857500" cy="81449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489EE6D-4F44-43C1-5347-C747723915DD}"/>
              </a:ext>
            </a:extLst>
          </p:cNvPr>
          <p:cNvSpPr/>
          <p:nvPr/>
        </p:nvSpPr>
        <p:spPr>
          <a:xfrm>
            <a:off x="98298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복장 참고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54AF86D-B844-E274-065A-9BACA7EF789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6" r="30000"/>
          <a:stretch/>
        </p:blipFill>
        <p:spPr>
          <a:xfrm>
            <a:off x="9067800" y="2788099"/>
            <a:ext cx="2123948" cy="285606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9CBFACE-761A-D82D-07D5-0A6434E4B37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48" y="2788099"/>
            <a:ext cx="2120821" cy="28560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3E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744" y="294212"/>
            <a:ext cx="1495538" cy="601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3168" y="796406"/>
            <a:ext cx="1345857" cy="493714"/>
            <a:chOff x="1093168" y="796406"/>
            <a:chExt cx="134585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168" y="796406"/>
              <a:ext cx="134585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8631" y="9113043"/>
            <a:ext cx="18589563" cy="1371429"/>
            <a:chOff x="-178631" y="9113043"/>
            <a:chExt cx="18589563" cy="13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8631" y="9113043"/>
              <a:ext cx="18589563" cy="13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35334" y="9466496"/>
            <a:ext cx="4213595" cy="55217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9702B92-9B23-C2D0-CA50-4F5F5900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98883"/>
              </p:ext>
            </p:extLst>
          </p:nvPr>
        </p:nvGraphicFramePr>
        <p:xfrm>
          <a:off x="1096480" y="1416452"/>
          <a:ext cx="16200918" cy="7384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14320">
                  <a:extLst>
                    <a:ext uri="{9D8B030D-6E8A-4147-A177-3AD203B41FA5}">
                      <a16:colId xmlns:a16="http://schemas.microsoft.com/office/drawing/2014/main" val="24090066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41240105"/>
                    </a:ext>
                  </a:extLst>
                </a:gridCol>
                <a:gridCol w="5410198">
                  <a:extLst>
                    <a:ext uri="{9D8B030D-6E8A-4147-A177-3AD203B41FA5}">
                      <a16:colId xmlns:a16="http://schemas.microsoft.com/office/drawing/2014/main" val="135905457"/>
                    </a:ext>
                  </a:extLst>
                </a:gridCol>
              </a:tblGrid>
              <a:tr h="4293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참고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948856"/>
                  </a:ext>
                </a:extLst>
              </a:tr>
              <a:tr h="4200045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284629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06832"/>
                  </a:ext>
                </a:extLst>
              </a:tr>
              <a:tr h="657654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키는 평범하고 덩치는 작으며 날렵하게 생겼다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얇은 옷 혹은 짧은 옷을 입는 경우가 많다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몸과 얼굴에 상처가 있는 경우가 약간 존재한다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단검의 경우 광선을 두른 듯한 느낌을 줘도 상관없다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손장식의 경우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너클로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대체되어도 상관없다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플레이어 캐릭터는 커스터마이징 되기 때문에 해당 외형 설명은 주변 인물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(NPC)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외형을 의미한다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무기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주먹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단검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499541"/>
                  </a:ext>
                </a:extLst>
              </a:tr>
              <a:tr h="16683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특징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근접 공격을 하며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빠르고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스타일리쉬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하다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빠르게 회피하고 공격하는 특징을 가지고 있다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상대방 공격 타이밍에 맞춰 반격할 수 있다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파쿠르를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이용한 전투가 가능하다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010990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7C4A71-5199-DD35-8D59-273BE2E8F835}"/>
              </a:ext>
            </a:extLst>
          </p:cNvPr>
          <p:cNvSpPr/>
          <p:nvPr/>
        </p:nvSpPr>
        <p:spPr>
          <a:xfrm>
            <a:off x="98298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복장 참고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D33A45-C38F-200C-05E3-746A6DA9E6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678" y="2788099"/>
            <a:ext cx="1469044" cy="28560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554882-FF49-746E-E2B9-63ADC75B7D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722" y="2788099"/>
            <a:ext cx="2018898" cy="2856068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0AE7DF-CD4B-4A5F-4307-C01F20C6EBA7}"/>
              </a:ext>
            </a:extLst>
          </p:cNvPr>
          <p:cNvSpPr/>
          <p:nvPr/>
        </p:nvSpPr>
        <p:spPr>
          <a:xfrm>
            <a:off x="19050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느낌 참고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78D517F-E4E5-6906-8C89-15C441D85D07}"/>
              </a:ext>
            </a:extLst>
          </p:cNvPr>
          <p:cNvSpPr/>
          <p:nvPr/>
        </p:nvSpPr>
        <p:spPr>
          <a:xfrm>
            <a:off x="58674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무기 참고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2870E4B-DA87-76BB-A06A-1CE50F64223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29" y="2714878"/>
            <a:ext cx="2993327" cy="16837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A8B80E-3EAD-FF27-B44F-9067C8AC0F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70" y="4398625"/>
            <a:ext cx="1469044" cy="14535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87B3A37-CFE8-B559-EAB6-287AB0B39B7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9" r="4943"/>
          <a:stretch/>
        </p:blipFill>
        <p:spPr>
          <a:xfrm>
            <a:off x="3067180" y="2788099"/>
            <a:ext cx="2422362" cy="28918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92A407E-6720-AE03-54C9-276FE79F44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94" y="2788100"/>
            <a:ext cx="1924406" cy="28918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3E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744" y="294212"/>
            <a:ext cx="1801509" cy="601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3168" y="796406"/>
            <a:ext cx="1652477" cy="493714"/>
            <a:chOff x="1093168" y="796406"/>
            <a:chExt cx="165247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168" y="796406"/>
              <a:ext cx="165247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8631" y="9113043"/>
            <a:ext cx="18589563" cy="1371429"/>
            <a:chOff x="-178631" y="9113043"/>
            <a:chExt cx="18589563" cy="13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8631" y="9113043"/>
              <a:ext cx="18589563" cy="13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35334" y="9466496"/>
            <a:ext cx="4213595" cy="552176"/>
          </a:xfrm>
          <a:prstGeom prst="rect">
            <a:avLst/>
          </a:prstGeom>
        </p:spPr>
      </p:pic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EF49D82-F3F6-C457-9290-304DEF318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97943"/>
              </p:ext>
            </p:extLst>
          </p:nvPr>
        </p:nvGraphicFramePr>
        <p:xfrm>
          <a:off x="1096480" y="1416452"/>
          <a:ext cx="16200918" cy="7384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14320">
                  <a:extLst>
                    <a:ext uri="{9D8B030D-6E8A-4147-A177-3AD203B41FA5}">
                      <a16:colId xmlns:a16="http://schemas.microsoft.com/office/drawing/2014/main" val="24090066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41240105"/>
                    </a:ext>
                  </a:extLst>
                </a:gridCol>
                <a:gridCol w="5410198">
                  <a:extLst>
                    <a:ext uri="{9D8B030D-6E8A-4147-A177-3AD203B41FA5}">
                      <a16:colId xmlns:a16="http://schemas.microsoft.com/office/drawing/2014/main" val="135905457"/>
                    </a:ext>
                  </a:extLst>
                </a:gridCol>
              </a:tblGrid>
              <a:tr h="4293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참고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948856"/>
                  </a:ext>
                </a:extLst>
              </a:tr>
              <a:tr h="4200045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284629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06832"/>
                  </a:ext>
                </a:extLst>
              </a:tr>
              <a:tr h="657654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만화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간츠와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비슷한 느낌의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타이즈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옷을 입고 있는다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(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간츠처럼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심하게 </a:t>
                      </a:r>
                      <a:r>
                        <a:rPr lang="ko-KR" alt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붙어입을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필요는 없다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근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중거리 무기사용자의 경우 평범한 체형이다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장거리 무기사용자의 경우 체격이 큰 체형이다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무기의 경우 좀 더 미래지향적인 느낌을 줘도 상관없다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플레이어 캐릭터는 커스터마이징 되기 때문에 해당 외형 설명은 주변 인물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(NPC)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외형을 의미한다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무기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근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중거리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hd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중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장거리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mg)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499541"/>
                  </a:ext>
                </a:extLst>
              </a:tr>
              <a:tr h="16683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특징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근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중거리의 경우 기동성 중심의 전투를 한다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장거리의 경우 무거운 무기로 큰 데미지를 준다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010990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F507112-C164-6A01-C26A-1313C873EE62}"/>
              </a:ext>
            </a:extLst>
          </p:cNvPr>
          <p:cNvSpPr/>
          <p:nvPr/>
        </p:nvSpPr>
        <p:spPr>
          <a:xfrm>
            <a:off x="98298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복장 참고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B9E8A2-3FE3-4800-8C62-CFD1F8F4EC26}"/>
              </a:ext>
            </a:extLst>
          </p:cNvPr>
          <p:cNvSpPr/>
          <p:nvPr/>
        </p:nvSpPr>
        <p:spPr>
          <a:xfrm>
            <a:off x="19050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느낌 참고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25D9E26-F9F7-0F63-CD01-590A096E1651}"/>
              </a:ext>
            </a:extLst>
          </p:cNvPr>
          <p:cNvSpPr/>
          <p:nvPr/>
        </p:nvSpPr>
        <p:spPr>
          <a:xfrm>
            <a:off x="58674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무기 참고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952E2D-6606-E4B8-8C39-9AA83BCDAC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" r="4128"/>
          <a:stretch/>
        </p:blipFill>
        <p:spPr>
          <a:xfrm>
            <a:off x="1219200" y="2891697"/>
            <a:ext cx="4081410" cy="25566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E68CE0-740E-B0C0-1E76-C09937CD83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857500"/>
            <a:ext cx="1442681" cy="29498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1BFC131-F4E5-CD83-B9B1-1F2CDF5666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68" y="2900489"/>
            <a:ext cx="2916806" cy="16334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9D12556-5707-2B84-1B52-694ACD22664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3" b="41499"/>
          <a:stretch/>
        </p:blipFill>
        <p:spPr>
          <a:xfrm>
            <a:off x="5562600" y="4523847"/>
            <a:ext cx="3423408" cy="1012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56712A-C102-C500-1BB1-B6477FE69F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680" y="2857500"/>
            <a:ext cx="2299861" cy="2949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3E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744" y="294212"/>
            <a:ext cx="1495538" cy="601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3168" y="796406"/>
            <a:ext cx="1345857" cy="493714"/>
            <a:chOff x="1093168" y="796406"/>
            <a:chExt cx="134585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168" y="796406"/>
              <a:ext cx="134585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8631" y="9113043"/>
            <a:ext cx="18589563" cy="1371429"/>
            <a:chOff x="-178631" y="9113043"/>
            <a:chExt cx="18589563" cy="13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8631" y="9113043"/>
              <a:ext cx="18589563" cy="13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35334" y="9466496"/>
            <a:ext cx="4213595" cy="552176"/>
          </a:xfrm>
          <a:prstGeom prst="rect">
            <a:avLst/>
          </a:prstGeom>
        </p:spPr>
      </p:pic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6CD7DBBB-1800-844B-1B3B-F9C757109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36634"/>
              </p:ext>
            </p:extLst>
          </p:nvPr>
        </p:nvGraphicFramePr>
        <p:xfrm>
          <a:off x="1096480" y="1416452"/>
          <a:ext cx="16200918" cy="7384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14320">
                  <a:extLst>
                    <a:ext uri="{9D8B030D-6E8A-4147-A177-3AD203B41FA5}">
                      <a16:colId xmlns:a16="http://schemas.microsoft.com/office/drawing/2014/main" val="24090066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41240105"/>
                    </a:ext>
                  </a:extLst>
                </a:gridCol>
                <a:gridCol w="5410198">
                  <a:extLst>
                    <a:ext uri="{9D8B030D-6E8A-4147-A177-3AD203B41FA5}">
                      <a16:colId xmlns:a16="http://schemas.microsoft.com/office/drawing/2014/main" val="135905457"/>
                    </a:ext>
                  </a:extLst>
                </a:gridCol>
              </a:tblGrid>
              <a:tr h="4293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참고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948856"/>
                  </a:ext>
                </a:extLst>
              </a:tr>
              <a:tr h="4200045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284629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 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06832"/>
                  </a:ext>
                </a:extLst>
              </a:tr>
              <a:tr h="657654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전반적으로 작은 키와 작은 체형을 가지고 있다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옷은 주로 후드가 있는 옷을 입고 있으며 어두운 계열의 옷을 입는다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플레이어 캐릭터는 커스터마이징 되기 때문에 해당 외형 설명은 주변 인물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(NPC)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외형을 의미한다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무기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핸드폰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노트북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499541"/>
                  </a:ext>
                </a:extLst>
              </a:tr>
              <a:tr h="16683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특징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핸드폰의 경우 주변 환경에 대한 간단한 해킹만 가능하다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.(ex.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신호등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자동차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노트북의 경우 간단한 해킹부터 건물 내부의 서버와 같은 복잡한 해킹도 가능하다</a:t>
                      </a:r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010990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E67702-E119-B39F-5204-D77EBE07267D}"/>
              </a:ext>
            </a:extLst>
          </p:cNvPr>
          <p:cNvSpPr/>
          <p:nvPr/>
        </p:nvSpPr>
        <p:spPr>
          <a:xfrm>
            <a:off x="98298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복장 참고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6288C3-C401-A467-F18F-A258CFEC9625}"/>
              </a:ext>
            </a:extLst>
          </p:cNvPr>
          <p:cNvSpPr/>
          <p:nvPr/>
        </p:nvSpPr>
        <p:spPr>
          <a:xfrm>
            <a:off x="1905000" y="2055146"/>
            <a:ext cx="2743200" cy="533400"/>
          </a:xfrm>
          <a:prstGeom prst="roundRect">
            <a:avLst/>
          </a:prstGeom>
          <a:solidFill>
            <a:srgbClr val="F4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느낌 참고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7ACC47-6809-0F54-09AD-ADBEF2F5E3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87" y="2832921"/>
            <a:ext cx="1955625" cy="27627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1E87EF-8CF0-DCE3-13AE-F9D702D900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349" y="2765355"/>
            <a:ext cx="1635051" cy="29294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2738C5-157F-5ED7-AD9D-3B362233B02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054" y="2765355"/>
            <a:ext cx="1609913" cy="28978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414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1315" y="5500626"/>
            <a:ext cx="6853372" cy="8242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926" y="3817559"/>
            <a:ext cx="7083294" cy="18506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78631" y="9113043"/>
            <a:ext cx="18589563" cy="1371429"/>
            <a:chOff x="-178631" y="9113043"/>
            <a:chExt cx="18589563" cy="13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8631" y="9113043"/>
              <a:ext cx="18589563" cy="137142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42887" y="9478172"/>
            <a:ext cx="2472663" cy="4614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505</Words>
  <Application>Microsoft Office PowerPoint</Application>
  <PresentationFormat>사용자 지정</PresentationFormat>
  <Paragraphs>82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-apple-system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성진</cp:lastModifiedBy>
  <cp:revision>44</cp:revision>
  <dcterms:created xsi:type="dcterms:W3CDTF">2022-10-14T14:16:28Z</dcterms:created>
  <dcterms:modified xsi:type="dcterms:W3CDTF">2022-10-14T15:43:15Z</dcterms:modified>
</cp:coreProperties>
</file>