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Lst>
  <p:sldSz cy="5143500" cx="9144000"/>
  <p:notesSz cx="6858000" cy="9144000"/>
  <p:embeddedFontLst>
    <p:embeddedFont>
      <p:font typeface="Open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font" Target="fonts/OpenSans-boldItalic.fntdata"/><Relationship Id="rId9"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OpenSans-regular.fntdata"/><Relationship Id="rId8" Type="http://schemas.openxmlformats.org/officeDocument/2006/relationships/font" Target="fonts/Open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d6d4cc2e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d6d4cc2e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c5923fd4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c5923fd4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spreadsheets/d/1iKsR0UoCDKuCsvcgfc--HagmeSZoDCZsQ1kNLL-Va_4/edit?usp=sharing" TargetMode="External"/><Relationship Id="rId4" Type="http://schemas.openxmlformats.org/officeDocument/2006/relationships/hyperlink" Target="https://docs.google.com/spreadsheets/d/1gQZQ7VOuAeYA6GYjJVWKZfCiKUc7-ukcMUeQv3Ph1U0/edit?usp=sharing" TargetMode="External"/><Relationship Id="rId5" Type="http://schemas.openxmlformats.org/officeDocument/2006/relationships/hyperlink" Target="https://docs.google.com/spreadsheets/d/1kUKmgkBzKH6tZnz5w8zOfsA__5wlglxUuq0VIb2xmk8/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4748650" y="835800"/>
            <a:ext cx="4223400" cy="42843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latin typeface="Open Sans"/>
                <a:ea typeface="Open Sans"/>
                <a:cs typeface="Open Sans"/>
                <a:sym typeface="Open Sans"/>
              </a:rPr>
              <a:t>The graph shows the </a:t>
            </a:r>
            <a:r>
              <a:rPr lang="en" sz="700">
                <a:latin typeface="Open Sans"/>
                <a:ea typeface="Open Sans"/>
                <a:cs typeface="Open Sans"/>
                <a:sym typeface="Open Sans"/>
              </a:rPr>
              <a:t>relationship</a:t>
            </a:r>
            <a:r>
              <a:rPr lang="en" sz="700">
                <a:latin typeface="Open Sans"/>
                <a:ea typeface="Open Sans"/>
                <a:cs typeface="Open Sans"/>
                <a:sym typeface="Open Sans"/>
              </a:rPr>
              <a:t> between the revenues and years for the three sectors in question.</a:t>
            </a:r>
            <a:endParaRPr sz="700">
              <a:latin typeface="Open Sans"/>
              <a:ea typeface="Open Sans"/>
              <a:cs typeface="Open Sans"/>
              <a:sym typeface="Open Sans"/>
            </a:endParaRPr>
          </a:p>
          <a:p>
            <a:pPr indent="0" lvl="0" marL="0" rtl="0" algn="l">
              <a:lnSpc>
                <a:spcPct val="100000"/>
              </a:lnSpc>
              <a:spcBef>
                <a:spcPts val="0"/>
              </a:spcBef>
              <a:spcAft>
                <a:spcPts val="0"/>
              </a:spcAft>
              <a:buNone/>
            </a:pPr>
            <a:r>
              <a:t/>
            </a:r>
            <a:endParaRPr sz="700">
              <a:latin typeface="Open Sans"/>
              <a:ea typeface="Open Sans"/>
              <a:cs typeface="Open Sans"/>
              <a:sym typeface="Open Sans"/>
            </a:endParaRPr>
          </a:p>
          <a:p>
            <a:pPr indent="0" lvl="0" marL="0" rtl="0" algn="l">
              <a:lnSpc>
                <a:spcPct val="100000"/>
              </a:lnSpc>
              <a:spcBef>
                <a:spcPts val="0"/>
              </a:spcBef>
              <a:spcAft>
                <a:spcPts val="0"/>
              </a:spcAft>
              <a:buNone/>
            </a:pPr>
            <a:r>
              <a:rPr lang="en" sz="700">
                <a:latin typeface="Open Sans"/>
                <a:ea typeface="Open Sans"/>
                <a:cs typeface="Open Sans"/>
                <a:sym typeface="Open Sans"/>
              </a:rPr>
              <a:t>The three sectors do not follow a simultaneous increase in revenue over the years.</a:t>
            </a:r>
            <a:endParaRPr sz="700">
              <a:latin typeface="Open Sans"/>
              <a:ea typeface="Open Sans"/>
              <a:cs typeface="Open Sans"/>
              <a:sym typeface="Open Sans"/>
            </a:endParaRPr>
          </a:p>
          <a:p>
            <a:pPr indent="0" lvl="0" marL="0" rtl="0" algn="l">
              <a:lnSpc>
                <a:spcPct val="100000"/>
              </a:lnSpc>
              <a:spcBef>
                <a:spcPts val="0"/>
              </a:spcBef>
              <a:spcAft>
                <a:spcPts val="0"/>
              </a:spcAft>
              <a:buNone/>
            </a:pPr>
            <a:r>
              <a:t/>
            </a:r>
            <a:endParaRPr sz="700">
              <a:latin typeface="Open Sans"/>
              <a:ea typeface="Open Sans"/>
              <a:cs typeface="Open Sans"/>
              <a:sym typeface="Open Sans"/>
            </a:endParaRPr>
          </a:p>
          <a:p>
            <a:pPr indent="0" lvl="0" marL="0" rtl="0" algn="l">
              <a:lnSpc>
                <a:spcPct val="100000"/>
              </a:lnSpc>
              <a:spcBef>
                <a:spcPts val="0"/>
              </a:spcBef>
              <a:spcAft>
                <a:spcPts val="0"/>
              </a:spcAft>
              <a:buNone/>
            </a:pPr>
            <a:r>
              <a:rPr lang="en" sz="700">
                <a:latin typeface="Open Sans"/>
                <a:ea typeface="Open Sans"/>
                <a:cs typeface="Open Sans"/>
                <a:sym typeface="Open Sans"/>
              </a:rPr>
              <a:t>Here is a simple </a:t>
            </a:r>
            <a:r>
              <a:rPr lang="en" sz="700">
                <a:latin typeface="Open Sans"/>
                <a:ea typeface="Open Sans"/>
                <a:cs typeface="Open Sans"/>
                <a:sym typeface="Open Sans"/>
              </a:rPr>
              <a:t>illustration</a:t>
            </a:r>
            <a:r>
              <a:rPr lang="en" sz="700">
                <a:latin typeface="Open Sans"/>
                <a:ea typeface="Open Sans"/>
                <a:cs typeface="Open Sans"/>
                <a:sym typeface="Open Sans"/>
              </a:rPr>
              <a:t> of the Total revenue over the years</a:t>
            </a:r>
            <a:endParaRPr sz="700">
              <a:latin typeface="Open Sans"/>
              <a:ea typeface="Open Sans"/>
              <a:cs typeface="Open Sans"/>
              <a:sym typeface="Open Sans"/>
            </a:endParaRPr>
          </a:p>
          <a:p>
            <a:pPr indent="0" lvl="0" marL="0" rtl="0" algn="l">
              <a:lnSpc>
                <a:spcPct val="100000"/>
              </a:lnSpc>
              <a:spcBef>
                <a:spcPts val="0"/>
              </a:spcBef>
              <a:spcAft>
                <a:spcPts val="0"/>
              </a:spcAft>
              <a:buNone/>
            </a:pPr>
            <a:r>
              <a:t/>
            </a:r>
            <a:endParaRPr sz="700">
              <a:latin typeface="Open Sans"/>
              <a:ea typeface="Open Sans"/>
              <a:cs typeface="Open Sans"/>
              <a:sym typeface="Open Sans"/>
            </a:endParaRPr>
          </a:p>
          <a:p>
            <a:pPr indent="0" lvl="0" marL="0" rtl="0" algn="l">
              <a:lnSpc>
                <a:spcPct val="100000"/>
              </a:lnSpc>
              <a:spcBef>
                <a:spcPts val="0"/>
              </a:spcBef>
              <a:spcAft>
                <a:spcPts val="0"/>
              </a:spcAft>
              <a:buNone/>
            </a:pPr>
            <a:r>
              <a:rPr lang="en" sz="700">
                <a:latin typeface="Open Sans"/>
                <a:ea typeface="Open Sans"/>
                <a:cs typeface="Open Sans"/>
                <a:sym typeface="Open Sans"/>
              </a:rPr>
              <a:t>Financials: 1 - 4 - 2 - 3 </a:t>
            </a:r>
            <a:endParaRPr sz="700">
              <a:latin typeface="Open Sans"/>
              <a:ea typeface="Open Sans"/>
              <a:cs typeface="Open Sans"/>
              <a:sym typeface="Open Sans"/>
            </a:endParaRPr>
          </a:p>
          <a:p>
            <a:pPr indent="0" lvl="0" marL="0" rtl="0" algn="l">
              <a:lnSpc>
                <a:spcPct val="100000"/>
              </a:lnSpc>
              <a:spcBef>
                <a:spcPts val="0"/>
              </a:spcBef>
              <a:spcAft>
                <a:spcPts val="0"/>
              </a:spcAft>
              <a:buNone/>
            </a:pPr>
            <a:r>
              <a:rPr lang="en" sz="700">
                <a:latin typeface="Open Sans"/>
                <a:ea typeface="Open Sans"/>
                <a:cs typeface="Open Sans"/>
                <a:sym typeface="Open Sans"/>
              </a:rPr>
              <a:t>Industrials: 3 - 2 - 4 - 1</a:t>
            </a:r>
            <a:endParaRPr sz="700">
              <a:latin typeface="Open Sans"/>
              <a:ea typeface="Open Sans"/>
              <a:cs typeface="Open Sans"/>
              <a:sym typeface="Open Sans"/>
            </a:endParaRPr>
          </a:p>
          <a:p>
            <a:pPr indent="0" lvl="0" marL="0" rtl="0" algn="l">
              <a:lnSpc>
                <a:spcPct val="100000"/>
              </a:lnSpc>
              <a:spcBef>
                <a:spcPts val="0"/>
              </a:spcBef>
              <a:spcAft>
                <a:spcPts val="0"/>
              </a:spcAft>
              <a:buNone/>
            </a:pPr>
            <a:r>
              <a:rPr lang="en" sz="700">
                <a:latin typeface="Open Sans"/>
                <a:ea typeface="Open Sans"/>
                <a:cs typeface="Open Sans"/>
                <a:sym typeface="Open Sans"/>
              </a:rPr>
              <a:t>IT: 3 - 1 - 2 - 4</a:t>
            </a:r>
            <a:endParaRPr sz="700">
              <a:latin typeface="Open Sans"/>
              <a:ea typeface="Open Sans"/>
              <a:cs typeface="Open Sans"/>
              <a:sym typeface="Open Sans"/>
            </a:endParaRPr>
          </a:p>
          <a:p>
            <a:pPr indent="0" lvl="0" marL="0" rtl="0" algn="l">
              <a:lnSpc>
                <a:spcPct val="100000"/>
              </a:lnSpc>
              <a:spcBef>
                <a:spcPts val="0"/>
              </a:spcBef>
              <a:spcAft>
                <a:spcPts val="0"/>
              </a:spcAft>
              <a:buNone/>
            </a:pPr>
            <a:r>
              <a:t/>
            </a:r>
            <a:endParaRPr sz="700">
              <a:latin typeface="Open Sans"/>
              <a:ea typeface="Open Sans"/>
              <a:cs typeface="Open Sans"/>
              <a:sym typeface="Open Sans"/>
            </a:endParaRPr>
          </a:p>
          <a:p>
            <a:pPr indent="0" lvl="0" marL="0" rtl="0" algn="l">
              <a:lnSpc>
                <a:spcPct val="100000"/>
              </a:lnSpc>
              <a:spcBef>
                <a:spcPts val="0"/>
              </a:spcBef>
              <a:spcAft>
                <a:spcPts val="0"/>
              </a:spcAft>
              <a:buNone/>
            </a:pPr>
            <a:r>
              <a:rPr lang="en" sz="700">
                <a:latin typeface="Open Sans"/>
                <a:ea typeface="Open Sans"/>
                <a:cs typeface="Open Sans"/>
                <a:sym typeface="Open Sans"/>
              </a:rPr>
              <a:t>The mean revenue for the Financials sector over the years is $853Bn which is the least compared to an average revenue of $1.03Tn and $915Bn for Industrial and  IT sectors respectively.</a:t>
            </a:r>
            <a:r>
              <a:rPr b="1" i="1" lang="en" sz="700">
                <a:latin typeface="Open Sans"/>
                <a:ea typeface="Open Sans"/>
                <a:cs typeface="Open Sans"/>
                <a:sym typeface="Open Sans"/>
              </a:rPr>
              <a:t> It is clear that companies in the Financials sector have the lowest revenue on average compared to the other two sectors, this could be tied to the fact that there are more companies in the IT and Industrial sectors (230 and 248) compared to the 164 companies in the Financials sector</a:t>
            </a:r>
            <a:endParaRPr b="1" i="1" sz="700">
              <a:latin typeface="Open Sans"/>
              <a:ea typeface="Open Sans"/>
              <a:cs typeface="Open Sans"/>
              <a:sym typeface="Open Sans"/>
            </a:endParaRPr>
          </a:p>
          <a:p>
            <a:pPr indent="0" lvl="0" marL="0" rtl="0" algn="l">
              <a:lnSpc>
                <a:spcPct val="100000"/>
              </a:lnSpc>
              <a:spcBef>
                <a:spcPts val="0"/>
              </a:spcBef>
              <a:spcAft>
                <a:spcPts val="0"/>
              </a:spcAft>
              <a:buNone/>
            </a:pPr>
            <a:r>
              <a:t/>
            </a:r>
            <a:endParaRPr sz="700">
              <a:latin typeface="Open Sans"/>
              <a:ea typeface="Open Sans"/>
              <a:cs typeface="Open Sans"/>
              <a:sym typeface="Open Sans"/>
            </a:endParaRPr>
          </a:p>
          <a:p>
            <a:pPr indent="0" lvl="0" marL="0" rtl="0" algn="l">
              <a:lnSpc>
                <a:spcPct val="100000"/>
              </a:lnSpc>
              <a:spcBef>
                <a:spcPts val="0"/>
              </a:spcBef>
              <a:spcAft>
                <a:spcPts val="0"/>
              </a:spcAft>
              <a:buNone/>
            </a:pPr>
            <a:r>
              <a:rPr lang="en" sz="700">
                <a:latin typeface="Open Sans"/>
                <a:ea typeface="Open Sans"/>
                <a:cs typeface="Open Sans"/>
                <a:sym typeface="Open Sans"/>
              </a:rPr>
              <a:t>The median total revenue for companies in the Industrial sector is highest among the three  sectors with an estimated $1.027Tn while that of IT and Financials are $912Bn and $847Bn respectively. </a:t>
            </a:r>
            <a:r>
              <a:rPr b="1" i="1" lang="en" sz="700">
                <a:latin typeface="Open Sans"/>
                <a:ea typeface="Open Sans"/>
                <a:cs typeface="Open Sans"/>
                <a:sym typeface="Open Sans"/>
              </a:rPr>
              <a:t>It looks like the 50% of companies in the Industrials sector have higher total revenue than 50% of companies in the IT and Financials sectors.</a:t>
            </a:r>
            <a:endParaRPr b="1" i="1" sz="700">
              <a:latin typeface="Open Sans"/>
              <a:ea typeface="Open Sans"/>
              <a:cs typeface="Open Sans"/>
              <a:sym typeface="Open Sans"/>
            </a:endParaRPr>
          </a:p>
          <a:p>
            <a:pPr indent="0" lvl="0" marL="0" rtl="0" algn="l">
              <a:lnSpc>
                <a:spcPct val="100000"/>
              </a:lnSpc>
              <a:spcBef>
                <a:spcPts val="0"/>
              </a:spcBef>
              <a:spcAft>
                <a:spcPts val="0"/>
              </a:spcAft>
              <a:buNone/>
            </a:pPr>
            <a:r>
              <a:t/>
            </a:r>
            <a:endParaRPr b="1" i="1" sz="700">
              <a:latin typeface="Open Sans"/>
              <a:ea typeface="Open Sans"/>
              <a:cs typeface="Open Sans"/>
              <a:sym typeface="Open Sans"/>
            </a:endParaRPr>
          </a:p>
          <a:p>
            <a:pPr indent="0" lvl="0" marL="0" rtl="0" algn="l">
              <a:lnSpc>
                <a:spcPct val="100000"/>
              </a:lnSpc>
              <a:spcBef>
                <a:spcPts val="0"/>
              </a:spcBef>
              <a:spcAft>
                <a:spcPts val="0"/>
              </a:spcAft>
              <a:buNone/>
            </a:pPr>
            <a:r>
              <a:rPr lang="en" sz="700">
                <a:latin typeface="Open Sans"/>
                <a:ea typeface="Open Sans"/>
                <a:cs typeface="Open Sans"/>
                <a:sym typeface="Open Sans"/>
              </a:rPr>
              <a:t>The mode Total Revenue for companies in the Financials sector is $3Bn, this means that most companies in the Financials sector make a total revenue of ~$3Bn, $4Bn for the Industrials sector and IT sector </a:t>
            </a:r>
            <a:r>
              <a:rPr lang="en" sz="700">
                <a:latin typeface="Open Sans"/>
                <a:ea typeface="Open Sans"/>
                <a:cs typeface="Open Sans"/>
                <a:sym typeface="Open Sans"/>
              </a:rPr>
              <a:t>which</a:t>
            </a:r>
            <a:r>
              <a:rPr lang="en" sz="700">
                <a:latin typeface="Open Sans"/>
                <a:ea typeface="Open Sans"/>
                <a:cs typeface="Open Sans"/>
                <a:sym typeface="Open Sans"/>
              </a:rPr>
              <a:t> means most companies in the Industrials and IT sector make a Total revenue of $4Bn.</a:t>
            </a:r>
            <a:endParaRPr sz="700">
              <a:latin typeface="Open Sans"/>
              <a:ea typeface="Open Sans"/>
              <a:cs typeface="Open Sans"/>
              <a:sym typeface="Open Sans"/>
            </a:endParaRPr>
          </a:p>
          <a:p>
            <a:pPr indent="0" lvl="0" marL="0" rtl="0" algn="l">
              <a:lnSpc>
                <a:spcPct val="100000"/>
              </a:lnSpc>
              <a:spcBef>
                <a:spcPts val="0"/>
              </a:spcBef>
              <a:spcAft>
                <a:spcPts val="0"/>
              </a:spcAft>
              <a:buNone/>
            </a:pPr>
            <a:r>
              <a:t/>
            </a:r>
            <a:endParaRPr sz="700">
              <a:latin typeface="Open Sans"/>
              <a:ea typeface="Open Sans"/>
              <a:cs typeface="Open Sans"/>
              <a:sym typeface="Open Sans"/>
            </a:endParaRPr>
          </a:p>
          <a:p>
            <a:pPr indent="0" lvl="0" marL="0" rtl="0" algn="l">
              <a:lnSpc>
                <a:spcPct val="100000"/>
              </a:lnSpc>
              <a:spcBef>
                <a:spcPts val="0"/>
              </a:spcBef>
              <a:spcAft>
                <a:spcPts val="0"/>
              </a:spcAft>
              <a:buNone/>
            </a:pPr>
            <a:r>
              <a:rPr lang="en" sz="700">
                <a:latin typeface="Open Sans"/>
                <a:ea typeface="Open Sans"/>
                <a:cs typeface="Open Sans"/>
                <a:sym typeface="Open Sans"/>
              </a:rPr>
              <a:t>The sectors have a very close </a:t>
            </a:r>
            <a:r>
              <a:rPr lang="en" sz="700">
                <a:latin typeface="Open Sans"/>
                <a:ea typeface="Open Sans"/>
                <a:cs typeface="Open Sans"/>
                <a:sym typeface="Open Sans"/>
              </a:rPr>
              <a:t>range</a:t>
            </a:r>
            <a:r>
              <a:rPr lang="en" sz="700">
                <a:latin typeface="Open Sans"/>
                <a:ea typeface="Open Sans"/>
                <a:cs typeface="Open Sans"/>
                <a:sym typeface="Open Sans"/>
              </a:rPr>
              <a:t> of revenue sector except for the IT sector which has a range of $73Bn caused by a sharp decline in Revenue for Year 4 at $881Bn unlike the Industrials and Financials with ~$35Bn and ~27Bn respectively.  Because their range is more spread out, it appears that companies in the IT sector have greater variability in total revenues over time.</a:t>
            </a:r>
            <a:endParaRPr sz="700">
              <a:latin typeface="Open Sans"/>
              <a:ea typeface="Open Sans"/>
              <a:cs typeface="Open Sans"/>
              <a:sym typeface="Open Sans"/>
            </a:endParaRPr>
          </a:p>
          <a:p>
            <a:pPr indent="0" lvl="0" marL="0" rtl="0" algn="l">
              <a:lnSpc>
                <a:spcPct val="100000"/>
              </a:lnSpc>
              <a:spcBef>
                <a:spcPts val="0"/>
              </a:spcBef>
              <a:spcAft>
                <a:spcPts val="0"/>
              </a:spcAft>
              <a:buNone/>
            </a:pPr>
            <a:r>
              <a:t/>
            </a:r>
            <a:endParaRPr sz="700">
              <a:latin typeface="Open Sans"/>
              <a:ea typeface="Open Sans"/>
              <a:cs typeface="Open Sans"/>
              <a:sym typeface="Open Sans"/>
            </a:endParaRPr>
          </a:p>
          <a:p>
            <a:pPr indent="0" lvl="0" marL="0" rtl="0" algn="l">
              <a:lnSpc>
                <a:spcPct val="100000"/>
              </a:lnSpc>
              <a:spcBef>
                <a:spcPts val="0"/>
              </a:spcBef>
              <a:spcAft>
                <a:spcPts val="0"/>
              </a:spcAft>
              <a:buNone/>
            </a:pPr>
            <a:r>
              <a:rPr lang="en" sz="700">
                <a:latin typeface="Open Sans"/>
                <a:ea typeface="Open Sans"/>
                <a:cs typeface="Open Sans"/>
                <a:sym typeface="Open Sans"/>
              </a:rPr>
              <a:t>The standard deviation for revenue for companies in the Financials sector is $16,573,510,151 which is almost half of the companies in the IT sector ($30,469,652,974) </a:t>
            </a:r>
            <a:r>
              <a:rPr lang="en" sz="700">
                <a:latin typeface="Open Sans"/>
                <a:ea typeface="Open Sans"/>
                <a:cs typeface="Open Sans"/>
                <a:sym typeface="Open Sans"/>
              </a:rPr>
              <a:t>whale</a:t>
            </a:r>
            <a:r>
              <a:rPr lang="en" sz="700">
                <a:latin typeface="Open Sans"/>
                <a:ea typeface="Open Sans"/>
                <a:cs typeface="Open Sans"/>
                <a:sym typeface="Open Sans"/>
              </a:rPr>
              <a:t> that of the Industrials sector is $11,225,762,351. This implies that there is more variability for companies in the Industrials and Financials sector combined. This shows that companies in the IT sector have less constant revenues than both Financials and Industrials sectors combined. Although, more insights into the data shows that some selected sub-sectors like the Computer hardware are mainly </a:t>
            </a:r>
            <a:r>
              <a:rPr lang="en" sz="700">
                <a:latin typeface="Open Sans"/>
                <a:ea typeface="Open Sans"/>
                <a:cs typeface="Open Sans"/>
                <a:sym typeface="Open Sans"/>
              </a:rPr>
              <a:t>responsible</a:t>
            </a:r>
            <a:r>
              <a:rPr lang="en" sz="700">
                <a:latin typeface="Open Sans"/>
                <a:ea typeface="Open Sans"/>
                <a:cs typeface="Open Sans"/>
                <a:sym typeface="Open Sans"/>
              </a:rPr>
              <a:t> for this </a:t>
            </a:r>
            <a:r>
              <a:rPr lang="en" sz="700">
                <a:latin typeface="Open Sans"/>
                <a:ea typeface="Open Sans"/>
                <a:cs typeface="Open Sans"/>
                <a:sym typeface="Open Sans"/>
              </a:rPr>
              <a:t>variation</a:t>
            </a:r>
            <a:r>
              <a:rPr lang="en" sz="700">
                <a:latin typeface="Open Sans"/>
                <a:ea typeface="Open Sans"/>
                <a:cs typeface="Open Sans"/>
                <a:sym typeface="Open Sans"/>
              </a:rPr>
              <a:t>. So an </a:t>
            </a:r>
            <a:r>
              <a:rPr lang="en" sz="700">
                <a:latin typeface="Open Sans"/>
                <a:ea typeface="Open Sans"/>
                <a:cs typeface="Open Sans"/>
                <a:sym typeface="Open Sans"/>
              </a:rPr>
              <a:t>advice</a:t>
            </a:r>
            <a:r>
              <a:rPr lang="en" sz="700">
                <a:latin typeface="Open Sans"/>
                <a:ea typeface="Open Sans"/>
                <a:cs typeface="Open Sans"/>
                <a:sym typeface="Open Sans"/>
              </a:rPr>
              <a:t> to an investor will be to invest in more of the sub-industries rather than a sector itself.</a:t>
            </a:r>
            <a:endParaRPr sz="700">
              <a:latin typeface="Open Sans"/>
              <a:ea typeface="Open Sans"/>
              <a:cs typeface="Open Sans"/>
              <a:sym typeface="Open Sans"/>
            </a:endParaRPr>
          </a:p>
          <a:p>
            <a:pPr indent="0" lvl="0" marL="0" rtl="0" algn="l">
              <a:lnSpc>
                <a:spcPct val="100000"/>
              </a:lnSpc>
              <a:spcBef>
                <a:spcPts val="0"/>
              </a:spcBef>
              <a:spcAft>
                <a:spcPts val="0"/>
              </a:spcAft>
              <a:buNone/>
            </a:pPr>
            <a:r>
              <a:t/>
            </a:r>
            <a:endParaRPr sz="700">
              <a:latin typeface="Open Sans"/>
              <a:ea typeface="Open Sans"/>
              <a:cs typeface="Open Sans"/>
              <a:sym typeface="Open Sans"/>
            </a:endParaRPr>
          </a:p>
          <a:p>
            <a:pPr indent="0" lvl="0" marL="0" rtl="0" algn="l">
              <a:lnSpc>
                <a:spcPct val="100000"/>
              </a:lnSpc>
              <a:spcBef>
                <a:spcPts val="0"/>
              </a:spcBef>
              <a:spcAft>
                <a:spcPts val="0"/>
              </a:spcAft>
              <a:buNone/>
            </a:pPr>
            <a:r>
              <a:t/>
            </a:r>
            <a:endParaRPr sz="700">
              <a:latin typeface="Open Sans"/>
              <a:ea typeface="Open Sans"/>
              <a:cs typeface="Open Sans"/>
              <a:sym typeface="Open Sans"/>
            </a:endParaRPr>
          </a:p>
          <a:p>
            <a:pPr indent="0" lvl="0" marL="0" rtl="0" algn="l">
              <a:lnSpc>
                <a:spcPct val="100000"/>
              </a:lnSpc>
              <a:spcBef>
                <a:spcPts val="0"/>
              </a:spcBef>
              <a:spcAft>
                <a:spcPts val="0"/>
              </a:spcAft>
              <a:buNone/>
            </a:pPr>
            <a:r>
              <a:t/>
            </a:r>
            <a:endParaRPr sz="700">
              <a:latin typeface="Open Sans"/>
              <a:ea typeface="Open Sans"/>
              <a:cs typeface="Open Sans"/>
              <a:sym typeface="Open Sans"/>
            </a:endParaRPr>
          </a:p>
          <a:p>
            <a:pPr indent="0" lvl="0" marL="0" rtl="0" algn="l">
              <a:lnSpc>
                <a:spcPct val="100000"/>
              </a:lnSpc>
              <a:spcBef>
                <a:spcPts val="0"/>
              </a:spcBef>
              <a:spcAft>
                <a:spcPts val="0"/>
              </a:spcAft>
              <a:buNone/>
            </a:pPr>
            <a:r>
              <a:t/>
            </a:r>
            <a:endParaRPr sz="700">
              <a:latin typeface="Open Sans"/>
              <a:ea typeface="Open Sans"/>
              <a:cs typeface="Open Sans"/>
              <a:sym typeface="Open Sans"/>
            </a:endParaRPr>
          </a:p>
          <a:p>
            <a:pPr indent="0" lvl="0" marL="0" rtl="0" algn="l">
              <a:lnSpc>
                <a:spcPct val="100000"/>
              </a:lnSpc>
              <a:spcBef>
                <a:spcPts val="1600"/>
              </a:spcBef>
              <a:spcAft>
                <a:spcPts val="0"/>
              </a:spcAft>
              <a:buNone/>
            </a:pPr>
            <a:r>
              <a:t/>
            </a:r>
            <a:endParaRPr sz="700">
              <a:latin typeface="Open Sans"/>
              <a:ea typeface="Open Sans"/>
              <a:cs typeface="Open Sans"/>
              <a:sym typeface="Open Sans"/>
            </a:endParaRPr>
          </a:p>
          <a:p>
            <a:pPr indent="0" lvl="0" marL="0" rtl="0" algn="l">
              <a:lnSpc>
                <a:spcPct val="100000"/>
              </a:lnSpc>
              <a:spcBef>
                <a:spcPts val="1600"/>
              </a:spcBef>
              <a:spcAft>
                <a:spcPts val="0"/>
              </a:spcAft>
              <a:buNone/>
            </a:pPr>
            <a:r>
              <a:t/>
            </a:r>
            <a:endParaRPr sz="700">
              <a:latin typeface="Open Sans"/>
              <a:ea typeface="Open Sans"/>
              <a:cs typeface="Open Sans"/>
              <a:sym typeface="Open Sans"/>
            </a:endParaRPr>
          </a:p>
          <a:p>
            <a:pPr indent="0" lvl="0" marL="0" rtl="0" algn="l">
              <a:lnSpc>
                <a:spcPct val="100000"/>
              </a:lnSpc>
              <a:spcBef>
                <a:spcPts val="1600"/>
              </a:spcBef>
              <a:spcAft>
                <a:spcPts val="1600"/>
              </a:spcAft>
              <a:buNone/>
            </a:pPr>
            <a:r>
              <a:t/>
            </a:r>
            <a:endParaRPr sz="700">
              <a:latin typeface="Open Sans"/>
              <a:ea typeface="Open Sans"/>
              <a:cs typeface="Open Sans"/>
              <a:sym typeface="Open Sans"/>
            </a:endParaRPr>
          </a:p>
        </p:txBody>
      </p:sp>
      <p:sp>
        <p:nvSpPr>
          <p:cNvPr id="55" name="Google Shape;55;p13"/>
          <p:cNvSpPr txBox="1"/>
          <p:nvPr>
            <p:ph type="title"/>
          </p:nvPr>
        </p:nvSpPr>
        <p:spPr>
          <a:xfrm>
            <a:off x="0" y="0"/>
            <a:ext cx="9054300" cy="835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latin typeface="Open Sans"/>
                <a:ea typeface="Open Sans"/>
                <a:cs typeface="Open Sans"/>
                <a:sym typeface="Open Sans"/>
              </a:rPr>
              <a:t>Does the IT, Financials and Industrials sector have the same increase in revenue for all the Years?</a:t>
            </a:r>
            <a:endParaRPr sz="1900">
              <a:solidFill>
                <a:srgbClr val="FFFFFF"/>
              </a:solidFill>
              <a:latin typeface="Open Sans"/>
              <a:ea typeface="Open Sans"/>
              <a:cs typeface="Open Sans"/>
              <a:sym typeface="Open Sans"/>
            </a:endParaRPr>
          </a:p>
        </p:txBody>
      </p:sp>
      <p:pic>
        <p:nvPicPr>
          <p:cNvPr id="56" name="Google Shape;56;p13"/>
          <p:cNvPicPr preferRelativeResize="0"/>
          <p:nvPr/>
        </p:nvPicPr>
        <p:blipFill>
          <a:blip r:embed="rId3">
            <a:alphaModFix/>
          </a:blip>
          <a:stretch>
            <a:fillRect/>
          </a:stretch>
        </p:blipFill>
        <p:spPr>
          <a:xfrm>
            <a:off x="72750" y="996425"/>
            <a:ext cx="4621399" cy="310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Sheets</a:t>
            </a:r>
            <a:endParaRPr/>
          </a:p>
        </p:txBody>
      </p:sp>
      <p:sp>
        <p:nvSpPr>
          <p:cNvPr id="62" name="Google Shape;62;p14"/>
          <p:cNvSpPr txBox="1"/>
          <p:nvPr>
            <p:ph idx="1" type="body"/>
          </p:nvPr>
        </p:nvSpPr>
        <p:spPr>
          <a:xfrm>
            <a:off x="907000" y="1825175"/>
            <a:ext cx="7570500" cy="23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Task 1: </a:t>
            </a:r>
            <a:r>
              <a:rPr lang="en" sz="1100" u="sng">
                <a:solidFill>
                  <a:schemeClr val="hlink"/>
                </a:solidFill>
                <a:hlinkClick r:id="rId3"/>
              </a:rPr>
              <a:t>https://docs.google.com/spreadsheets/d/1iKsR0UoCDKuCsvcgfc--HagmeSZoDCZsQ1kNLL-Va_4/edit?usp=sharing</a:t>
            </a:r>
            <a:endParaRPr sz="1100"/>
          </a:p>
          <a:p>
            <a:pPr indent="0" lvl="0" marL="0" rtl="0" algn="l">
              <a:spcBef>
                <a:spcPts val="1600"/>
              </a:spcBef>
              <a:spcAft>
                <a:spcPts val="0"/>
              </a:spcAft>
              <a:buNone/>
            </a:pPr>
            <a:r>
              <a:rPr lang="en" sz="1100"/>
              <a:t>Task 2: </a:t>
            </a:r>
            <a:r>
              <a:rPr lang="en" sz="1100" u="sng">
                <a:solidFill>
                  <a:schemeClr val="hlink"/>
                </a:solidFill>
                <a:hlinkClick r:id="rId4"/>
              </a:rPr>
              <a:t>https://docs.google.com/spreadsheets/d/1gQZQ7VOuAeYA6GYjJVWKZfCiKUc7-ukcMUeQv3Ph1U0/edit?usp=sharing</a:t>
            </a:r>
            <a:endParaRPr sz="1100"/>
          </a:p>
          <a:p>
            <a:pPr indent="0" lvl="0" marL="0" rtl="0" algn="l">
              <a:spcBef>
                <a:spcPts val="1600"/>
              </a:spcBef>
              <a:spcAft>
                <a:spcPts val="0"/>
              </a:spcAft>
              <a:buNone/>
            </a:pPr>
            <a:r>
              <a:rPr lang="en" sz="1100"/>
              <a:t>Task 3:  </a:t>
            </a:r>
            <a:r>
              <a:rPr lang="en" sz="1100" u="sng">
                <a:solidFill>
                  <a:schemeClr val="hlink"/>
                </a:solidFill>
                <a:hlinkClick r:id="rId5"/>
              </a:rPr>
              <a:t>https://docs.google.com/spreadsheets/d/1kUKmgkBzKH6tZnz5w8zOfsA__5wlglxUuq0VIb2xmk8/edit?usp=sharing</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