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71" r:id="rId9"/>
    <p:sldId id="263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5" r:id="rId21"/>
    <p:sldId id="261" r:id="rId22"/>
    <p:sldId id="266" r:id="rId23"/>
    <p:sldId id="282" r:id="rId24"/>
    <p:sldId id="280" r:id="rId25"/>
    <p:sldId id="283" r:id="rId26"/>
    <p:sldId id="281" r:id="rId27"/>
    <p:sldId id="284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Stile 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6CA18-C561-4F0B-BE1D-4F1B2EF14F3F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D0F54-3154-438A-AF81-4ED5FD8F65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99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D0F54-3154-438A-AF81-4ED5FD8F657A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61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5D9417D-36C5-45FF-A15B-6AA59E12EDCA}" type="datetime1">
              <a:rPr lang="it-IT" smtClean="0"/>
              <a:t>17/07/2024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A17E3F1-B016-4701-B1F8-6EDBBDCC7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02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5DBF-3F4C-48A7-B802-1D2419E064A5}" type="datetime1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4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6894-BCBF-40A4-9B15-F3191B7143C1}" type="datetime1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22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CBF3-8249-4F6A-A219-71610853B0FD}" type="datetime1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9C5C-5E3C-45BF-8087-F8B99DB0879E}" type="datetime1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89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8C60-4E8E-4F01-B078-796F7DD9B978}" type="datetime1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57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CAB8-C8A2-4A20-BEC5-273349A15393}" type="datetime1">
              <a:rPr lang="it-IT" smtClean="0"/>
              <a:t>17/07/2024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88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750D-B32A-4392-AE35-1F68310F2590}" type="datetime1">
              <a:rPr lang="it-IT" smtClean="0"/>
              <a:t>17/07/2024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3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BDF-7478-4412-81B9-9025F5C37111}" type="datetime1">
              <a:rPr lang="it-IT" smtClean="0"/>
              <a:t>17/07/2024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95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148A-7FA0-480C-B826-26A2E6D482FF}" type="datetime1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A17E3F1-B016-4701-B1F8-6EDBBDCC7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26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483EE78-C557-49D3-874F-EBBD45D28C52}" type="datetime1">
              <a:rPr lang="it-IT" smtClean="0"/>
              <a:t>17/07/2024</a:t>
            </a:fld>
            <a:endParaRPr lang="it-I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A17E3F1-B016-4701-B1F8-6EDBBDCC7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504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F98E53B-975D-4219-B0A9-52EAFCEBD1C1}" type="datetime1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A17E3F1-B016-4701-B1F8-6EDBBDCC7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42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83CE5-58A8-8623-A07E-EEC79343C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Text </a:t>
            </a:r>
            <a:r>
              <a:rPr lang="it-IT" dirty="0" err="1"/>
              <a:t>classification</a:t>
            </a:r>
            <a:r>
              <a:rPr lang="it-IT" dirty="0"/>
              <a:t> on EDOS 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A87F94-9A65-3C86-716A-10F6E086A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Natural Language Processing Case Study – AY 2023/24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20887A-0C42-7A76-E2DC-09570C1B6894}"/>
              </a:ext>
            </a:extLst>
          </p:cNvPr>
          <p:cNvSpPr txBox="1"/>
          <p:nvPr/>
        </p:nvSpPr>
        <p:spPr>
          <a:xfrm>
            <a:off x="9070145" y="6087533"/>
            <a:ext cx="279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Ester Molinari</a:t>
            </a:r>
          </a:p>
        </p:txBody>
      </p:sp>
    </p:spTree>
    <p:extLst>
      <p:ext uri="{BB962C8B-B14F-4D97-AF65-F5344CB8AC3E}">
        <p14:creationId xmlns:p14="http://schemas.microsoft.com/office/powerpoint/2010/main" val="173142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1142FC-2AF6-5EA7-A154-7A12AD0D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on TF-IDF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6A6D5C-A517-960F-6DBB-E7E0A1C8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TF-IDF-</a:t>
            </a:r>
            <a:r>
              <a:rPr lang="it-IT" b="1" dirty="0" err="1"/>
              <a:t>based</a:t>
            </a:r>
            <a:r>
              <a:rPr lang="it-IT" dirty="0"/>
              <a:t>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the non-</a:t>
            </a:r>
            <a:r>
              <a:rPr lang="it-IT" dirty="0" err="1"/>
              <a:t>linearity</a:t>
            </a:r>
            <a:r>
              <a:rPr lang="it-IT" dirty="0"/>
              <a:t> of the data.</a:t>
            </a:r>
          </a:p>
          <a:p>
            <a:r>
              <a:rPr lang="it-IT" dirty="0" err="1"/>
              <a:t>Firstly</a:t>
            </a:r>
            <a:r>
              <a:rPr lang="it-IT" dirty="0"/>
              <a:t>, a </a:t>
            </a:r>
            <a:r>
              <a:rPr lang="it-IT" b="1" dirty="0"/>
              <a:t>TF-IDF </a:t>
            </a:r>
            <a:r>
              <a:rPr lang="it-IT" b="1" dirty="0" err="1"/>
              <a:t>vectorizer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on </a:t>
            </a:r>
            <a:r>
              <a:rPr lang="it-IT" dirty="0" err="1"/>
              <a:t>both</a:t>
            </a:r>
            <a:r>
              <a:rPr lang="it-IT" dirty="0"/>
              <a:t> datasets </a:t>
            </a:r>
            <a:r>
              <a:rPr lang="it-IT" dirty="0" err="1"/>
              <a:t>sentences</a:t>
            </a:r>
            <a:r>
              <a:rPr lang="it-IT" dirty="0"/>
              <a:t> and labels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mapped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b="1" dirty="0" err="1"/>
              <a:t>numerical</a:t>
            </a:r>
            <a:r>
              <a:rPr lang="it-IT" b="1" dirty="0"/>
              <a:t> </a:t>
            </a:r>
            <a:r>
              <a:rPr lang="it-IT" b="1" dirty="0" err="1"/>
              <a:t>values</a:t>
            </a:r>
            <a:r>
              <a:rPr lang="it-IT" dirty="0"/>
              <a:t>, 1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sexist</a:t>
            </a:r>
            <a:r>
              <a:rPr lang="it-IT" dirty="0"/>
              <a:t>, 0 </a:t>
            </a:r>
            <a:r>
              <a:rPr lang="it-IT" dirty="0" err="1"/>
              <a:t>otherwise</a:t>
            </a:r>
            <a:r>
              <a:rPr lang="it-IT" dirty="0"/>
              <a:t>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b="1" dirty="0" err="1"/>
              <a:t>two</a:t>
            </a:r>
            <a:r>
              <a:rPr lang="it-IT" b="1" dirty="0"/>
              <a:t> </a:t>
            </a:r>
            <a:r>
              <a:rPr lang="it-IT" b="1" dirty="0" err="1"/>
              <a:t>logistic</a:t>
            </a:r>
            <a:r>
              <a:rPr lang="it-IT" b="1" dirty="0"/>
              <a:t> </a:t>
            </a:r>
            <a:r>
              <a:rPr lang="it-IT" b="1" dirty="0" err="1"/>
              <a:t>regression</a:t>
            </a:r>
            <a:r>
              <a:rPr lang="it-IT" b="1" dirty="0"/>
              <a:t> models </a:t>
            </a:r>
            <a:r>
              <a:rPr lang="it-IT" dirty="0"/>
              <a:t>with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iterations</a:t>
            </a:r>
            <a:r>
              <a:rPr lang="it-IT" dirty="0"/>
              <a:t>, on the </a:t>
            </a:r>
            <a:r>
              <a:rPr lang="it-IT" dirty="0" err="1"/>
              <a:t>original</a:t>
            </a:r>
            <a:r>
              <a:rPr lang="it-IT" dirty="0"/>
              <a:t> dataset and on the </a:t>
            </a:r>
            <a:r>
              <a:rPr lang="it-IT" dirty="0" err="1"/>
              <a:t>balanced</a:t>
            </a:r>
            <a:r>
              <a:rPr lang="it-IT" dirty="0"/>
              <a:t> one.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sentences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15D19E-C664-2486-13C7-4C93AE68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439510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9CA337-C75B-C9A2-63C4-21A4A65F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Text </a:t>
            </a:r>
            <a:r>
              <a:rPr lang="it-IT" dirty="0" err="1"/>
              <a:t>classification</a:t>
            </a:r>
            <a:r>
              <a:rPr lang="it-IT" dirty="0"/>
              <a:t> with </a:t>
            </a:r>
            <a:r>
              <a:rPr lang="it-IT" dirty="0" err="1"/>
              <a:t>ngrams</a:t>
            </a:r>
            <a:r>
              <a:rPr lang="it-IT" dirty="0"/>
              <a:t> </a:t>
            </a:r>
            <a:r>
              <a:rPr lang="it-IT" dirty="0" err="1"/>
              <a:t>embeddings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39A4B8-9C0F-FD91-ACEF-50668886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350008"/>
            <a:ext cx="10753725" cy="3766185"/>
          </a:xfrm>
        </p:spPr>
        <p:txBody>
          <a:bodyPr>
            <a:normAutofit/>
          </a:bodyPr>
          <a:lstStyle/>
          <a:p>
            <a:r>
              <a:rPr lang="it-IT" b="1" dirty="0"/>
              <a:t>Ngram </a:t>
            </a:r>
            <a:r>
              <a:rPr lang="it-IT" b="1" dirty="0" err="1"/>
              <a:t>embedding-based</a:t>
            </a:r>
            <a:r>
              <a:rPr lang="it-IT" b="1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supported</a:t>
            </a:r>
            <a:r>
              <a:rPr lang="it-IT" dirty="0"/>
              <a:t> by a </a:t>
            </a:r>
            <a:r>
              <a:rPr lang="it-IT" dirty="0" err="1"/>
              <a:t>majority</a:t>
            </a:r>
            <a:r>
              <a:rPr lang="it-IT" dirty="0"/>
              <a:t> </a:t>
            </a:r>
            <a:r>
              <a:rPr lang="it-IT" dirty="0" err="1"/>
              <a:t>voting</a:t>
            </a:r>
            <a:r>
              <a:rPr lang="it-IT" dirty="0"/>
              <a:t> on cosine </a:t>
            </a:r>
            <a:r>
              <a:rPr lang="it-IT" dirty="0" err="1"/>
              <a:t>similarity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training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non-</a:t>
            </a:r>
            <a:r>
              <a:rPr lang="it-IT" dirty="0" err="1"/>
              <a:t>parametric</a:t>
            </a:r>
            <a:r>
              <a:rPr lang="it-IT" dirty="0"/>
              <a:t>.</a:t>
            </a:r>
          </a:p>
          <a:p>
            <a:r>
              <a:rPr lang="it-IT" b="1" dirty="0" err="1"/>
              <a:t>Trigrams</a:t>
            </a:r>
            <a:r>
              <a:rPr lang="it-IT" dirty="0"/>
              <a:t> are </a:t>
            </a:r>
            <a:r>
              <a:rPr lang="it-IT" dirty="0" err="1"/>
              <a:t>extracted</a:t>
            </a:r>
            <a:r>
              <a:rPr lang="it-IT" dirty="0"/>
              <a:t> from </a:t>
            </a:r>
            <a:r>
              <a:rPr lang="it-IT" dirty="0" err="1"/>
              <a:t>sexist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sexist</a:t>
            </a:r>
            <a:r>
              <a:rPr lang="it-IT" dirty="0"/>
              <a:t> </a:t>
            </a:r>
            <a:r>
              <a:rPr lang="it-IT" dirty="0" err="1"/>
              <a:t>sentences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converted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embeddings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with the input </a:t>
            </a:r>
            <a:r>
              <a:rPr lang="it-IT" dirty="0" err="1"/>
              <a:t>sentence</a:t>
            </a:r>
            <a:r>
              <a:rPr lang="it-IT" dirty="0"/>
              <a:t>.</a:t>
            </a:r>
            <a:endParaRPr lang="it-IT" b="1" dirty="0"/>
          </a:p>
          <a:p>
            <a:r>
              <a:rPr lang="it-IT" b="1" dirty="0"/>
              <a:t>Cosine </a:t>
            </a:r>
            <a:r>
              <a:rPr lang="it-IT" b="1" dirty="0" err="1"/>
              <a:t>similarity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input </a:t>
            </a:r>
            <a:r>
              <a:rPr lang="it-IT" dirty="0" err="1"/>
              <a:t>sentence</a:t>
            </a:r>
            <a:r>
              <a:rPr lang="it-IT" dirty="0"/>
              <a:t> </a:t>
            </a:r>
            <a:r>
              <a:rPr lang="it-IT" dirty="0" err="1"/>
              <a:t>trigram</a:t>
            </a:r>
            <a:r>
              <a:rPr lang="it-IT" dirty="0"/>
              <a:t> </a:t>
            </a:r>
            <a:r>
              <a:rPr lang="it-IT" dirty="0" err="1"/>
              <a:t>embedding</a:t>
            </a:r>
            <a:r>
              <a:rPr lang="it-IT" dirty="0"/>
              <a:t> and </a:t>
            </a:r>
            <a:r>
              <a:rPr lang="it-IT" dirty="0" err="1"/>
              <a:t>sexist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sexist</a:t>
            </a:r>
            <a:r>
              <a:rPr lang="it-IT" dirty="0"/>
              <a:t> </a:t>
            </a:r>
            <a:r>
              <a:rPr lang="it-IT" dirty="0" err="1"/>
              <a:t>trigrams</a:t>
            </a:r>
            <a:r>
              <a:rPr lang="it-IT" dirty="0"/>
              <a:t> </a:t>
            </a:r>
            <a:r>
              <a:rPr lang="it-IT" dirty="0" err="1"/>
              <a:t>embeddings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to </a:t>
            </a:r>
            <a:r>
              <a:rPr lang="it-IT" dirty="0" err="1"/>
              <a:t>measure</a:t>
            </a:r>
            <a:r>
              <a:rPr lang="it-IT" dirty="0"/>
              <a:t> the </a:t>
            </a:r>
            <a:r>
              <a:rPr lang="it-IT" b="1" dirty="0"/>
              <a:t>degree of </a:t>
            </a:r>
            <a:r>
              <a:rPr lang="it-IT" b="1" dirty="0" err="1"/>
              <a:t>sexism</a:t>
            </a:r>
            <a:r>
              <a:rPr lang="it-IT" b="1" dirty="0"/>
              <a:t> </a:t>
            </a:r>
            <a:r>
              <a:rPr lang="it-IT" dirty="0"/>
              <a:t>in a </a:t>
            </a:r>
            <a:r>
              <a:rPr lang="it-IT" dirty="0" err="1"/>
              <a:t>sentence</a:t>
            </a:r>
            <a:r>
              <a:rPr lang="it-IT" dirty="0"/>
              <a:t>. The </a:t>
            </a:r>
            <a:r>
              <a:rPr lang="it-IT" dirty="0" err="1"/>
              <a:t>predicted</a:t>
            </a:r>
            <a:r>
              <a:rPr lang="it-IT" dirty="0"/>
              <a:t> label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by checking </a:t>
            </a:r>
            <a:r>
              <a:rPr lang="it-IT" dirty="0" err="1"/>
              <a:t>sexist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sexist</a:t>
            </a:r>
            <a:r>
              <a:rPr lang="it-IT" dirty="0"/>
              <a:t> global </a:t>
            </a:r>
            <a:r>
              <a:rPr lang="it-IT" dirty="0" err="1"/>
              <a:t>mean</a:t>
            </a:r>
            <a:r>
              <a:rPr lang="it-IT" dirty="0"/>
              <a:t> from </a:t>
            </a:r>
            <a:r>
              <a:rPr lang="it-IT" dirty="0" err="1"/>
              <a:t>similarities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9820A2-F931-4C6A-DB18-E67B3C4F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58948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2A613-757E-C893-F8B9-A68706C1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Text </a:t>
            </a:r>
            <a:r>
              <a:rPr lang="it-IT" dirty="0" err="1"/>
              <a:t>classification</a:t>
            </a:r>
            <a:r>
              <a:rPr lang="it-IT" dirty="0"/>
              <a:t> with </a:t>
            </a:r>
            <a:r>
              <a:rPr lang="it-IT" dirty="0" err="1"/>
              <a:t>ngrams</a:t>
            </a:r>
            <a:r>
              <a:rPr lang="it-IT" dirty="0"/>
              <a:t> </a:t>
            </a:r>
            <a:r>
              <a:rPr lang="it-IT" dirty="0" err="1"/>
              <a:t>embeddings</a:t>
            </a:r>
            <a:endParaRPr lang="it-IT" dirty="0"/>
          </a:p>
        </p:txBody>
      </p:sp>
      <p:pic>
        <p:nvPicPr>
          <p:cNvPr id="5" name="Segnaposto contenuto 4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50A710A7-3904-D7AE-C031-BC5FD24A0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83" y="2427000"/>
            <a:ext cx="9453834" cy="376713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293E8E-475A-A148-0313-BE794A89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849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o 38">
            <a:extLst>
              <a:ext uri="{FF2B5EF4-FFF2-40B4-BE49-F238E27FC236}">
                <a16:creationId xmlns:a16="http://schemas.microsoft.com/office/drawing/2014/main" id="{9AE17956-8A4C-4847-F923-477FC9BAC6BD}"/>
              </a:ext>
            </a:extLst>
          </p:cNvPr>
          <p:cNvGrpSpPr/>
          <p:nvPr/>
        </p:nvGrpSpPr>
        <p:grpSpPr>
          <a:xfrm>
            <a:off x="3456432" y="632628"/>
            <a:ext cx="4855464" cy="1142699"/>
            <a:chOff x="3456432" y="632628"/>
            <a:chExt cx="4855464" cy="1142699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FE72D324-D62F-86EB-5FA1-CEA55CD48554}"/>
                </a:ext>
              </a:extLst>
            </p:cNvPr>
            <p:cNvSpPr/>
            <p:nvPr/>
          </p:nvSpPr>
          <p:spPr>
            <a:xfrm>
              <a:off x="3566160" y="1052951"/>
              <a:ext cx="4745736" cy="7223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Go back in the </a:t>
              </a:r>
              <a:r>
                <a:rPr lang="it-IT" dirty="0" err="1"/>
                <a:t>kitchen</a:t>
              </a:r>
              <a:r>
                <a:rPr lang="it-IT" dirty="0"/>
                <a:t> and make me a sandwich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D85C26AB-D259-B837-EEF0-07F49F4EE82F}"/>
                </a:ext>
              </a:extLst>
            </p:cNvPr>
            <p:cNvSpPr txBox="1"/>
            <p:nvPr/>
          </p:nvSpPr>
          <p:spPr>
            <a:xfrm>
              <a:off x="3456432" y="632628"/>
              <a:ext cx="1609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Input </a:t>
              </a:r>
              <a:r>
                <a:rPr lang="it-IT" dirty="0" err="1"/>
                <a:t>sentence</a:t>
              </a:r>
              <a:endParaRPr lang="it-IT" dirty="0"/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82540198-EAA0-756B-3316-7E473F824238}"/>
              </a:ext>
            </a:extLst>
          </p:cNvPr>
          <p:cNvGrpSpPr/>
          <p:nvPr/>
        </p:nvGrpSpPr>
        <p:grpSpPr>
          <a:xfrm>
            <a:off x="946404" y="2624325"/>
            <a:ext cx="9950196" cy="1139953"/>
            <a:chOff x="946404" y="2624325"/>
            <a:chExt cx="9950196" cy="1139953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E0957F-DDE5-C545-6AEA-3B93076D3A72}"/>
                </a:ext>
              </a:extLst>
            </p:cNvPr>
            <p:cNvSpPr/>
            <p:nvPr/>
          </p:nvSpPr>
          <p:spPr>
            <a:xfrm>
              <a:off x="1088136" y="3029710"/>
              <a:ext cx="1136904" cy="7223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Go back in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8ABFEFDC-1295-287D-6104-3D3847B3C40E}"/>
                </a:ext>
              </a:extLst>
            </p:cNvPr>
            <p:cNvSpPr/>
            <p:nvPr/>
          </p:nvSpPr>
          <p:spPr>
            <a:xfrm>
              <a:off x="2319528" y="3041902"/>
              <a:ext cx="1136904" cy="7223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back in the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7521A2E8-9E2B-FA74-304E-B9BD91EC11CA}"/>
                </a:ext>
              </a:extLst>
            </p:cNvPr>
            <p:cNvSpPr/>
            <p:nvPr/>
          </p:nvSpPr>
          <p:spPr>
            <a:xfrm>
              <a:off x="3566160" y="3041902"/>
              <a:ext cx="1135380" cy="7223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in the </a:t>
              </a:r>
              <a:r>
                <a:rPr lang="it-IT" dirty="0" err="1"/>
                <a:t>kitchen</a:t>
              </a:r>
              <a:endParaRPr lang="it-IT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F250D679-C956-E838-424D-9B982C477368}"/>
                </a:ext>
              </a:extLst>
            </p:cNvPr>
            <p:cNvSpPr/>
            <p:nvPr/>
          </p:nvSpPr>
          <p:spPr>
            <a:xfrm>
              <a:off x="4796028" y="3041902"/>
              <a:ext cx="1143000" cy="7223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the </a:t>
              </a:r>
              <a:r>
                <a:rPr lang="it-IT" sz="1600" dirty="0" err="1"/>
                <a:t>kitchen</a:t>
              </a:r>
              <a:r>
                <a:rPr lang="it-IT" sz="1600" dirty="0"/>
                <a:t> and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E1E9A56F-2448-20A3-AF2D-E6EF552B2CA4}"/>
                </a:ext>
              </a:extLst>
            </p:cNvPr>
            <p:cNvSpPr/>
            <p:nvPr/>
          </p:nvSpPr>
          <p:spPr>
            <a:xfrm>
              <a:off x="6039612" y="3041902"/>
              <a:ext cx="1136904" cy="7223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kitchen</a:t>
              </a:r>
              <a:r>
                <a:rPr lang="it-IT" dirty="0"/>
                <a:t> and make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605A4C27-6209-78C1-837A-A2926D6C2343}"/>
                </a:ext>
              </a:extLst>
            </p:cNvPr>
            <p:cNvSpPr/>
            <p:nvPr/>
          </p:nvSpPr>
          <p:spPr>
            <a:xfrm>
              <a:off x="7277100" y="3041902"/>
              <a:ext cx="1135380" cy="7223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and make me</a:t>
              </a: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7274EBF5-111F-2705-9C4C-FFC8FCA755C5}"/>
                </a:ext>
              </a:extLst>
            </p:cNvPr>
            <p:cNvSpPr/>
            <p:nvPr/>
          </p:nvSpPr>
          <p:spPr>
            <a:xfrm>
              <a:off x="8510016" y="3041902"/>
              <a:ext cx="1135380" cy="7223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make me a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B959182A-2398-944B-CB99-1822F9C0A363}"/>
                </a:ext>
              </a:extLst>
            </p:cNvPr>
            <p:cNvSpPr/>
            <p:nvPr/>
          </p:nvSpPr>
          <p:spPr>
            <a:xfrm>
              <a:off x="9759696" y="3041902"/>
              <a:ext cx="1136904" cy="7223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me a sandwich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16EB8253-EADA-E7FE-E60D-8BE672187D56}"/>
                </a:ext>
              </a:extLst>
            </p:cNvPr>
            <p:cNvSpPr txBox="1"/>
            <p:nvPr/>
          </p:nvSpPr>
          <p:spPr>
            <a:xfrm>
              <a:off x="946404" y="2624325"/>
              <a:ext cx="2612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Input </a:t>
              </a:r>
              <a:r>
                <a:rPr lang="it-IT" dirty="0" err="1"/>
                <a:t>sentence</a:t>
              </a:r>
              <a:r>
                <a:rPr lang="it-IT" dirty="0"/>
                <a:t> </a:t>
              </a:r>
              <a:r>
                <a:rPr lang="it-IT" b="1" dirty="0" err="1"/>
                <a:t>trigrams</a:t>
              </a:r>
              <a:endParaRPr lang="it-IT" b="1" dirty="0"/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E3973D2D-8398-6522-7283-18DC5B5372B0}"/>
              </a:ext>
            </a:extLst>
          </p:cNvPr>
          <p:cNvGrpSpPr/>
          <p:nvPr/>
        </p:nvGrpSpPr>
        <p:grpSpPr>
          <a:xfrm>
            <a:off x="946404" y="4614627"/>
            <a:ext cx="9950196" cy="1112523"/>
            <a:chOff x="946404" y="4614627"/>
            <a:chExt cx="9950196" cy="1112523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D0BCAD0-F80C-FF4B-048A-B5803770BDD0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E1</a:t>
              </a: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680ADAA7-3A4B-70B8-89F4-BCC7E50870F7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E2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C20013C4-B3B5-5F06-E602-D326C3F54C80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E3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689908-1D26-2C56-49C8-7D2BE2E4F4C9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E4</a:t>
              </a: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8BAA3B7-B0E2-B86F-C387-3B1E83C87193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E5</a:t>
              </a: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DBE2878A-F756-E239-B4CA-E105C31381A1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E6</a:t>
              </a: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03E214E6-F14C-9327-5203-23F1CA2CDA6F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E7</a:t>
              </a: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2F8E835F-D79B-5CCC-B7F0-503E46ECE4CD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E8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3CBF22BB-27BC-2661-545B-D1F4D4D5BE62}"/>
                </a:ext>
              </a:extLst>
            </p:cNvPr>
            <p:cNvSpPr txBox="1"/>
            <p:nvPr/>
          </p:nvSpPr>
          <p:spPr>
            <a:xfrm>
              <a:off x="946404" y="4614627"/>
              <a:ext cx="3759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Input </a:t>
              </a:r>
              <a:r>
                <a:rPr lang="it-IT" dirty="0" err="1"/>
                <a:t>sentence</a:t>
              </a:r>
              <a:r>
                <a:rPr lang="it-IT" dirty="0"/>
                <a:t> </a:t>
              </a:r>
              <a:r>
                <a:rPr lang="it-IT" dirty="0" err="1"/>
                <a:t>trigrams</a:t>
              </a:r>
              <a:r>
                <a:rPr lang="it-IT" dirty="0"/>
                <a:t> </a:t>
              </a:r>
              <a:r>
                <a:rPr lang="it-IT" b="1" dirty="0" err="1"/>
                <a:t>embeddings</a:t>
              </a:r>
              <a:endParaRPr lang="it-IT" b="1" dirty="0"/>
            </a:p>
          </p:txBody>
        </p:sp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B2EE233-F419-8A1C-E25F-4EFA4CA0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17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89CC916C-497E-3959-2D90-DA051D48E1B9}"/>
              </a:ext>
            </a:extLst>
          </p:cNvPr>
          <p:cNvGrpSpPr/>
          <p:nvPr/>
        </p:nvGrpSpPr>
        <p:grpSpPr>
          <a:xfrm>
            <a:off x="1120902" y="664419"/>
            <a:ext cx="9950196" cy="1112523"/>
            <a:chOff x="946404" y="4614627"/>
            <a:chExt cx="9950196" cy="1112523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C55C35EB-FB00-3D28-A886-04F1A5302E56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E1</a:t>
              </a: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DF5F57A6-6A9F-1CA5-23A4-EA027ABF974B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E2</a:t>
              </a: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A25B2D0E-80D6-DD34-F578-F3C53FBEB6CF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E3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43F71D37-8920-A0DE-2036-0BF7156F417D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E4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3078A7B-923A-6F9F-0B2F-CEC8B8D474C4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E5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75FC5A06-2001-A1EE-21C2-E87835636E0B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E6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4A6AC356-6B5D-CA8C-E326-44240ED61907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E7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6FFCA517-D837-DA4D-DFDA-5C9BF13D94AB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E8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884070F-60BA-7DDB-ABF1-C5D632D5596C}"/>
                </a:ext>
              </a:extLst>
            </p:cNvPr>
            <p:cNvSpPr txBox="1"/>
            <p:nvPr/>
          </p:nvSpPr>
          <p:spPr>
            <a:xfrm>
              <a:off x="946404" y="4614627"/>
              <a:ext cx="3759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Input </a:t>
              </a:r>
              <a:r>
                <a:rPr lang="it-IT" dirty="0" err="1"/>
                <a:t>sentence</a:t>
              </a:r>
              <a:r>
                <a:rPr lang="it-IT" dirty="0"/>
                <a:t> </a:t>
              </a:r>
              <a:r>
                <a:rPr lang="it-IT" dirty="0" err="1"/>
                <a:t>trigrams</a:t>
              </a:r>
              <a:r>
                <a:rPr lang="it-IT" dirty="0"/>
                <a:t> </a:t>
              </a:r>
              <a:r>
                <a:rPr lang="it-IT" b="1" dirty="0" err="1"/>
                <a:t>embeddings</a:t>
              </a:r>
              <a:endParaRPr lang="it-IT" b="1" dirty="0"/>
            </a:p>
          </p:txBody>
        </p:sp>
      </p:grpSp>
      <p:sp>
        <p:nvSpPr>
          <p:cNvPr id="12" name="Rettangolo 11">
            <a:extLst>
              <a:ext uri="{FF2B5EF4-FFF2-40B4-BE49-F238E27FC236}">
                <a16:creationId xmlns:a16="http://schemas.microsoft.com/office/drawing/2014/main" id="{405BDEF5-33AF-12CB-01F1-84BC2CBD9225}"/>
              </a:ext>
            </a:extLst>
          </p:cNvPr>
          <p:cNvSpPr/>
          <p:nvPr/>
        </p:nvSpPr>
        <p:spPr>
          <a:xfrm>
            <a:off x="1741170" y="3579876"/>
            <a:ext cx="1136904" cy="722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0004F0B-A13D-7390-4005-A6532298E6F3}"/>
              </a:ext>
            </a:extLst>
          </p:cNvPr>
          <p:cNvSpPr/>
          <p:nvPr/>
        </p:nvSpPr>
        <p:spPr>
          <a:xfrm>
            <a:off x="3743706" y="2940796"/>
            <a:ext cx="1136904" cy="722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Sexist</a:t>
            </a:r>
            <a:endParaRPr lang="it-IT" dirty="0"/>
          </a:p>
          <a:p>
            <a:pPr algn="ctr"/>
            <a:r>
              <a:rPr lang="it-IT" dirty="0" err="1"/>
              <a:t>emb</a:t>
            </a:r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F484E02-6D12-34E8-FB84-F607C5937F37}"/>
              </a:ext>
            </a:extLst>
          </p:cNvPr>
          <p:cNvSpPr/>
          <p:nvPr/>
        </p:nvSpPr>
        <p:spPr>
          <a:xfrm>
            <a:off x="3743705" y="4092941"/>
            <a:ext cx="1136904" cy="7223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Not </a:t>
            </a:r>
            <a:r>
              <a:rPr lang="it-IT" dirty="0" err="1"/>
              <a:t>sexist</a:t>
            </a:r>
            <a:endParaRPr lang="it-IT" dirty="0"/>
          </a:p>
          <a:p>
            <a:pPr algn="ctr"/>
            <a:r>
              <a:rPr lang="it-IT" dirty="0" err="1"/>
              <a:t>emb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EEADC3-7C48-E4AD-8F9A-D1B960D64A8E}"/>
              </a:ext>
            </a:extLst>
          </p:cNvPr>
          <p:cNvSpPr txBox="1"/>
          <p:nvPr/>
        </p:nvSpPr>
        <p:spPr>
          <a:xfrm>
            <a:off x="5994656" y="3117318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Similarity</a:t>
            </a:r>
            <a:r>
              <a:rPr lang="it-IT" b="1" dirty="0"/>
              <a:t> score</a:t>
            </a:r>
            <a:r>
              <a:rPr lang="it-IT" dirty="0"/>
              <a:t>: 1.00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AC2E655-FB50-171C-66BD-CD075FF1AC64}"/>
              </a:ext>
            </a:extLst>
          </p:cNvPr>
          <p:cNvSpPr txBox="1"/>
          <p:nvPr/>
        </p:nvSpPr>
        <p:spPr>
          <a:xfrm>
            <a:off x="5994656" y="4269463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Similarity</a:t>
            </a:r>
            <a:r>
              <a:rPr lang="it-IT" b="1" dirty="0"/>
              <a:t> score</a:t>
            </a:r>
            <a:r>
              <a:rPr lang="it-IT" dirty="0"/>
              <a:t>: 0.90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45A6D58-B391-DC92-CE27-1C7444278D62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878074" y="3301984"/>
            <a:ext cx="865632" cy="63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891044C-652E-DF24-5D4A-93B6495CE18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878074" y="3941064"/>
            <a:ext cx="865631" cy="51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764B058-0712-E9EE-6BFF-20D840E2A6FE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880610" y="3301984"/>
            <a:ext cx="111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FCF4628-69DC-626B-CFC5-A3B70C65DEFB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4880609" y="4454129"/>
            <a:ext cx="1114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8881A42E-1944-AF21-1829-BC026A89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58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89CC916C-497E-3959-2D90-DA051D48E1B9}"/>
              </a:ext>
            </a:extLst>
          </p:cNvPr>
          <p:cNvGrpSpPr/>
          <p:nvPr/>
        </p:nvGrpSpPr>
        <p:grpSpPr>
          <a:xfrm>
            <a:off x="1120902" y="664419"/>
            <a:ext cx="9950196" cy="1112523"/>
            <a:chOff x="946404" y="4614627"/>
            <a:chExt cx="9950196" cy="1112523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C55C35EB-FB00-3D28-A886-04F1A5302E56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E1</a:t>
              </a: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DF5F57A6-6A9F-1CA5-23A4-EA027ABF974B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E2</a:t>
              </a: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A25B2D0E-80D6-DD34-F578-F3C53FBEB6CF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E3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43F71D37-8920-A0DE-2036-0BF7156F417D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E4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3078A7B-923A-6F9F-0B2F-CEC8B8D474C4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E5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75FC5A06-2001-A1EE-21C2-E87835636E0B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E6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4A6AC356-6B5D-CA8C-E326-44240ED61907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E7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6FFCA517-D837-DA4D-DFDA-5C9BF13D94AB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E8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884070F-60BA-7DDB-ABF1-C5D632D5596C}"/>
                </a:ext>
              </a:extLst>
            </p:cNvPr>
            <p:cNvSpPr txBox="1"/>
            <p:nvPr/>
          </p:nvSpPr>
          <p:spPr>
            <a:xfrm>
              <a:off x="946404" y="4614627"/>
              <a:ext cx="3759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Input </a:t>
              </a:r>
              <a:r>
                <a:rPr lang="it-IT" dirty="0" err="1"/>
                <a:t>sentence</a:t>
              </a:r>
              <a:r>
                <a:rPr lang="it-IT" dirty="0"/>
                <a:t> </a:t>
              </a:r>
              <a:r>
                <a:rPr lang="it-IT" dirty="0" err="1"/>
                <a:t>trigrams</a:t>
              </a:r>
              <a:r>
                <a:rPr lang="it-IT" dirty="0"/>
                <a:t> </a:t>
              </a:r>
              <a:r>
                <a:rPr lang="it-IT" b="1" dirty="0" err="1"/>
                <a:t>embeddings</a:t>
              </a:r>
              <a:endParaRPr lang="it-IT" b="1" dirty="0"/>
            </a:p>
          </p:txBody>
        </p:sp>
      </p:grpSp>
      <p:sp>
        <p:nvSpPr>
          <p:cNvPr id="12" name="Rettangolo 11">
            <a:extLst>
              <a:ext uri="{FF2B5EF4-FFF2-40B4-BE49-F238E27FC236}">
                <a16:creationId xmlns:a16="http://schemas.microsoft.com/office/drawing/2014/main" id="{405BDEF5-33AF-12CB-01F1-84BC2CBD9225}"/>
              </a:ext>
            </a:extLst>
          </p:cNvPr>
          <p:cNvSpPr/>
          <p:nvPr/>
        </p:nvSpPr>
        <p:spPr>
          <a:xfrm>
            <a:off x="1741170" y="3579876"/>
            <a:ext cx="1136904" cy="722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0004F0B-A13D-7390-4005-A6532298E6F3}"/>
              </a:ext>
            </a:extLst>
          </p:cNvPr>
          <p:cNvSpPr/>
          <p:nvPr/>
        </p:nvSpPr>
        <p:spPr>
          <a:xfrm>
            <a:off x="3743706" y="2940796"/>
            <a:ext cx="1136904" cy="722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Sexist</a:t>
            </a:r>
            <a:endParaRPr lang="it-IT" dirty="0"/>
          </a:p>
          <a:p>
            <a:pPr algn="ctr"/>
            <a:r>
              <a:rPr lang="it-IT" dirty="0" err="1"/>
              <a:t>emb</a:t>
            </a:r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F484E02-6D12-34E8-FB84-F607C5937F37}"/>
              </a:ext>
            </a:extLst>
          </p:cNvPr>
          <p:cNvSpPr/>
          <p:nvPr/>
        </p:nvSpPr>
        <p:spPr>
          <a:xfrm>
            <a:off x="3743705" y="4092941"/>
            <a:ext cx="1136904" cy="7223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Not </a:t>
            </a:r>
            <a:r>
              <a:rPr lang="it-IT" dirty="0" err="1"/>
              <a:t>sexist</a:t>
            </a:r>
            <a:endParaRPr lang="it-IT" dirty="0"/>
          </a:p>
          <a:p>
            <a:pPr algn="ctr"/>
            <a:r>
              <a:rPr lang="it-IT" dirty="0" err="1"/>
              <a:t>emb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EEADC3-7C48-E4AD-8F9A-D1B960D64A8E}"/>
              </a:ext>
            </a:extLst>
          </p:cNvPr>
          <p:cNvSpPr txBox="1"/>
          <p:nvPr/>
        </p:nvSpPr>
        <p:spPr>
          <a:xfrm>
            <a:off x="5994656" y="3117318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highlight>
                  <a:srgbClr val="FFFF00"/>
                </a:highlight>
              </a:rPr>
              <a:t>Similarity</a:t>
            </a:r>
            <a:r>
              <a:rPr lang="it-IT" b="1" dirty="0">
                <a:highlight>
                  <a:srgbClr val="FFFF00"/>
                </a:highlight>
              </a:rPr>
              <a:t> score</a:t>
            </a:r>
            <a:r>
              <a:rPr lang="it-IT" dirty="0">
                <a:highlight>
                  <a:srgbClr val="FFFF00"/>
                </a:highlight>
              </a:rPr>
              <a:t>: 1.00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AC2E655-FB50-171C-66BD-CD075FF1AC64}"/>
              </a:ext>
            </a:extLst>
          </p:cNvPr>
          <p:cNvSpPr txBox="1"/>
          <p:nvPr/>
        </p:nvSpPr>
        <p:spPr>
          <a:xfrm>
            <a:off x="5994656" y="4269463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Similarity</a:t>
            </a:r>
            <a:r>
              <a:rPr lang="it-IT" b="1" dirty="0"/>
              <a:t> score</a:t>
            </a:r>
            <a:r>
              <a:rPr lang="it-IT" dirty="0"/>
              <a:t>: 0.90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45A6D58-B391-DC92-CE27-1C7444278D62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878074" y="3301984"/>
            <a:ext cx="865632" cy="63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891044C-652E-DF24-5D4A-93B6495CE18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878074" y="3941064"/>
            <a:ext cx="865631" cy="51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764B058-0712-E9EE-6BFF-20D840E2A6FE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880610" y="3301984"/>
            <a:ext cx="111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FCF4628-69DC-626B-CFC5-A3B70C65DEFB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4880609" y="4454129"/>
            <a:ext cx="1114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28515DC-C9E1-AA65-ABB0-AB516DF67617}"/>
              </a:ext>
            </a:extLst>
          </p:cNvPr>
          <p:cNvGrpSpPr/>
          <p:nvPr/>
        </p:nvGrpSpPr>
        <p:grpSpPr>
          <a:xfrm>
            <a:off x="627134" y="5507254"/>
            <a:ext cx="5313246" cy="818915"/>
            <a:chOff x="926724" y="4370606"/>
            <a:chExt cx="9969876" cy="135654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9E01D247-4D45-E22E-512A-8EB43BA0CA9D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F80CC906-E984-5B41-FD75-7D19528101BF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4AC81083-73E6-582D-1C1A-EB29A6CD21A5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D33D40F-F038-6452-1B13-E960731217E7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7C2AD9B4-A167-23B4-FF5F-B25D5E2B292C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25DFB826-8C39-4EE9-51C3-C30AA0DCE955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0E40D266-EFF5-D480-C3FE-397A65907940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F9B799CB-D775-A14A-CFBF-967004E6948E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87482943-EF05-EF02-9809-3B0CCEF7B851}"/>
                </a:ext>
              </a:extLst>
            </p:cNvPr>
            <p:cNvSpPr txBox="1"/>
            <p:nvPr/>
          </p:nvSpPr>
          <p:spPr>
            <a:xfrm>
              <a:off x="926724" y="4370606"/>
              <a:ext cx="6101843" cy="61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Similarity</a:t>
              </a:r>
              <a:r>
                <a:rPr lang="it-IT" b="1" dirty="0"/>
                <a:t> scores </a:t>
              </a:r>
              <a:r>
                <a:rPr lang="it-IT" dirty="0"/>
                <a:t>(</a:t>
              </a:r>
              <a:r>
                <a:rPr lang="it-IT" dirty="0" err="1"/>
                <a:t>sexist</a:t>
              </a:r>
              <a:r>
                <a:rPr lang="it-IT" dirty="0"/>
                <a:t>)</a:t>
              </a:r>
              <a:endParaRPr lang="it-IT" b="1" dirty="0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2192FAD-FEDA-835C-C9BA-A8C858720F6E}"/>
              </a:ext>
            </a:extLst>
          </p:cNvPr>
          <p:cNvGrpSpPr/>
          <p:nvPr/>
        </p:nvGrpSpPr>
        <p:grpSpPr>
          <a:xfrm>
            <a:off x="6251622" y="5507254"/>
            <a:ext cx="5313246" cy="818915"/>
            <a:chOff x="926724" y="4370606"/>
            <a:chExt cx="9969876" cy="1356544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CF1D892-5D98-008E-2EA6-83F2BE4D29F4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0.90</a:t>
              </a: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C53F0646-D0D6-F96A-9CE1-D1487FB7031C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15CEC5C7-06BF-DFCA-09DB-1D6583F9FEA3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E408AEEF-2F2F-91F5-9090-9C4549718E30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9005517F-4871-8EE1-F051-849B5C880820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4E6D0452-A929-E99D-B4EA-EBD41E649813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354AC3B0-FB58-907A-6956-2D223DCEB795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820E0EF6-D106-CE1F-0EEB-1346F9A8F8F0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DCAC27B5-6E7B-699D-1DC6-D757605E9A63}"/>
                </a:ext>
              </a:extLst>
            </p:cNvPr>
            <p:cNvSpPr txBox="1"/>
            <p:nvPr/>
          </p:nvSpPr>
          <p:spPr>
            <a:xfrm>
              <a:off x="926724" y="4370606"/>
              <a:ext cx="6101843" cy="61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Similarity</a:t>
              </a:r>
              <a:r>
                <a:rPr lang="it-IT" b="1" dirty="0"/>
                <a:t> scores </a:t>
              </a:r>
              <a:r>
                <a:rPr lang="it-IT" dirty="0"/>
                <a:t>(</a:t>
              </a:r>
              <a:r>
                <a:rPr lang="it-IT" dirty="0" err="1"/>
                <a:t>not</a:t>
              </a:r>
              <a:r>
                <a:rPr lang="it-IT" dirty="0"/>
                <a:t> </a:t>
              </a:r>
              <a:r>
                <a:rPr lang="it-IT" dirty="0" err="1"/>
                <a:t>sexist</a:t>
              </a:r>
              <a:r>
                <a:rPr lang="it-IT" dirty="0"/>
                <a:t>)</a:t>
              </a:r>
              <a:endParaRPr lang="it-IT" b="1" dirty="0"/>
            </a:p>
          </p:txBody>
        </p:sp>
      </p:grp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8DAD4402-BC6B-235B-4D1E-BB60C69D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22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89CC916C-497E-3959-2D90-DA051D48E1B9}"/>
              </a:ext>
            </a:extLst>
          </p:cNvPr>
          <p:cNvGrpSpPr/>
          <p:nvPr/>
        </p:nvGrpSpPr>
        <p:grpSpPr>
          <a:xfrm>
            <a:off x="1120902" y="664419"/>
            <a:ext cx="9950196" cy="1112523"/>
            <a:chOff x="946404" y="4614627"/>
            <a:chExt cx="9950196" cy="1112523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C55C35EB-FB00-3D28-A886-04F1A5302E56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Go back in</a:t>
              </a: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DF5F57A6-6A9F-1CA5-23A4-EA027ABF974B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E2</a:t>
              </a: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A25B2D0E-80D6-DD34-F578-F3C53FBEB6CF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E3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43F71D37-8920-A0DE-2036-0BF7156F417D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E4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3078A7B-923A-6F9F-0B2F-CEC8B8D474C4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E5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75FC5A06-2001-A1EE-21C2-E87835636E0B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E6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4A6AC356-6B5D-CA8C-E326-44240ED61907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E7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6FFCA517-D837-DA4D-DFDA-5C9BF13D94AB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E8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884070F-60BA-7DDB-ABF1-C5D632D5596C}"/>
                </a:ext>
              </a:extLst>
            </p:cNvPr>
            <p:cNvSpPr txBox="1"/>
            <p:nvPr/>
          </p:nvSpPr>
          <p:spPr>
            <a:xfrm>
              <a:off x="946404" y="4614627"/>
              <a:ext cx="3759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Input </a:t>
              </a:r>
              <a:r>
                <a:rPr lang="it-IT" dirty="0" err="1"/>
                <a:t>sentence</a:t>
              </a:r>
              <a:r>
                <a:rPr lang="it-IT" dirty="0"/>
                <a:t> </a:t>
              </a:r>
              <a:r>
                <a:rPr lang="it-IT" dirty="0" err="1"/>
                <a:t>trigrams</a:t>
              </a:r>
              <a:r>
                <a:rPr lang="it-IT" dirty="0"/>
                <a:t> </a:t>
              </a:r>
              <a:r>
                <a:rPr lang="it-IT" b="1" dirty="0" err="1"/>
                <a:t>embeddings</a:t>
              </a:r>
              <a:endParaRPr lang="it-IT" b="1" dirty="0"/>
            </a:p>
          </p:txBody>
        </p:sp>
      </p:grpSp>
      <p:sp>
        <p:nvSpPr>
          <p:cNvPr id="12" name="Rettangolo 11">
            <a:extLst>
              <a:ext uri="{FF2B5EF4-FFF2-40B4-BE49-F238E27FC236}">
                <a16:creationId xmlns:a16="http://schemas.microsoft.com/office/drawing/2014/main" id="{405BDEF5-33AF-12CB-01F1-84BC2CBD9225}"/>
              </a:ext>
            </a:extLst>
          </p:cNvPr>
          <p:cNvSpPr/>
          <p:nvPr/>
        </p:nvSpPr>
        <p:spPr>
          <a:xfrm>
            <a:off x="1741170" y="3579876"/>
            <a:ext cx="1136904" cy="722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0004F0B-A13D-7390-4005-A6532298E6F3}"/>
              </a:ext>
            </a:extLst>
          </p:cNvPr>
          <p:cNvSpPr/>
          <p:nvPr/>
        </p:nvSpPr>
        <p:spPr>
          <a:xfrm>
            <a:off x="3743706" y="2940796"/>
            <a:ext cx="1136904" cy="722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Sexist</a:t>
            </a:r>
            <a:endParaRPr lang="it-IT" dirty="0"/>
          </a:p>
          <a:p>
            <a:pPr algn="ctr"/>
            <a:r>
              <a:rPr lang="it-IT" dirty="0" err="1"/>
              <a:t>emb</a:t>
            </a:r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F484E02-6D12-34E8-FB84-F607C5937F37}"/>
              </a:ext>
            </a:extLst>
          </p:cNvPr>
          <p:cNvSpPr/>
          <p:nvPr/>
        </p:nvSpPr>
        <p:spPr>
          <a:xfrm>
            <a:off x="3743705" y="4092941"/>
            <a:ext cx="1136904" cy="7223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Not </a:t>
            </a:r>
            <a:r>
              <a:rPr lang="it-IT" dirty="0" err="1"/>
              <a:t>sexist</a:t>
            </a:r>
            <a:endParaRPr lang="it-IT" dirty="0"/>
          </a:p>
          <a:p>
            <a:pPr algn="ctr"/>
            <a:r>
              <a:rPr lang="it-IT" dirty="0" err="1"/>
              <a:t>emb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EEADC3-7C48-E4AD-8F9A-D1B960D64A8E}"/>
              </a:ext>
            </a:extLst>
          </p:cNvPr>
          <p:cNvSpPr txBox="1"/>
          <p:nvPr/>
        </p:nvSpPr>
        <p:spPr>
          <a:xfrm>
            <a:off x="5994656" y="3117318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Similarity</a:t>
            </a:r>
            <a:r>
              <a:rPr lang="it-IT" b="1" dirty="0"/>
              <a:t> score</a:t>
            </a:r>
            <a:r>
              <a:rPr lang="it-IT" dirty="0"/>
              <a:t>: 0.67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AC2E655-FB50-171C-66BD-CD075FF1AC64}"/>
              </a:ext>
            </a:extLst>
          </p:cNvPr>
          <p:cNvSpPr txBox="1"/>
          <p:nvPr/>
        </p:nvSpPr>
        <p:spPr>
          <a:xfrm>
            <a:off x="5994656" y="4269463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highlight>
                  <a:srgbClr val="FFFF00"/>
                </a:highlight>
              </a:rPr>
              <a:t>Similarity</a:t>
            </a:r>
            <a:r>
              <a:rPr lang="it-IT" b="1" dirty="0">
                <a:highlight>
                  <a:srgbClr val="FFFF00"/>
                </a:highlight>
              </a:rPr>
              <a:t> score</a:t>
            </a:r>
            <a:r>
              <a:rPr lang="it-IT" dirty="0">
                <a:highlight>
                  <a:srgbClr val="FFFF00"/>
                </a:highlight>
              </a:rPr>
              <a:t>: 1.00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45A6D58-B391-DC92-CE27-1C7444278D62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878074" y="3301984"/>
            <a:ext cx="865632" cy="63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891044C-652E-DF24-5D4A-93B6495CE18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878074" y="3941064"/>
            <a:ext cx="865631" cy="51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764B058-0712-E9EE-6BFF-20D840E2A6FE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880610" y="3301984"/>
            <a:ext cx="111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FCF4628-69DC-626B-CFC5-A3B70C65DEFB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4880609" y="4454129"/>
            <a:ext cx="1114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E677F495-6EF4-075E-F61E-311FA0754231}"/>
              </a:ext>
            </a:extLst>
          </p:cNvPr>
          <p:cNvGrpSpPr/>
          <p:nvPr/>
        </p:nvGrpSpPr>
        <p:grpSpPr>
          <a:xfrm>
            <a:off x="627134" y="5507254"/>
            <a:ext cx="5313246" cy="818915"/>
            <a:chOff x="926724" y="4370606"/>
            <a:chExt cx="9969876" cy="135654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FAB00FA-2C32-C585-E9EB-8141DCBF17FE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7BC350E9-B142-1611-C7B1-37C0C8E4919D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0.67</a:t>
              </a: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153D3B8-ED09-3A01-EEC2-533ABA7DB603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8D889207-745C-C4FB-3725-74BA27D1F6BD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E825CB1C-E2AB-E457-9FC9-2749108BF20E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F440BEF7-1571-619F-24F6-C4011DED998A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C512250F-7F77-D6DF-CEBE-896B9078011F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89E00B6-2BD3-45E4-B238-7E8DD244E02B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2F3DC20C-9CAF-2244-304E-4274C1211DB5}"/>
                </a:ext>
              </a:extLst>
            </p:cNvPr>
            <p:cNvSpPr txBox="1"/>
            <p:nvPr/>
          </p:nvSpPr>
          <p:spPr>
            <a:xfrm>
              <a:off x="926724" y="4370606"/>
              <a:ext cx="6101843" cy="61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Similarity</a:t>
              </a:r>
              <a:r>
                <a:rPr lang="it-IT" b="1" dirty="0"/>
                <a:t> scores </a:t>
              </a:r>
              <a:r>
                <a:rPr lang="it-IT" dirty="0"/>
                <a:t>(</a:t>
              </a:r>
              <a:r>
                <a:rPr lang="it-IT" dirty="0" err="1"/>
                <a:t>sexist</a:t>
              </a:r>
              <a:r>
                <a:rPr lang="it-IT" dirty="0"/>
                <a:t>)</a:t>
              </a:r>
              <a:endParaRPr lang="it-IT" b="1" dirty="0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12B22A58-0B9B-7A53-0583-F5FB82A5B7A8}"/>
              </a:ext>
            </a:extLst>
          </p:cNvPr>
          <p:cNvGrpSpPr/>
          <p:nvPr/>
        </p:nvGrpSpPr>
        <p:grpSpPr>
          <a:xfrm>
            <a:off x="6251622" y="5507254"/>
            <a:ext cx="5313246" cy="818915"/>
            <a:chOff x="926724" y="4370606"/>
            <a:chExt cx="9969876" cy="1356544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705D9173-B48E-FBC5-C5E6-79384CC0C232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0.90</a:t>
              </a: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BC5C957F-5A3B-1DE9-A263-824F98A5BCB5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7E050C34-215D-0F61-0DEE-1749BFED3378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AB483C2E-B3B7-5533-C726-75F34E0AE55A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00C7400-4888-C20A-65FA-D7B6FBA5C352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7D5F8F83-A39F-6EF7-5A14-BF90721BE3C9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61036D50-BFA3-CAFD-9E83-6E94E7D560AE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4DC27772-A798-0C5F-FDC0-B2DF262425D5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1C1A5ED0-B101-292B-80BF-951F3C9BE964}"/>
                </a:ext>
              </a:extLst>
            </p:cNvPr>
            <p:cNvSpPr txBox="1"/>
            <p:nvPr/>
          </p:nvSpPr>
          <p:spPr>
            <a:xfrm>
              <a:off x="926724" y="4370606"/>
              <a:ext cx="6101843" cy="61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Similarity</a:t>
              </a:r>
              <a:r>
                <a:rPr lang="it-IT" b="1" dirty="0"/>
                <a:t> scores </a:t>
              </a:r>
              <a:r>
                <a:rPr lang="it-IT" dirty="0"/>
                <a:t>(</a:t>
              </a:r>
              <a:r>
                <a:rPr lang="it-IT" dirty="0" err="1"/>
                <a:t>not</a:t>
              </a:r>
              <a:r>
                <a:rPr lang="it-IT" dirty="0"/>
                <a:t> </a:t>
              </a:r>
              <a:r>
                <a:rPr lang="it-IT" dirty="0" err="1"/>
                <a:t>sexist</a:t>
              </a:r>
              <a:r>
                <a:rPr lang="it-IT" dirty="0"/>
                <a:t>)</a:t>
              </a:r>
              <a:endParaRPr lang="it-IT" b="1" dirty="0"/>
            </a:p>
          </p:txBody>
        </p:sp>
      </p:grp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990E1666-4B65-5D23-1E05-FA9FDDD5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89CC916C-497E-3959-2D90-DA051D48E1B9}"/>
              </a:ext>
            </a:extLst>
          </p:cNvPr>
          <p:cNvGrpSpPr/>
          <p:nvPr/>
        </p:nvGrpSpPr>
        <p:grpSpPr>
          <a:xfrm>
            <a:off x="1120902" y="664419"/>
            <a:ext cx="9950196" cy="1112523"/>
            <a:chOff x="946404" y="4614627"/>
            <a:chExt cx="9950196" cy="1112523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C55C35EB-FB00-3D28-A886-04F1A5302E56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800" kern="1200" dirty="0">
                  <a:solidFill>
                    <a:srgbClr val="FFFFFF"/>
                  </a:solidFill>
                  <a:effectLst/>
                  <a:latin typeface="Calibri Light" panose="020F0302020204030204" pitchFamily="34" charset="0"/>
                  <a:ea typeface="+mn-ea"/>
                  <a:cs typeface="+mn-cs"/>
                </a:rPr>
                <a:t>Go back in</a:t>
              </a:r>
              <a:endParaRPr lang="it-IT" dirty="0">
                <a:effectLst/>
              </a:endParaRP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DF5F57A6-6A9F-1CA5-23A4-EA027ABF974B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back in the</a:t>
              </a: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A25B2D0E-80D6-DD34-F578-F3C53FBEB6CF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E3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43F71D37-8920-A0DE-2036-0BF7156F417D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E4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3078A7B-923A-6F9F-0B2F-CEC8B8D474C4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E5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75FC5A06-2001-A1EE-21C2-E87835636E0B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E6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4A6AC356-6B5D-CA8C-E326-44240ED61907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E7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6FFCA517-D837-DA4D-DFDA-5C9BF13D94AB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E8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884070F-60BA-7DDB-ABF1-C5D632D5596C}"/>
                </a:ext>
              </a:extLst>
            </p:cNvPr>
            <p:cNvSpPr txBox="1"/>
            <p:nvPr/>
          </p:nvSpPr>
          <p:spPr>
            <a:xfrm>
              <a:off x="946404" y="4614627"/>
              <a:ext cx="3759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Input </a:t>
              </a:r>
              <a:r>
                <a:rPr lang="it-IT" dirty="0" err="1"/>
                <a:t>sentence</a:t>
              </a:r>
              <a:r>
                <a:rPr lang="it-IT" dirty="0"/>
                <a:t> </a:t>
              </a:r>
              <a:r>
                <a:rPr lang="it-IT" dirty="0" err="1"/>
                <a:t>trigrams</a:t>
              </a:r>
              <a:r>
                <a:rPr lang="it-IT" dirty="0"/>
                <a:t> </a:t>
              </a:r>
              <a:r>
                <a:rPr lang="it-IT" b="1" dirty="0" err="1"/>
                <a:t>embeddings</a:t>
              </a:r>
              <a:endParaRPr lang="it-IT" b="1" dirty="0"/>
            </a:p>
          </p:txBody>
        </p:sp>
      </p:grpSp>
      <p:sp>
        <p:nvSpPr>
          <p:cNvPr id="12" name="Rettangolo 11">
            <a:extLst>
              <a:ext uri="{FF2B5EF4-FFF2-40B4-BE49-F238E27FC236}">
                <a16:creationId xmlns:a16="http://schemas.microsoft.com/office/drawing/2014/main" id="{405BDEF5-33AF-12CB-01F1-84BC2CBD9225}"/>
              </a:ext>
            </a:extLst>
          </p:cNvPr>
          <p:cNvSpPr/>
          <p:nvPr/>
        </p:nvSpPr>
        <p:spPr>
          <a:xfrm>
            <a:off x="1741170" y="3579876"/>
            <a:ext cx="1136904" cy="722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E3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0004F0B-A13D-7390-4005-A6532298E6F3}"/>
              </a:ext>
            </a:extLst>
          </p:cNvPr>
          <p:cNvSpPr/>
          <p:nvPr/>
        </p:nvSpPr>
        <p:spPr>
          <a:xfrm>
            <a:off x="3743706" y="2940796"/>
            <a:ext cx="1136904" cy="722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Sexist</a:t>
            </a:r>
            <a:endParaRPr lang="it-IT" dirty="0"/>
          </a:p>
          <a:p>
            <a:pPr algn="ctr"/>
            <a:r>
              <a:rPr lang="it-IT" dirty="0" err="1"/>
              <a:t>emb</a:t>
            </a:r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F484E02-6D12-34E8-FB84-F607C5937F37}"/>
              </a:ext>
            </a:extLst>
          </p:cNvPr>
          <p:cNvSpPr/>
          <p:nvPr/>
        </p:nvSpPr>
        <p:spPr>
          <a:xfrm>
            <a:off x="3743705" y="4092941"/>
            <a:ext cx="1136904" cy="7223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Not </a:t>
            </a:r>
            <a:r>
              <a:rPr lang="it-IT" dirty="0" err="1"/>
              <a:t>sexist</a:t>
            </a:r>
            <a:endParaRPr lang="it-IT" dirty="0"/>
          </a:p>
          <a:p>
            <a:pPr algn="ctr"/>
            <a:r>
              <a:rPr lang="it-IT" dirty="0" err="1"/>
              <a:t>emb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EEADC3-7C48-E4AD-8F9A-D1B960D64A8E}"/>
              </a:ext>
            </a:extLst>
          </p:cNvPr>
          <p:cNvSpPr txBox="1"/>
          <p:nvPr/>
        </p:nvSpPr>
        <p:spPr>
          <a:xfrm>
            <a:off x="5994656" y="3117318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highlight>
                  <a:srgbClr val="FFFF00"/>
                </a:highlight>
              </a:rPr>
              <a:t>Similarity</a:t>
            </a:r>
            <a:r>
              <a:rPr lang="it-IT" b="1" dirty="0">
                <a:highlight>
                  <a:srgbClr val="FFFF00"/>
                </a:highlight>
              </a:rPr>
              <a:t> score</a:t>
            </a:r>
            <a:r>
              <a:rPr lang="it-IT" dirty="0">
                <a:highlight>
                  <a:srgbClr val="FFFF00"/>
                </a:highlight>
              </a:rPr>
              <a:t>: 1.00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AC2E655-FB50-171C-66BD-CD075FF1AC64}"/>
              </a:ext>
            </a:extLst>
          </p:cNvPr>
          <p:cNvSpPr txBox="1"/>
          <p:nvPr/>
        </p:nvSpPr>
        <p:spPr>
          <a:xfrm>
            <a:off x="5994656" y="4269463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Similarity</a:t>
            </a:r>
            <a:r>
              <a:rPr lang="it-IT" b="1" dirty="0"/>
              <a:t> score</a:t>
            </a:r>
            <a:r>
              <a:rPr lang="it-IT" dirty="0"/>
              <a:t>: 0.79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45A6D58-B391-DC92-CE27-1C7444278D62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878074" y="3301984"/>
            <a:ext cx="865632" cy="63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891044C-652E-DF24-5D4A-93B6495CE18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878074" y="3941064"/>
            <a:ext cx="865631" cy="51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764B058-0712-E9EE-6BFF-20D840E2A6FE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880610" y="3301984"/>
            <a:ext cx="111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FCF4628-69DC-626B-CFC5-A3B70C65DEFB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4880609" y="4454129"/>
            <a:ext cx="1114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78654E02-8D43-9774-E232-AF3810178C4D}"/>
              </a:ext>
            </a:extLst>
          </p:cNvPr>
          <p:cNvGrpSpPr/>
          <p:nvPr/>
        </p:nvGrpSpPr>
        <p:grpSpPr>
          <a:xfrm>
            <a:off x="627134" y="5507254"/>
            <a:ext cx="5313246" cy="818915"/>
            <a:chOff x="926724" y="4370606"/>
            <a:chExt cx="9969876" cy="135654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4A256C9-3449-F75E-075A-04678B9BDC63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2B4032F-18EE-0C28-43A3-036C84A3085F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0.67</a:t>
              </a: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96522E66-F8FD-E5F1-A4E2-737E107ADE60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AD573223-8D8E-FEA9-681F-BDDBD531504D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A64EC5FB-09F0-396D-A759-87576774BC20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5949D3DC-58F5-83CA-CB15-D1B2DAF20105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360C8EBA-936A-08F7-C89B-FE0980AC8E3D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A597052-5B28-6DA0-05B3-400C50970DE9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7F0B3AF7-2C02-36B6-5DC1-59F3FB54073F}"/>
                </a:ext>
              </a:extLst>
            </p:cNvPr>
            <p:cNvSpPr txBox="1"/>
            <p:nvPr/>
          </p:nvSpPr>
          <p:spPr>
            <a:xfrm>
              <a:off x="926724" y="4370606"/>
              <a:ext cx="6101843" cy="61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Similarity</a:t>
              </a:r>
              <a:r>
                <a:rPr lang="it-IT" b="1" dirty="0"/>
                <a:t> scores </a:t>
              </a:r>
              <a:r>
                <a:rPr lang="it-IT" dirty="0"/>
                <a:t>(</a:t>
              </a:r>
              <a:r>
                <a:rPr lang="it-IT" dirty="0" err="1"/>
                <a:t>sexist</a:t>
              </a:r>
              <a:r>
                <a:rPr lang="it-IT" dirty="0"/>
                <a:t>)</a:t>
              </a:r>
              <a:endParaRPr lang="it-IT" b="1" dirty="0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704CE3DC-ACC0-0BBF-ED54-4C716F9E29A7}"/>
              </a:ext>
            </a:extLst>
          </p:cNvPr>
          <p:cNvGrpSpPr/>
          <p:nvPr/>
        </p:nvGrpSpPr>
        <p:grpSpPr>
          <a:xfrm>
            <a:off x="6251622" y="5507254"/>
            <a:ext cx="5313246" cy="818915"/>
            <a:chOff x="926724" y="4370606"/>
            <a:chExt cx="9969876" cy="1356544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58DCB9C6-3B27-5534-9A41-5206F639CE1F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0.90</a:t>
              </a: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0F7C146F-1BF4-A161-A2BB-69ADC2CE837D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ECE1724-2261-222E-59FB-01714B76CBDC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0.79</a:t>
              </a: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1CBE95E6-A4EF-7985-D209-B9C87DF1D98E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A171E513-854D-7364-4648-30F12A8ECF03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5D3720D2-6DBF-AB22-CD4F-0E65B90D9670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866B04BC-C479-A377-473C-F252271641C1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56FB659A-50E5-1C6D-CB75-7748A8A96AB5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7FD032C7-66BC-EAA1-ABC8-EEDAE8FBE5CD}"/>
                </a:ext>
              </a:extLst>
            </p:cNvPr>
            <p:cNvSpPr txBox="1"/>
            <p:nvPr/>
          </p:nvSpPr>
          <p:spPr>
            <a:xfrm>
              <a:off x="926724" y="4370606"/>
              <a:ext cx="6101843" cy="61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Similarity</a:t>
              </a:r>
              <a:r>
                <a:rPr lang="it-IT" b="1" dirty="0"/>
                <a:t> scores </a:t>
              </a:r>
              <a:r>
                <a:rPr lang="it-IT" dirty="0"/>
                <a:t>(</a:t>
              </a:r>
              <a:r>
                <a:rPr lang="it-IT" dirty="0" err="1"/>
                <a:t>not</a:t>
              </a:r>
              <a:r>
                <a:rPr lang="it-IT" dirty="0"/>
                <a:t> </a:t>
              </a:r>
              <a:r>
                <a:rPr lang="it-IT" dirty="0" err="1"/>
                <a:t>sexist</a:t>
              </a:r>
              <a:r>
                <a:rPr lang="it-IT" dirty="0"/>
                <a:t>)</a:t>
              </a:r>
              <a:endParaRPr lang="it-IT" b="1" dirty="0"/>
            </a:p>
          </p:txBody>
        </p:sp>
      </p:grp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57C1EEF5-FC06-E34C-723C-25616C8F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41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89CC916C-497E-3959-2D90-DA051D48E1B9}"/>
              </a:ext>
            </a:extLst>
          </p:cNvPr>
          <p:cNvGrpSpPr/>
          <p:nvPr/>
        </p:nvGrpSpPr>
        <p:grpSpPr>
          <a:xfrm>
            <a:off x="1120902" y="664419"/>
            <a:ext cx="9950196" cy="1112523"/>
            <a:chOff x="946404" y="4614627"/>
            <a:chExt cx="9950196" cy="1112523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C55C35EB-FB00-3D28-A886-04F1A5302E56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800" kern="1200" dirty="0">
                  <a:solidFill>
                    <a:srgbClr val="FFFFFF"/>
                  </a:solidFill>
                  <a:effectLst/>
                  <a:latin typeface="Calibri Light" panose="020F0302020204030204" pitchFamily="34" charset="0"/>
                  <a:ea typeface="+mn-ea"/>
                  <a:cs typeface="+mn-cs"/>
                </a:rPr>
                <a:t>Go back in</a:t>
              </a:r>
              <a:endParaRPr lang="it-IT" dirty="0">
                <a:effectLst/>
              </a:endParaRP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DF5F57A6-6A9F-1CA5-23A4-EA027ABF974B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800" kern="1200" dirty="0">
                  <a:solidFill>
                    <a:srgbClr val="FFFFFF"/>
                  </a:solidFill>
                  <a:effectLst/>
                  <a:latin typeface="Calibri Light" panose="020F0302020204030204" pitchFamily="34" charset="0"/>
                  <a:ea typeface="+mn-ea"/>
                  <a:cs typeface="+mn-cs"/>
                </a:rPr>
                <a:t>back in the</a:t>
              </a:r>
              <a:endParaRPr lang="it-IT" dirty="0">
                <a:effectLst/>
              </a:endParaRP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A25B2D0E-80D6-DD34-F578-F3C53FBEB6CF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in the </a:t>
              </a:r>
              <a:r>
                <a:rPr lang="it-IT" dirty="0" err="1"/>
                <a:t>kitchen</a:t>
              </a:r>
              <a:endParaRPr lang="it-IT" dirty="0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43F71D37-8920-A0DE-2036-0BF7156F417D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E4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3078A7B-923A-6F9F-0B2F-CEC8B8D474C4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E5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75FC5A06-2001-A1EE-21C2-E87835636E0B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E6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4A6AC356-6B5D-CA8C-E326-44240ED61907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E7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6FFCA517-D837-DA4D-DFDA-5C9BF13D94AB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E8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884070F-60BA-7DDB-ABF1-C5D632D5596C}"/>
                </a:ext>
              </a:extLst>
            </p:cNvPr>
            <p:cNvSpPr txBox="1"/>
            <p:nvPr/>
          </p:nvSpPr>
          <p:spPr>
            <a:xfrm>
              <a:off x="946404" y="4614627"/>
              <a:ext cx="3759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Input </a:t>
              </a:r>
              <a:r>
                <a:rPr lang="it-IT" dirty="0" err="1"/>
                <a:t>sentence</a:t>
              </a:r>
              <a:r>
                <a:rPr lang="it-IT" dirty="0"/>
                <a:t> </a:t>
              </a:r>
              <a:r>
                <a:rPr lang="it-IT" dirty="0" err="1"/>
                <a:t>trigrams</a:t>
              </a:r>
              <a:r>
                <a:rPr lang="it-IT" dirty="0"/>
                <a:t> </a:t>
              </a:r>
              <a:r>
                <a:rPr lang="it-IT" b="1" dirty="0" err="1"/>
                <a:t>embeddings</a:t>
              </a:r>
              <a:endParaRPr lang="it-IT" b="1" dirty="0"/>
            </a:p>
          </p:txBody>
        </p:sp>
      </p:grpSp>
      <p:sp>
        <p:nvSpPr>
          <p:cNvPr id="12" name="Rettangolo 11">
            <a:extLst>
              <a:ext uri="{FF2B5EF4-FFF2-40B4-BE49-F238E27FC236}">
                <a16:creationId xmlns:a16="http://schemas.microsoft.com/office/drawing/2014/main" id="{405BDEF5-33AF-12CB-01F1-84BC2CBD9225}"/>
              </a:ext>
            </a:extLst>
          </p:cNvPr>
          <p:cNvSpPr/>
          <p:nvPr/>
        </p:nvSpPr>
        <p:spPr>
          <a:xfrm>
            <a:off x="1741170" y="3579876"/>
            <a:ext cx="1136904" cy="722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E4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0004F0B-A13D-7390-4005-A6532298E6F3}"/>
              </a:ext>
            </a:extLst>
          </p:cNvPr>
          <p:cNvSpPr/>
          <p:nvPr/>
        </p:nvSpPr>
        <p:spPr>
          <a:xfrm>
            <a:off x="3743706" y="2940796"/>
            <a:ext cx="1136904" cy="722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Sexist</a:t>
            </a:r>
            <a:endParaRPr lang="it-IT" dirty="0"/>
          </a:p>
          <a:p>
            <a:pPr algn="ctr"/>
            <a:r>
              <a:rPr lang="it-IT" dirty="0" err="1"/>
              <a:t>emb</a:t>
            </a:r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F484E02-6D12-34E8-FB84-F607C5937F37}"/>
              </a:ext>
            </a:extLst>
          </p:cNvPr>
          <p:cNvSpPr/>
          <p:nvPr/>
        </p:nvSpPr>
        <p:spPr>
          <a:xfrm>
            <a:off x="3743705" y="4092941"/>
            <a:ext cx="1136904" cy="7223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Not </a:t>
            </a:r>
            <a:r>
              <a:rPr lang="it-IT" dirty="0" err="1"/>
              <a:t>sexist</a:t>
            </a:r>
            <a:endParaRPr lang="it-IT" dirty="0"/>
          </a:p>
          <a:p>
            <a:pPr algn="ctr"/>
            <a:r>
              <a:rPr lang="it-IT" dirty="0" err="1"/>
              <a:t>emb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EEADC3-7C48-E4AD-8F9A-D1B960D64A8E}"/>
              </a:ext>
            </a:extLst>
          </p:cNvPr>
          <p:cNvSpPr txBox="1"/>
          <p:nvPr/>
        </p:nvSpPr>
        <p:spPr>
          <a:xfrm>
            <a:off x="5994656" y="3117318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highlight>
                  <a:srgbClr val="FFFF00"/>
                </a:highlight>
              </a:rPr>
              <a:t>Similarity</a:t>
            </a:r>
            <a:r>
              <a:rPr lang="it-IT" b="1" dirty="0">
                <a:highlight>
                  <a:srgbClr val="FFFF00"/>
                </a:highlight>
              </a:rPr>
              <a:t> score</a:t>
            </a:r>
            <a:r>
              <a:rPr lang="it-IT" dirty="0">
                <a:highlight>
                  <a:srgbClr val="FFFF00"/>
                </a:highlight>
              </a:rPr>
              <a:t>: 1.00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AC2E655-FB50-171C-66BD-CD075FF1AC64}"/>
              </a:ext>
            </a:extLst>
          </p:cNvPr>
          <p:cNvSpPr txBox="1"/>
          <p:nvPr/>
        </p:nvSpPr>
        <p:spPr>
          <a:xfrm>
            <a:off x="5994656" y="4269463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Similarity</a:t>
            </a:r>
            <a:r>
              <a:rPr lang="it-IT" b="1" dirty="0"/>
              <a:t> score</a:t>
            </a:r>
            <a:r>
              <a:rPr lang="it-IT" dirty="0"/>
              <a:t>: 0.86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45A6D58-B391-DC92-CE27-1C7444278D62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878074" y="3301984"/>
            <a:ext cx="865632" cy="63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891044C-652E-DF24-5D4A-93B6495CE18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878074" y="3941064"/>
            <a:ext cx="865631" cy="51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764B058-0712-E9EE-6BFF-20D840E2A6FE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880610" y="3301984"/>
            <a:ext cx="111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FCF4628-69DC-626B-CFC5-A3B70C65DEFB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4880609" y="4454129"/>
            <a:ext cx="1114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B629AD3E-26A0-14D6-896D-086CC15A5A4E}"/>
              </a:ext>
            </a:extLst>
          </p:cNvPr>
          <p:cNvGrpSpPr/>
          <p:nvPr/>
        </p:nvGrpSpPr>
        <p:grpSpPr>
          <a:xfrm>
            <a:off x="627134" y="5507254"/>
            <a:ext cx="5313246" cy="818915"/>
            <a:chOff x="926724" y="4370606"/>
            <a:chExt cx="9969876" cy="135654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6C5F8CED-6E7B-B563-0DA3-C1E8ABB0B16D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F7DB2388-3ADA-F542-EDE3-1662DD50C3B1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0.67</a:t>
              </a: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AA10951C-34B8-99F8-1A54-A632EC5922F1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38272032-B24B-BFC2-3D2F-51F49C3BE545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EE64CFF8-7734-FA7E-B5D5-8CB4F4E2F8DC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07ADA614-FC97-6859-F4E2-1AEA473C7C08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6DC1FB4D-9108-8619-C179-48B55F2753CA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2D89D15-2B93-C6CD-5CB6-A4D837DDF737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9AEB3EE-8A57-67D3-FF7D-005B24E3A860}"/>
                </a:ext>
              </a:extLst>
            </p:cNvPr>
            <p:cNvSpPr txBox="1"/>
            <p:nvPr/>
          </p:nvSpPr>
          <p:spPr>
            <a:xfrm>
              <a:off x="926724" y="4370606"/>
              <a:ext cx="6101843" cy="61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Similarity</a:t>
              </a:r>
              <a:r>
                <a:rPr lang="it-IT" b="1" dirty="0"/>
                <a:t> scores </a:t>
              </a:r>
              <a:r>
                <a:rPr lang="it-IT" dirty="0"/>
                <a:t>(</a:t>
              </a:r>
              <a:r>
                <a:rPr lang="it-IT" dirty="0" err="1"/>
                <a:t>sexist</a:t>
              </a:r>
              <a:r>
                <a:rPr lang="it-IT" dirty="0"/>
                <a:t>)</a:t>
              </a:r>
              <a:endParaRPr lang="it-IT" b="1" dirty="0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B3F69DE5-6BC3-0B18-3B0A-0C0E6A4F3F92}"/>
              </a:ext>
            </a:extLst>
          </p:cNvPr>
          <p:cNvGrpSpPr/>
          <p:nvPr/>
        </p:nvGrpSpPr>
        <p:grpSpPr>
          <a:xfrm>
            <a:off x="6251622" y="5507254"/>
            <a:ext cx="5313246" cy="818915"/>
            <a:chOff x="926724" y="4370606"/>
            <a:chExt cx="9969876" cy="1356544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B8CF0E55-B805-163B-74B6-C8A479E638E9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0.90</a:t>
              </a: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545AAA1A-CBFF-22A2-C226-F4494224C8B1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BA4F7C24-9607-D049-E15C-552E14A667B0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0.79</a:t>
              </a: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78E377C2-31AE-6C32-A001-FA24D1D8C624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0.86</a:t>
              </a: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A2674A4F-E1A9-EE16-8290-D89B3A62CF84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BD24D802-E1BE-6795-B195-3546C793C372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893E2730-CBA7-D596-735C-387D8BD912D9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C036EB2A-FA05-E307-ED87-27CBD3320B9B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DE45143-C35E-F373-F913-4190D6CC98E0}"/>
                </a:ext>
              </a:extLst>
            </p:cNvPr>
            <p:cNvSpPr txBox="1"/>
            <p:nvPr/>
          </p:nvSpPr>
          <p:spPr>
            <a:xfrm>
              <a:off x="926724" y="4370606"/>
              <a:ext cx="6101843" cy="61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Similarity</a:t>
              </a:r>
              <a:r>
                <a:rPr lang="it-IT" b="1" dirty="0"/>
                <a:t> scores </a:t>
              </a:r>
              <a:r>
                <a:rPr lang="it-IT" dirty="0"/>
                <a:t>(</a:t>
              </a:r>
              <a:r>
                <a:rPr lang="it-IT" dirty="0" err="1"/>
                <a:t>not</a:t>
              </a:r>
              <a:r>
                <a:rPr lang="it-IT" dirty="0"/>
                <a:t> </a:t>
              </a:r>
              <a:r>
                <a:rPr lang="it-IT" dirty="0" err="1"/>
                <a:t>sexist</a:t>
              </a:r>
              <a:r>
                <a:rPr lang="it-IT" dirty="0"/>
                <a:t>)</a:t>
              </a:r>
              <a:endParaRPr lang="it-IT" b="1" dirty="0"/>
            </a:p>
          </p:txBody>
        </p:sp>
      </p:grp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3708BF8F-F8DE-4EFD-49BF-40608E35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3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89CC916C-497E-3959-2D90-DA051D48E1B9}"/>
              </a:ext>
            </a:extLst>
          </p:cNvPr>
          <p:cNvGrpSpPr/>
          <p:nvPr/>
        </p:nvGrpSpPr>
        <p:grpSpPr>
          <a:xfrm>
            <a:off x="1120902" y="664419"/>
            <a:ext cx="9950196" cy="1112523"/>
            <a:chOff x="946404" y="4614627"/>
            <a:chExt cx="9950196" cy="1112523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C55C35EB-FB00-3D28-A886-04F1A5302E56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Go back in</a:t>
              </a: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DF5F57A6-6A9F-1CA5-23A4-EA027ABF974B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back in the</a:t>
              </a: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A25B2D0E-80D6-DD34-F578-F3C53FBEB6CF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in the </a:t>
              </a:r>
              <a:r>
                <a:rPr lang="it-IT" dirty="0" err="1"/>
                <a:t>kitchen</a:t>
              </a:r>
              <a:endParaRPr lang="it-IT" dirty="0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43F71D37-8920-A0DE-2036-0BF7156F417D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the </a:t>
              </a:r>
              <a:r>
                <a:rPr lang="it-IT" sz="1600" dirty="0" err="1"/>
                <a:t>kitchen</a:t>
              </a:r>
              <a:r>
                <a:rPr lang="it-IT" sz="1600" dirty="0"/>
                <a:t> and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3078A7B-923A-6F9F-0B2F-CEC8B8D474C4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kitchen</a:t>
              </a:r>
              <a:r>
                <a:rPr lang="it-IT" dirty="0"/>
                <a:t> and make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75FC5A06-2001-A1EE-21C2-E87835636E0B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and make me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4A6AC356-6B5D-CA8C-E326-44240ED61907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make me a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6FFCA517-D837-DA4D-DFDA-5C9BF13D94AB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me a sandwich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884070F-60BA-7DDB-ABF1-C5D632D5596C}"/>
                </a:ext>
              </a:extLst>
            </p:cNvPr>
            <p:cNvSpPr txBox="1"/>
            <p:nvPr/>
          </p:nvSpPr>
          <p:spPr>
            <a:xfrm>
              <a:off x="946404" y="4614627"/>
              <a:ext cx="3759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Input </a:t>
              </a:r>
              <a:r>
                <a:rPr lang="it-IT" dirty="0" err="1"/>
                <a:t>sentence</a:t>
              </a:r>
              <a:r>
                <a:rPr lang="it-IT" dirty="0"/>
                <a:t> </a:t>
              </a:r>
              <a:r>
                <a:rPr lang="it-IT" dirty="0" err="1"/>
                <a:t>trigrams</a:t>
              </a:r>
              <a:r>
                <a:rPr lang="it-IT" dirty="0"/>
                <a:t> </a:t>
              </a:r>
              <a:r>
                <a:rPr lang="it-IT" b="1" dirty="0" err="1"/>
                <a:t>embeddings</a:t>
              </a:r>
              <a:endParaRPr lang="it-IT" b="1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E12A2D97-D398-E419-3658-4CBA14030932}"/>
              </a:ext>
            </a:extLst>
          </p:cNvPr>
          <p:cNvGrpSpPr/>
          <p:nvPr/>
        </p:nvGrpSpPr>
        <p:grpSpPr>
          <a:xfrm>
            <a:off x="1120902" y="2127479"/>
            <a:ext cx="9950196" cy="1112523"/>
            <a:chOff x="946404" y="4614627"/>
            <a:chExt cx="9950196" cy="1112523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DC3FCB7A-491F-F6B0-5E33-7D2780D3F026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41FBA348-EC0E-B190-C94E-70137E1E62C1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28D6411-C0DD-D2AC-435B-2F42E245E470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3FADC3B9-FF9C-0763-0EE6-22D0284CEA1F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A70BF7B3-ED27-00E1-7965-9D09119E9571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F01669B4-332F-EE75-D519-AD99A0B97FDD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2B88C6FE-EAEC-CDE2-B888-1DA58B9AD33D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64158B33-7C27-6F24-9DCD-35A82CA4DC1E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6018567E-9AC2-DA55-41F5-CD3AF6C56D4E}"/>
                </a:ext>
              </a:extLst>
            </p:cNvPr>
            <p:cNvSpPr txBox="1"/>
            <p:nvPr/>
          </p:nvSpPr>
          <p:spPr>
            <a:xfrm>
              <a:off x="946404" y="4614627"/>
              <a:ext cx="3759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Support </a:t>
              </a:r>
              <a:r>
                <a:rPr lang="it-IT" b="1" dirty="0" err="1"/>
                <a:t>vector</a:t>
              </a:r>
              <a:endParaRPr lang="it-IT" b="1" dirty="0"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0BA8FF9-B9A5-3F37-CAF9-8721420722F5}"/>
              </a:ext>
            </a:extLst>
          </p:cNvPr>
          <p:cNvSpPr txBox="1"/>
          <p:nvPr/>
        </p:nvSpPr>
        <p:spPr>
          <a:xfrm>
            <a:off x="1961546" y="4079499"/>
            <a:ext cx="8505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sentence</a:t>
            </a:r>
            <a:r>
              <a:rPr lang="it-IT" sz="2000" dirty="0"/>
              <a:t> «Go back in the </a:t>
            </a:r>
            <a:r>
              <a:rPr lang="it-IT" sz="2000" dirty="0" err="1"/>
              <a:t>kitchen</a:t>
            </a:r>
            <a:r>
              <a:rPr lang="it-IT" sz="2000" dirty="0"/>
              <a:t> and make me a sandwich»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b="1" dirty="0" err="1">
                <a:highlight>
                  <a:srgbClr val="FFFF00"/>
                </a:highlight>
              </a:rPr>
              <a:t>sexist</a:t>
            </a:r>
            <a:r>
              <a:rPr lang="it-IT" sz="2000" dirty="0">
                <a:highlight>
                  <a:srgbClr val="FFFF00"/>
                </a:highlight>
              </a:rPr>
              <a:t> (75%)</a:t>
            </a:r>
            <a:r>
              <a:rPr lang="it-IT" sz="2000" dirty="0"/>
              <a:t>.</a:t>
            </a:r>
          </a:p>
          <a:p>
            <a:r>
              <a:rPr lang="it-IT" sz="2000" dirty="0"/>
              <a:t>	</a:t>
            </a:r>
            <a:r>
              <a:rPr lang="it-IT" sz="2000" dirty="0" err="1"/>
              <a:t>Possible</a:t>
            </a:r>
            <a:r>
              <a:rPr lang="it-IT" sz="2000" dirty="0"/>
              <a:t> </a:t>
            </a:r>
            <a:r>
              <a:rPr lang="it-IT" sz="2000" b="1" dirty="0" err="1"/>
              <a:t>sexist</a:t>
            </a:r>
            <a:r>
              <a:rPr lang="it-IT" sz="2000" dirty="0"/>
              <a:t> </a:t>
            </a:r>
            <a:r>
              <a:rPr lang="it-IT" sz="2000" b="1" dirty="0" err="1"/>
              <a:t>trigram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>
                <a:highlight>
                  <a:srgbClr val="FFFF00"/>
                </a:highlight>
              </a:rPr>
              <a:t>«in the </a:t>
            </a:r>
            <a:r>
              <a:rPr lang="it-IT" sz="2000" dirty="0" err="1">
                <a:highlight>
                  <a:srgbClr val="FFFF00"/>
                </a:highlight>
              </a:rPr>
              <a:t>kitchen</a:t>
            </a:r>
            <a:r>
              <a:rPr lang="it-IT" sz="2000" dirty="0">
                <a:highlight>
                  <a:srgbClr val="FFFF00"/>
                </a:highlight>
              </a:rPr>
              <a:t>»</a:t>
            </a:r>
            <a:r>
              <a:rPr lang="it-IT" sz="2000" dirty="0"/>
              <a:t>.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18E7C3F1-0944-FEE5-ED21-D3D0F263067C}"/>
              </a:ext>
            </a:extLst>
          </p:cNvPr>
          <p:cNvGrpSpPr/>
          <p:nvPr/>
        </p:nvGrpSpPr>
        <p:grpSpPr>
          <a:xfrm>
            <a:off x="627134" y="5507254"/>
            <a:ext cx="5313246" cy="819220"/>
            <a:chOff x="926724" y="4370606"/>
            <a:chExt cx="9969876" cy="1357049"/>
          </a:xfrm>
        </p:grpSpPr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3F41AFBA-D46B-D668-1A6E-A548C883DE99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FD84A6E5-8CE0-CAFD-F923-B67BA7F0C800}"/>
                </a:ext>
              </a:extLst>
            </p:cNvPr>
            <p:cNvSpPr/>
            <p:nvPr/>
          </p:nvSpPr>
          <p:spPr>
            <a:xfrm>
              <a:off x="2326713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0.87</a:t>
              </a: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DC8B86F5-61D0-B740-86AB-98201F19018A}"/>
                </a:ext>
              </a:extLst>
            </p:cNvPr>
            <p:cNvSpPr/>
            <p:nvPr/>
          </p:nvSpPr>
          <p:spPr>
            <a:xfrm>
              <a:off x="3565290" y="5005279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5638D0F6-CE27-B964-AB29-3A5AE7DDA1D2}"/>
                </a:ext>
              </a:extLst>
            </p:cNvPr>
            <p:cNvSpPr/>
            <p:nvPr/>
          </p:nvSpPr>
          <p:spPr>
            <a:xfrm>
              <a:off x="4802344" y="5004774"/>
              <a:ext cx="114300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C770122C-9623-9DF0-B991-85921B674554}"/>
                </a:ext>
              </a:extLst>
            </p:cNvPr>
            <p:cNvSpPr/>
            <p:nvPr/>
          </p:nvSpPr>
          <p:spPr>
            <a:xfrm>
              <a:off x="6047017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0.99</a:t>
              </a: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C9502C8F-6AE8-5B0E-FE31-5B21B03E24BB}"/>
                </a:ext>
              </a:extLst>
            </p:cNvPr>
            <p:cNvSpPr/>
            <p:nvPr/>
          </p:nvSpPr>
          <p:spPr>
            <a:xfrm>
              <a:off x="7285595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2D878C0E-FF1E-328B-0AE5-76383ED34DC1}"/>
                </a:ext>
              </a:extLst>
            </p:cNvPr>
            <p:cNvSpPr/>
            <p:nvPr/>
          </p:nvSpPr>
          <p:spPr>
            <a:xfrm>
              <a:off x="8522648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0.81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8B174F8E-4C2D-89BD-C56F-FC917A61FAAA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3AC7F917-0902-7CAA-B053-62CCBD4D320A}"/>
                </a:ext>
              </a:extLst>
            </p:cNvPr>
            <p:cNvSpPr txBox="1"/>
            <p:nvPr/>
          </p:nvSpPr>
          <p:spPr>
            <a:xfrm>
              <a:off x="926724" y="4370606"/>
              <a:ext cx="6101843" cy="61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Similarity</a:t>
              </a:r>
              <a:r>
                <a:rPr lang="it-IT" b="1" dirty="0"/>
                <a:t> scores </a:t>
              </a:r>
              <a:r>
                <a:rPr lang="it-IT" dirty="0"/>
                <a:t>(</a:t>
              </a:r>
              <a:r>
                <a:rPr lang="it-IT" dirty="0" err="1"/>
                <a:t>sexist</a:t>
              </a:r>
              <a:r>
                <a:rPr lang="it-IT" dirty="0"/>
                <a:t>)</a:t>
              </a:r>
              <a:endParaRPr lang="it-IT" b="1" dirty="0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4073BE55-6032-1E3A-528D-A0B76A16E3AE}"/>
              </a:ext>
            </a:extLst>
          </p:cNvPr>
          <p:cNvGrpSpPr/>
          <p:nvPr/>
        </p:nvGrpSpPr>
        <p:grpSpPr>
          <a:xfrm>
            <a:off x="6251622" y="5507254"/>
            <a:ext cx="5313246" cy="818915"/>
            <a:chOff x="926724" y="4370606"/>
            <a:chExt cx="9969876" cy="1356544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1FC469A1-8F0B-8281-811A-5053945F5CBB}"/>
                </a:ext>
              </a:extLst>
            </p:cNvPr>
            <p:cNvSpPr/>
            <p:nvPr/>
          </p:nvSpPr>
          <p:spPr>
            <a:xfrm>
              <a:off x="1088136" y="4992582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0.90</a:t>
              </a:r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1784DA28-57C7-7095-0E42-D266A0ADA84C}"/>
                </a:ext>
              </a:extLst>
            </p:cNvPr>
            <p:cNvSpPr/>
            <p:nvPr/>
          </p:nvSpPr>
          <p:spPr>
            <a:xfrm>
              <a:off x="2319528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2FA8497-4A16-CA40-2916-FC9F62B72794}"/>
                </a:ext>
              </a:extLst>
            </p:cNvPr>
            <p:cNvSpPr/>
            <p:nvPr/>
          </p:nvSpPr>
          <p:spPr>
            <a:xfrm>
              <a:off x="3558540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0.79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11033308-73FC-752E-6BFE-46D833977FB5}"/>
                </a:ext>
              </a:extLst>
            </p:cNvPr>
            <p:cNvSpPr/>
            <p:nvPr/>
          </p:nvSpPr>
          <p:spPr>
            <a:xfrm>
              <a:off x="4796028" y="5004774"/>
              <a:ext cx="114300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0.86</a:t>
              </a:r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A939B703-EFF6-C2D7-EBB8-EDD4D920C7E5}"/>
                </a:ext>
              </a:extLst>
            </p:cNvPr>
            <p:cNvSpPr/>
            <p:nvPr/>
          </p:nvSpPr>
          <p:spPr>
            <a:xfrm>
              <a:off x="6039612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0.92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B8413F-6DBE-BF6C-2FA6-0A55B7D9D39B}"/>
                </a:ext>
              </a:extLst>
            </p:cNvPr>
            <p:cNvSpPr/>
            <p:nvPr/>
          </p:nvSpPr>
          <p:spPr>
            <a:xfrm>
              <a:off x="7277100" y="4998678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0.72</a:t>
              </a:r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4679D60B-24F1-61EE-5CD1-008948B4B255}"/>
                </a:ext>
              </a:extLst>
            </p:cNvPr>
            <p:cNvSpPr/>
            <p:nvPr/>
          </p:nvSpPr>
          <p:spPr>
            <a:xfrm>
              <a:off x="8510016" y="5004774"/>
              <a:ext cx="1135380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0.87</a:t>
              </a:r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43000920-9064-0CCC-724C-5D55B788198E}"/>
                </a:ext>
              </a:extLst>
            </p:cNvPr>
            <p:cNvSpPr/>
            <p:nvPr/>
          </p:nvSpPr>
          <p:spPr>
            <a:xfrm>
              <a:off x="9759696" y="5004774"/>
              <a:ext cx="1136904" cy="72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0.77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74267E17-815E-65EC-78CF-33007FD0B6D8}"/>
                </a:ext>
              </a:extLst>
            </p:cNvPr>
            <p:cNvSpPr txBox="1"/>
            <p:nvPr/>
          </p:nvSpPr>
          <p:spPr>
            <a:xfrm>
              <a:off x="926724" y="4370606"/>
              <a:ext cx="6101843" cy="61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Similarity</a:t>
              </a:r>
              <a:r>
                <a:rPr lang="it-IT" b="1" dirty="0"/>
                <a:t> scores </a:t>
              </a:r>
              <a:r>
                <a:rPr lang="it-IT" dirty="0"/>
                <a:t>(</a:t>
              </a:r>
              <a:r>
                <a:rPr lang="it-IT" dirty="0" err="1"/>
                <a:t>not</a:t>
              </a:r>
              <a:r>
                <a:rPr lang="it-IT" dirty="0"/>
                <a:t> </a:t>
              </a:r>
              <a:r>
                <a:rPr lang="it-IT" dirty="0" err="1"/>
                <a:t>sexist</a:t>
              </a:r>
              <a:r>
                <a:rPr lang="it-IT" dirty="0"/>
                <a:t>)</a:t>
              </a:r>
              <a:endParaRPr lang="it-IT" b="1" dirty="0"/>
            </a:p>
          </p:txBody>
        </p:sp>
      </p:grp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1E96CB55-FFB5-02B6-ECBE-05F4EF2B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602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3AD25-F7FA-4B1C-A263-429EA503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98DD1C-E330-AB2E-CA68-E6D387C4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r>
              <a:rPr lang="it-IT" dirty="0"/>
              <a:t> and </a:t>
            </a:r>
            <a:r>
              <a:rPr lang="it-IT" dirty="0" err="1"/>
              <a:t>motivations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Related</a:t>
            </a:r>
            <a:r>
              <a:rPr lang="it-IT" dirty="0"/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Conclusions</a:t>
            </a:r>
            <a:r>
              <a:rPr lang="it-IT" dirty="0"/>
              <a:t> and </a:t>
            </a:r>
            <a:r>
              <a:rPr lang="it-IT" dirty="0" err="1"/>
              <a:t>limitations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446974-E6E3-AC61-E310-417C2956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505352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9FBE832B-15B2-7617-7B41-53A8A4AA3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42980"/>
              </p:ext>
            </p:extLst>
          </p:nvPr>
        </p:nvGraphicFramePr>
        <p:xfrm>
          <a:off x="1564640" y="1574800"/>
          <a:ext cx="9062720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2544">
                  <a:extLst>
                    <a:ext uri="{9D8B030D-6E8A-4147-A177-3AD203B41FA5}">
                      <a16:colId xmlns:a16="http://schemas.microsoft.com/office/drawing/2014/main" val="3132555699"/>
                    </a:ext>
                  </a:extLst>
                </a:gridCol>
                <a:gridCol w="1812544">
                  <a:extLst>
                    <a:ext uri="{9D8B030D-6E8A-4147-A177-3AD203B41FA5}">
                      <a16:colId xmlns:a16="http://schemas.microsoft.com/office/drawing/2014/main" val="2619244576"/>
                    </a:ext>
                  </a:extLst>
                </a:gridCol>
                <a:gridCol w="1812544">
                  <a:extLst>
                    <a:ext uri="{9D8B030D-6E8A-4147-A177-3AD203B41FA5}">
                      <a16:colId xmlns:a16="http://schemas.microsoft.com/office/drawing/2014/main" val="1606931581"/>
                    </a:ext>
                  </a:extLst>
                </a:gridCol>
                <a:gridCol w="1812544">
                  <a:extLst>
                    <a:ext uri="{9D8B030D-6E8A-4147-A177-3AD203B41FA5}">
                      <a16:colId xmlns:a16="http://schemas.microsoft.com/office/drawing/2014/main" val="2347459393"/>
                    </a:ext>
                  </a:extLst>
                </a:gridCol>
                <a:gridCol w="1812544">
                  <a:extLst>
                    <a:ext uri="{9D8B030D-6E8A-4147-A177-3AD203B41FA5}">
                      <a16:colId xmlns:a16="http://schemas.microsoft.com/office/drawing/2014/main" val="274020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Input </a:t>
                      </a:r>
                      <a:r>
                        <a:rPr lang="it-IT" dirty="0" err="1"/>
                        <a:t>trigram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Sexist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trigram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Sexist</a:t>
                      </a:r>
                      <a:r>
                        <a:rPr lang="it-IT" dirty="0"/>
                        <a:t>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trigram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r>
                        <a:rPr lang="it-IT" dirty="0"/>
                        <a:t>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05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Go back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go back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b="1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</a:t>
                      </a:r>
                      <a:r>
                        <a:rPr lang="it-IT" dirty="0"/>
                        <a:t> back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4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back in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back </a:t>
                      </a:r>
                      <a:r>
                        <a:rPr lang="it-IT" dirty="0" err="1"/>
                        <a:t>into</a:t>
                      </a:r>
                      <a:r>
                        <a:rPr lang="it-IT" dirty="0"/>
                        <a:t>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Back in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b="1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72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in the </a:t>
                      </a:r>
                      <a:r>
                        <a:rPr lang="it-IT" b="1" dirty="0" err="1"/>
                        <a:t>kitchen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 THE KITCHEN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b="1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into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kitchen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84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the </a:t>
                      </a:r>
                      <a:r>
                        <a:rPr lang="it-IT" b="1" dirty="0" err="1"/>
                        <a:t>kitchen</a:t>
                      </a:r>
                      <a:r>
                        <a:rPr lang="it-IT" b="1" dirty="0"/>
                        <a:t>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the </a:t>
                      </a:r>
                      <a:r>
                        <a:rPr lang="it-IT" dirty="0" err="1"/>
                        <a:t>kitchen</a:t>
                      </a:r>
                      <a:r>
                        <a:rPr lang="it-IT" dirty="0"/>
                        <a:t>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b="1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the </a:t>
                      </a:r>
                      <a:r>
                        <a:rPr lang="it-IT" dirty="0" err="1"/>
                        <a:t>kitchen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You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22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/>
                        <a:t>kitchen</a:t>
                      </a:r>
                      <a:r>
                        <a:rPr lang="it-IT" b="1" dirty="0"/>
                        <a:t> and 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kitchen</a:t>
                      </a:r>
                      <a:r>
                        <a:rPr lang="it-IT" dirty="0"/>
                        <a:t> and 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b="1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kitchen</a:t>
                      </a:r>
                      <a:r>
                        <a:rPr lang="it-IT" dirty="0"/>
                        <a:t> to 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90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and make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and make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b="1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You</a:t>
                      </a:r>
                      <a:r>
                        <a:rPr lang="it-IT" dirty="0"/>
                        <a:t> make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96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make me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make </a:t>
                      </a:r>
                      <a:r>
                        <a:rPr lang="it-IT" dirty="0" err="1"/>
                        <a:t>yourself</a:t>
                      </a:r>
                      <a:r>
                        <a:rPr lang="it-IT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make </a:t>
                      </a:r>
                      <a:r>
                        <a:rPr lang="it-IT" dirty="0" err="1"/>
                        <a:t>you</a:t>
                      </a:r>
                      <a:r>
                        <a:rPr lang="it-IT" dirty="0"/>
                        <a:t>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b="1" dirty="0"/>
                        <a:t>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8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me a 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 a 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b="1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 sandwich 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25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b="1" dirty="0"/>
                        <a:t>Mean = 0.188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Mean = 0.185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81519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6F0CE04-42AA-8263-23F5-81D6EF7A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33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FF867-1D55-3A53-2684-88BFBFCB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1DCDB4-0E7A-BA65-516E-7DA3E7D61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Using </a:t>
            </a:r>
            <a:r>
              <a:rPr lang="it-IT" dirty="0" err="1"/>
              <a:t>metrics</a:t>
            </a:r>
            <a:r>
              <a:rPr lang="it-IT" dirty="0"/>
              <a:t> and </a:t>
            </a:r>
            <a:r>
              <a:rPr lang="it-IT" dirty="0" err="1"/>
              <a:t>sentences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E50F86-71B9-CDCC-B49E-048D44B3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43945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02515-A291-0E69-2398-9C7350EF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Fine-tuning BERT for text </a:t>
            </a:r>
            <a:r>
              <a:rPr lang="it-IT" dirty="0" err="1"/>
              <a:t>classification</a:t>
            </a:r>
            <a:endParaRPr lang="it-IT" dirty="0"/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89508EA9-7D85-C227-0BB0-71CEC482DF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3434676"/>
              </p:ext>
            </p:extLst>
          </p:nvPr>
        </p:nvGraphicFramePr>
        <p:xfrm>
          <a:off x="573085" y="2161604"/>
          <a:ext cx="5438775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7755">
                  <a:extLst>
                    <a:ext uri="{9D8B030D-6E8A-4147-A177-3AD203B41FA5}">
                      <a16:colId xmlns:a16="http://schemas.microsoft.com/office/drawing/2014/main" val="1235809521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674762487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3751238072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3747998623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162069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9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0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/>
                        <a:t>Accuracy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2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M. </a:t>
                      </a:r>
                      <a:r>
                        <a:rPr lang="it-IT" dirty="0" err="1"/>
                        <a:t>avg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1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W. </a:t>
                      </a:r>
                      <a:r>
                        <a:rPr lang="it-IT" dirty="0" err="1"/>
                        <a:t>avg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5501"/>
                  </a:ext>
                </a:extLst>
              </a:tr>
            </a:tbl>
          </a:graphicData>
        </a:graphic>
      </p:graphicFrame>
      <p:graphicFrame>
        <p:nvGraphicFramePr>
          <p:cNvPr id="16" name="Segnaposto contenuto 15">
            <a:extLst>
              <a:ext uri="{FF2B5EF4-FFF2-40B4-BE49-F238E27FC236}">
                <a16:creationId xmlns:a16="http://schemas.microsoft.com/office/drawing/2014/main" id="{254AB38E-D452-F217-D3AF-39FFF1D758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4674834"/>
              </p:ext>
            </p:extLst>
          </p:nvPr>
        </p:nvGraphicFramePr>
        <p:xfrm>
          <a:off x="6096000" y="2157731"/>
          <a:ext cx="5439600" cy="222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7920">
                  <a:extLst>
                    <a:ext uri="{9D8B030D-6E8A-4147-A177-3AD203B41FA5}">
                      <a16:colId xmlns:a16="http://schemas.microsoft.com/office/drawing/2014/main" val="2909547486"/>
                    </a:ext>
                  </a:extLst>
                </a:gridCol>
                <a:gridCol w="1087920">
                  <a:extLst>
                    <a:ext uri="{9D8B030D-6E8A-4147-A177-3AD203B41FA5}">
                      <a16:colId xmlns:a16="http://schemas.microsoft.com/office/drawing/2014/main" val="951079364"/>
                    </a:ext>
                  </a:extLst>
                </a:gridCol>
                <a:gridCol w="1087920">
                  <a:extLst>
                    <a:ext uri="{9D8B030D-6E8A-4147-A177-3AD203B41FA5}">
                      <a16:colId xmlns:a16="http://schemas.microsoft.com/office/drawing/2014/main" val="3174404533"/>
                    </a:ext>
                  </a:extLst>
                </a:gridCol>
                <a:gridCol w="1087920">
                  <a:extLst>
                    <a:ext uri="{9D8B030D-6E8A-4147-A177-3AD203B41FA5}">
                      <a16:colId xmlns:a16="http://schemas.microsoft.com/office/drawing/2014/main" val="1305686942"/>
                    </a:ext>
                  </a:extLst>
                </a:gridCol>
                <a:gridCol w="1087920">
                  <a:extLst>
                    <a:ext uri="{9D8B030D-6E8A-4147-A177-3AD203B41FA5}">
                      <a16:colId xmlns:a16="http://schemas.microsoft.com/office/drawing/2014/main" val="94211965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Precision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Recall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F1-Score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Support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303473451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/>
                        <a:t>Not </a:t>
                      </a:r>
                      <a:r>
                        <a:rPr lang="it-IT" sz="1800" dirty="0" err="1"/>
                        <a:t>sexist</a:t>
                      </a:r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0.85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0.83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0.84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2005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315751732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b="1" dirty="0" err="1"/>
                        <a:t>Sexist</a:t>
                      </a:r>
                      <a:endParaRPr lang="it-IT" sz="1800" b="1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0.84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0.86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0.85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2017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186403458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 err="1"/>
                        <a:t>Accuracy</a:t>
                      </a:r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0.85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4022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16636825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b="1" dirty="0" err="1"/>
                        <a:t>M.avg</a:t>
                      </a:r>
                      <a:endParaRPr lang="it-IT" sz="1800" b="1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0.85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0.85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0.85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4022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427037288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/>
                        <a:t>W. </a:t>
                      </a:r>
                      <a:r>
                        <a:rPr lang="it-IT" sz="1800" dirty="0" err="1"/>
                        <a:t>avg</a:t>
                      </a:r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0.85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0.85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0.85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4022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1631360714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D615A43-8DA0-89EB-CE8D-1A1631131AFA}"/>
              </a:ext>
            </a:extLst>
          </p:cNvPr>
          <p:cNvSpPr txBox="1"/>
          <p:nvPr/>
        </p:nvSpPr>
        <p:spPr>
          <a:xfrm>
            <a:off x="573085" y="4588042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Original</a:t>
            </a:r>
            <a:r>
              <a:rPr lang="it-IT" dirty="0"/>
              <a:t> dataset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AE7E02B-FAD7-5581-A42D-A1C9AE5682D2}"/>
              </a:ext>
            </a:extLst>
          </p:cNvPr>
          <p:cNvSpPr txBox="1"/>
          <p:nvPr/>
        </p:nvSpPr>
        <p:spPr>
          <a:xfrm>
            <a:off x="6180140" y="4588042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Balanced</a:t>
            </a:r>
            <a:r>
              <a:rPr lang="it-IT" dirty="0"/>
              <a:t> dataset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8E9B991-C040-2A80-53C0-085E6155A715}"/>
              </a:ext>
            </a:extLst>
          </p:cNvPr>
          <p:cNvSpPr txBox="1"/>
          <p:nvPr/>
        </p:nvSpPr>
        <p:spPr>
          <a:xfrm>
            <a:off x="2165684" y="5438274"/>
            <a:ext cx="7860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balanced</a:t>
            </a:r>
            <a:r>
              <a:rPr lang="it-IT" dirty="0"/>
              <a:t> dataset helps the fine-tuning </a:t>
            </a:r>
            <a:r>
              <a:rPr lang="it-IT" dirty="0" err="1"/>
              <a:t>process</a:t>
            </a:r>
            <a:r>
              <a:rPr lang="it-IT" dirty="0"/>
              <a:t> with a </a:t>
            </a:r>
            <a:r>
              <a:rPr lang="it-IT" b="1" dirty="0" err="1"/>
              <a:t>better</a:t>
            </a:r>
            <a:r>
              <a:rPr lang="it-IT" dirty="0"/>
              <a:t> </a:t>
            </a:r>
            <a:r>
              <a:rPr lang="it-IT" dirty="0" err="1"/>
              <a:t>precision</a:t>
            </a:r>
            <a:r>
              <a:rPr lang="it-IT" dirty="0"/>
              <a:t> and recall on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sexist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sexist</a:t>
            </a:r>
            <a:r>
              <a:rPr lang="it-IT" dirty="0"/>
              <a:t> </a:t>
            </a:r>
            <a:r>
              <a:rPr lang="it-IT" dirty="0" err="1"/>
              <a:t>sentences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original</a:t>
            </a:r>
            <a:r>
              <a:rPr lang="it-IT" dirty="0"/>
              <a:t> dataset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unbalanced</a:t>
            </a:r>
            <a:r>
              <a:rPr lang="it-IT" dirty="0"/>
              <a:t>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DF8043-EAF1-BA4E-5BA9-A09ED323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48482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A58CA63-FB20-186E-3FCE-EEA20608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Fine-tuning BERT for text </a:t>
            </a:r>
            <a:r>
              <a:rPr lang="it-IT" dirty="0" err="1"/>
              <a:t>classification</a:t>
            </a:r>
            <a:endParaRPr lang="it-IT" dirty="0"/>
          </a:p>
        </p:txBody>
      </p:sp>
      <p:graphicFrame>
        <p:nvGraphicFramePr>
          <p:cNvPr id="15" name="Segnaposto contenuto 14">
            <a:extLst>
              <a:ext uri="{FF2B5EF4-FFF2-40B4-BE49-F238E27FC236}">
                <a16:creationId xmlns:a16="http://schemas.microsoft.com/office/drawing/2014/main" id="{62DBF700-CB57-C641-344F-85F846DCE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523964"/>
              </p:ext>
            </p:extLst>
          </p:nvPr>
        </p:nvGraphicFramePr>
        <p:xfrm>
          <a:off x="719138" y="1945640"/>
          <a:ext cx="10753724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70829">
                  <a:extLst>
                    <a:ext uri="{9D8B030D-6E8A-4147-A177-3AD203B41FA5}">
                      <a16:colId xmlns:a16="http://schemas.microsoft.com/office/drawing/2014/main" val="94523214"/>
                    </a:ext>
                  </a:extLst>
                </a:gridCol>
                <a:gridCol w="1709928">
                  <a:extLst>
                    <a:ext uri="{9D8B030D-6E8A-4147-A177-3AD203B41FA5}">
                      <a16:colId xmlns:a16="http://schemas.microsoft.com/office/drawing/2014/main" val="88647408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3127678119"/>
                    </a:ext>
                  </a:extLst>
                </a:gridCol>
                <a:gridCol w="1563623">
                  <a:extLst>
                    <a:ext uri="{9D8B030D-6E8A-4147-A177-3AD203B41FA5}">
                      <a16:colId xmlns:a16="http://schemas.microsoft.com/office/drawing/2014/main" val="146301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Sentence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Original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Balanced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Actual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50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Women are </a:t>
                      </a:r>
                      <a:r>
                        <a:rPr lang="it-IT" dirty="0" err="1"/>
                        <a:t>not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suited</a:t>
                      </a:r>
                      <a:r>
                        <a:rPr lang="it-IT" dirty="0"/>
                        <a:t> for leadership </a:t>
                      </a:r>
                      <a:r>
                        <a:rPr lang="it-IT" dirty="0" err="1"/>
                        <a:t>roles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5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The team </a:t>
                      </a:r>
                      <a:r>
                        <a:rPr lang="it-IT" dirty="0" err="1"/>
                        <a:t>worked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together</a:t>
                      </a:r>
                      <a:r>
                        <a:rPr lang="it-IT" dirty="0"/>
                        <a:t> to </a:t>
                      </a:r>
                      <a:r>
                        <a:rPr lang="it-IT" dirty="0" err="1"/>
                        <a:t>achieve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their</a:t>
                      </a:r>
                      <a:r>
                        <a:rPr lang="it-IT" dirty="0"/>
                        <a:t>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5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Go back in the </a:t>
                      </a:r>
                      <a:r>
                        <a:rPr lang="it-IT" dirty="0" err="1"/>
                        <a:t>kitchen</a:t>
                      </a:r>
                      <a:r>
                        <a:rPr lang="it-IT" dirty="0"/>
                        <a:t> and make me a 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Women are </a:t>
                      </a:r>
                      <a:r>
                        <a:rPr lang="it-IT" dirty="0" err="1"/>
                        <a:t>better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Woman </a:t>
                      </a:r>
                      <a:r>
                        <a:rPr lang="it-IT" dirty="0" err="1"/>
                        <a:t>driving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peril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thriving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6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Stop </a:t>
                      </a:r>
                      <a:r>
                        <a:rPr lang="it-IT" b="1" dirty="0" err="1"/>
                        <a:t>talking</a:t>
                      </a:r>
                      <a:r>
                        <a:rPr lang="it-IT" b="1" dirty="0"/>
                        <a:t> like a Karen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Not </a:t>
                      </a:r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1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If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she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breathes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she’s</a:t>
                      </a:r>
                      <a:r>
                        <a:rPr lang="it-IT" dirty="0"/>
                        <a:t> a t***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5095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4546102-E56B-0BF9-69D8-D0F2F6D7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92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02515-A291-0E69-2398-9C7350EF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on TF-IDF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89508EA9-7D85-C227-0BB0-71CEC482DF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2645517"/>
              </p:ext>
            </p:extLst>
          </p:nvPr>
        </p:nvGraphicFramePr>
        <p:xfrm>
          <a:off x="573085" y="2161604"/>
          <a:ext cx="5438775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7755">
                  <a:extLst>
                    <a:ext uri="{9D8B030D-6E8A-4147-A177-3AD203B41FA5}">
                      <a16:colId xmlns:a16="http://schemas.microsoft.com/office/drawing/2014/main" val="1235809521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674762487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3751238072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3747998623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162069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9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0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/>
                        <a:t>Accuracy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2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M. </a:t>
                      </a:r>
                      <a:r>
                        <a:rPr lang="it-IT" dirty="0" err="1"/>
                        <a:t>avg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1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W. </a:t>
                      </a:r>
                      <a:r>
                        <a:rPr lang="it-IT" dirty="0" err="1"/>
                        <a:t>avg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5501"/>
                  </a:ext>
                </a:extLst>
              </a:tr>
            </a:tbl>
          </a:graphicData>
        </a:graphic>
      </p:graphicFrame>
      <p:graphicFrame>
        <p:nvGraphicFramePr>
          <p:cNvPr id="16" name="Segnaposto contenuto 15">
            <a:extLst>
              <a:ext uri="{FF2B5EF4-FFF2-40B4-BE49-F238E27FC236}">
                <a16:creationId xmlns:a16="http://schemas.microsoft.com/office/drawing/2014/main" id="{254AB38E-D452-F217-D3AF-39FFF1D758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449919"/>
              </p:ext>
            </p:extLst>
          </p:nvPr>
        </p:nvGraphicFramePr>
        <p:xfrm>
          <a:off x="6096000" y="2157731"/>
          <a:ext cx="5439600" cy="222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7920">
                  <a:extLst>
                    <a:ext uri="{9D8B030D-6E8A-4147-A177-3AD203B41FA5}">
                      <a16:colId xmlns:a16="http://schemas.microsoft.com/office/drawing/2014/main" val="2909547486"/>
                    </a:ext>
                  </a:extLst>
                </a:gridCol>
                <a:gridCol w="1087920">
                  <a:extLst>
                    <a:ext uri="{9D8B030D-6E8A-4147-A177-3AD203B41FA5}">
                      <a16:colId xmlns:a16="http://schemas.microsoft.com/office/drawing/2014/main" val="951079364"/>
                    </a:ext>
                  </a:extLst>
                </a:gridCol>
                <a:gridCol w="1087920">
                  <a:extLst>
                    <a:ext uri="{9D8B030D-6E8A-4147-A177-3AD203B41FA5}">
                      <a16:colId xmlns:a16="http://schemas.microsoft.com/office/drawing/2014/main" val="3174404533"/>
                    </a:ext>
                  </a:extLst>
                </a:gridCol>
                <a:gridCol w="1087920">
                  <a:extLst>
                    <a:ext uri="{9D8B030D-6E8A-4147-A177-3AD203B41FA5}">
                      <a16:colId xmlns:a16="http://schemas.microsoft.com/office/drawing/2014/main" val="1305686942"/>
                    </a:ext>
                  </a:extLst>
                </a:gridCol>
                <a:gridCol w="1087920">
                  <a:extLst>
                    <a:ext uri="{9D8B030D-6E8A-4147-A177-3AD203B41FA5}">
                      <a16:colId xmlns:a16="http://schemas.microsoft.com/office/drawing/2014/main" val="94211965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Precision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Recall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F1-Score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Support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303473451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/>
                        <a:t>Not </a:t>
                      </a:r>
                      <a:r>
                        <a:rPr lang="it-IT" sz="1800" dirty="0" err="1"/>
                        <a:t>sexist</a:t>
                      </a:r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0.77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0.87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0.81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2005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315751732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b="1" dirty="0" err="1"/>
                        <a:t>Sexist</a:t>
                      </a:r>
                      <a:endParaRPr lang="it-IT" sz="1800" b="1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0.85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0.74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0.79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2017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186403458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 err="1"/>
                        <a:t>Accuracy</a:t>
                      </a:r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0.80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4022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16636825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b="1" dirty="0" err="1"/>
                        <a:t>M.avg</a:t>
                      </a:r>
                      <a:endParaRPr lang="it-IT" sz="1800" b="1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0.81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0.80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0.80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4022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427037288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/>
                        <a:t>W. </a:t>
                      </a:r>
                      <a:r>
                        <a:rPr lang="it-IT" sz="1800" dirty="0" err="1"/>
                        <a:t>avg</a:t>
                      </a:r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0.81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0.80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0.80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4022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1631360714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B018A3-854F-5BFB-9A48-8754F0AC8648}"/>
              </a:ext>
            </a:extLst>
          </p:cNvPr>
          <p:cNvSpPr txBox="1"/>
          <p:nvPr/>
        </p:nvSpPr>
        <p:spPr>
          <a:xfrm>
            <a:off x="573085" y="4588042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Original</a:t>
            </a:r>
            <a:r>
              <a:rPr lang="it-IT" dirty="0"/>
              <a:t>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010FC0-563F-09DE-3E64-227088A4A516}"/>
              </a:ext>
            </a:extLst>
          </p:cNvPr>
          <p:cNvSpPr txBox="1"/>
          <p:nvPr/>
        </p:nvSpPr>
        <p:spPr>
          <a:xfrm>
            <a:off x="6180140" y="4588042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Balanced</a:t>
            </a:r>
            <a:r>
              <a:rPr lang="it-IT" dirty="0"/>
              <a:t> dataset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180EE7-EFE2-2E98-48E0-CB222BEB3032}"/>
              </a:ext>
            </a:extLst>
          </p:cNvPr>
          <p:cNvSpPr txBox="1"/>
          <p:nvPr/>
        </p:nvSpPr>
        <p:spPr>
          <a:xfrm>
            <a:off x="2165684" y="5438274"/>
            <a:ext cx="7860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Again</a:t>
            </a:r>
            <a:r>
              <a:rPr lang="it-IT" dirty="0"/>
              <a:t>, the </a:t>
            </a:r>
            <a:r>
              <a:rPr lang="it-IT" dirty="0" err="1"/>
              <a:t>balanced</a:t>
            </a:r>
            <a:r>
              <a:rPr lang="it-IT" dirty="0"/>
              <a:t> dataset shows </a:t>
            </a:r>
            <a:r>
              <a:rPr lang="it-IT" b="1" dirty="0" err="1"/>
              <a:t>better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for </a:t>
            </a:r>
            <a:r>
              <a:rPr lang="it-IT" dirty="0" err="1"/>
              <a:t>both</a:t>
            </a:r>
            <a:r>
              <a:rPr lang="it-IT" dirty="0"/>
              <a:t> classes </a:t>
            </a:r>
            <a:r>
              <a:rPr lang="it-IT" dirty="0" err="1"/>
              <a:t>also</a:t>
            </a:r>
            <a:r>
              <a:rPr lang="it-IT" dirty="0"/>
              <a:t> on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with TF-IDF,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lightweight</a:t>
            </a:r>
            <a:r>
              <a:rPr lang="it-IT" dirty="0"/>
              <a:t> and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embeddings</a:t>
            </a:r>
            <a:r>
              <a:rPr lang="it-IT" dirty="0"/>
              <a:t>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2CDDBB-2238-339D-83A5-2F8B5AB0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396716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A58CA63-FB20-186E-3FCE-EEA20608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on TF-IDF</a:t>
            </a:r>
          </a:p>
        </p:txBody>
      </p:sp>
      <p:graphicFrame>
        <p:nvGraphicFramePr>
          <p:cNvPr id="15" name="Segnaposto contenuto 14">
            <a:extLst>
              <a:ext uri="{FF2B5EF4-FFF2-40B4-BE49-F238E27FC236}">
                <a16:creationId xmlns:a16="http://schemas.microsoft.com/office/drawing/2014/main" id="{62DBF700-CB57-C641-344F-85F846DCE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357320"/>
              </p:ext>
            </p:extLst>
          </p:nvPr>
        </p:nvGraphicFramePr>
        <p:xfrm>
          <a:off x="719138" y="1945640"/>
          <a:ext cx="10753724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70829">
                  <a:extLst>
                    <a:ext uri="{9D8B030D-6E8A-4147-A177-3AD203B41FA5}">
                      <a16:colId xmlns:a16="http://schemas.microsoft.com/office/drawing/2014/main" val="94523214"/>
                    </a:ext>
                  </a:extLst>
                </a:gridCol>
                <a:gridCol w="1709928">
                  <a:extLst>
                    <a:ext uri="{9D8B030D-6E8A-4147-A177-3AD203B41FA5}">
                      <a16:colId xmlns:a16="http://schemas.microsoft.com/office/drawing/2014/main" val="88647408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3127678119"/>
                    </a:ext>
                  </a:extLst>
                </a:gridCol>
                <a:gridCol w="1563623">
                  <a:extLst>
                    <a:ext uri="{9D8B030D-6E8A-4147-A177-3AD203B41FA5}">
                      <a16:colId xmlns:a16="http://schemas.microsoft.com/office/drawing/2014/main" val="146301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Sentence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Original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Balanced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Actual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50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Women are </a:t>
                      </a:r>
                      <a:r>
                        <a:rPr lang="it-IT" dirty="0" err="1"/>
                        <a:t>not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suited</a:t>
                      </a:r>
                      <a:r>
                        <a:rPr lang="it-IT" dirty="0"/>
                        <a:t> for leadership </a:t>
                      </a:r>
                      <a:r>
                        <a:rPr lang="it-IT" dirty="0" err="1"/>
                        <a:t>roles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5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The team </a:t>
                      </a:r>
                      <a:r>
                        <a:rPr lang="it-IT" dirty="0" err="1"/>
                        <a:t>worked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together</a:t>
                      </a:r>
                      <a:r>
                        <a:rPr lang="it-IT" dirty="0"/>
                        <a:t> to </a:t>
                      </a:r>
                      <a:r>
                        <a:rPr lang="it-IT" dirty="0" err="1"/>
                        <a:t>achieve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their</a:t>
                      </a:r>
                      <a:r>
                        <a:rPr lang="it-IT" dirty="0"/>
                        <a:t>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5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Go back in the </a:t>
                      </a:r>
                      <a:r>
                        <a:rPr lang="it-IT" b="1" dirty="0" err="1"/>
                        <a:t>kitchen</a:t>
                      </a:r>
                      <a:r>
                        <a:rPr lang="it-IT" b="1" dirty="0"/>
                        <a:t> and make me a 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Not </a:t>
                      </a:r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Women are </a:t>
                      </a:r>
                      <a:r>
                        <a:rPr lang="it-IT" b="1" dirty="0" err="1"/>
                        <a:t>better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than</a:t>
                      </a:r>
                      <a:r>
                        <a:rPr lang="it-IT" b="1" dirty="0"/>
                        <a:t> 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Not </a:t>
                      </a:r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Woman </a:t>
                      </a:r>
                      <a:r>
                        <a:rPr lang="it-IT" dirty="0" err="1"/>
                        <a:t>driving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peril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thriving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6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Stop </a:t>
                      </a:r>
                      <a:r>
                        <a:rPr lang="it-IT" dirty="0" err="1"/>
                        <a:t>talking</a:t>
                      </a:r>
                      <a:r>
                        <a:rPr lang="it-IT" dirty="0"/>
                        <a:t> like a Karen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1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If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she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breathes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she’s</a:t>
                      </a:r>
                      <a:r>
                        <a:rPr lang="it-IT" dirty="0"/>
                        <a:t> a t***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5095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348A0D0-0ADF-CDBC-EAC1-5ECAB190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81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02515-A291-0E69-2398-9C7350EF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3. Text </a:t>
            </a:r>
            <a:r>
              <a:rPr lang="it-IT" dirty="0" err="1"/>
              <a:t>classification</a:t>
            </a:r>
            <a:r>
              <a:rPr lang="it-IT" dirty="0"/>
              <a:t> with </a:t>
            </a:r>
            <a:r>
              <a:rPr lang="it-IT" dirty="0" err="1"/>
              <a:t>ngrams</a:t>
            </a:r>
            <a:r>
              <a:rPr lang="it-IT" dirty="0"/>
              <a:t> </a:t>
            </a:r>
            <a:r>
              <a:rPr lang="it-IT" dirty="0" err="1"/>
              <a:t>embeddings</a:t>
            </a:r>
            <a:endParaRPr lang="it-IT" dirty="0"/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89508EA9-7D85-C227-0BB0-71CEC482DF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5393464"/>
              </p:ext>
            </p:extLst>
          </p:nvPr>
        </p:nvGraphicFramePr>
        <p:xfrm>
          <a:off x="573085" y="2161604"/>
          <a:ext cx="5438775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7755">
                  <a:extLst>
                    <a:ext uri="{9D8B030D-6E8A-4147-A177-3AD203B41FA5}">
                      <a16:colId xmlns:a16="http://schemas.microsoft.com/office/drawing/2014/main" val="1235809521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674762487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3751238072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3747998623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162069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9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Not </a:t>
                      </a:r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3045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0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/>
                        <a:t>Accuracy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2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M. </a:t>
                      </a:r>
                      <a:r>
                        <a:rPr lang="it-IT" dirty="0" err="1"/>
                        <a:t>avg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1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W. </a:t>
                      </a:r>
                      <a:r>
                        <a:rPr lang="it-IT" dirty="0" err="1"/>
                        <a:t>avg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5501"/>
                  </a:ext>
                </a:extLst>
              </a:tr>
            </a:tbl>
          </a:graphicData>
        </a:graphic>
      </p:graphicFrame>
      <p:graphicFrame>
        <p:nvGraphicFramePr>
          <p:cNvPr id="16" name="Segnaposto contenuto 15">
            <a:extLst>
              <a:ext uri="{FF2B5EF4-FFF2-40B4-BE49-F238E27FC236}">
                <a16:creationId xmlns:a16="http://schemas.microsoft.com/office/drawing/2014/main" id="{254AB38E-D452-F217-D3AF-39FFF1D758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102166"/>
              </p:ext>
            </p:extLst>
          </p:nvPr>
        </p:nvGraphicFramePr>
        <p:xfrm>
          <a:off x="6096000" y="2157731"/>
          <a:ext cx="5439600" cy="222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7920">
                  <a:extLst>
                    <a:ext uri="{9D8B030D-6E8A-4147-A177-3AD203B41FA5}">
                      <a16:colId xmlns:a16="http://schemas.microsoft.com/office/drawing/2014/main" val="2909547486"/>
                    </a:ext>
                  </a:extLst>
                </a:gridCol>
                <a:gridCol w="1087920">
                  <a:extLst>
                    <a:ext uri="{9D8B030D-6E8A-4147-A177-3AD203B41FA5}">
                      <a16:colId xmlns:a16="http://schemas.microsoft.com/office/drawing/2014/main" val="951079364"/>
                    </a:ext>
                  </a:extLst>
                </a:gridCol>
                <a:gridCol w="1087920">
                  <a:extLst>
                    <a:ext uri="{9D8B030D-6E8A-4147-A177-3AD203B41FA5}">
                      <a16:colId xmlns:a16="http://schemas.microsoft.com/office/drawing/2014/main" val="3174404533"/>
                    </a:ext>
                  </a:extLst>
                </a:gridCol>
                <a:gridCol w="1087920">
                  <a:extLst>
                    <a:ext uri="{9D8B030D-6E8A-4147-A177-3AD203B41FA5}">
                      <a16:colId xmlns:a16="http://schemas.microsoft.com/office/drawing/2014/main" val="1305686942"/>
                    </a:ext>
                  </a:extLst>
                </a:gridCol>
                <a:gridCol w="1087920">
                  <a:extLst>
                    <a:ext uri="{9D8B030D-6E8A-4147-A177-3AD203B41FA5}">
                      <a16:colId xmlns:a16="http://schemas.microsoft.com/office/drawing/2014/main" val="94211965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Precision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Recall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F1-Score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Support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303473451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/>
                        <a:t>Not </a:t>
                      </a:r>
                      <a:r>
                        <a:rPr lang="it-IT" sz="1800" dirty="0" err="1"/>
                        <a:t>sexist</a:t>
                      </a:r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0.88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0.06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0.11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2005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315751732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b="1" dirty="0" err="1"/>
                        <a:t>Sexist</a:t>
                      </a:r>
                      <a:endParaRPr lang="it-IT" sz="1800" b="1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0.51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0.99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0.68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2017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186403458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b="1" dirty="0" err="1"/>
                        <a:t>Accuracy</a:t>
                      </a:r>
                      <a:endParaRPr lang="it-IT" sz="1800" b="1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endParaRPr lang="it-IT" sz="1800" b="1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endParaRPr lang="it-IT" sz="1800" b="1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0.53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4022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16636825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b="1" dirty="0" err="1"/>
                        <a:t>M.avg</a:t>
                      </a:r>
                      <a:endParaRPr lang="it-IT" sz="1800" b="1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0.69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0.53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0.39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4022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427037288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/>
                        <a:t>W. </a:t>
                      </a:r>
                      <a:r>
                        <a:rPr lang="it-IT" sz="1800" dirty="0" err="1"/>
                        <a:t>avg</a:t>
                      </a:r>
                      <a:endParaRPr lang="it-IT" sz="1800" dirty="0"/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0.69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0.53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0.40</a:t>
                      </a:r>
                    </a:p>
                  </a:txBody>
                  <a:tcPr marL="57047" marR="57047" marT="28524" marB="28524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4022</a:t>
                      </a:r>
                    </a:p>
                  </a:txBody>
                  <a:tcPr marL="57047" marR="57047" marT="28524" marB="28524"/>
                </a:tc>
                <a:extLst>
                  <a:ext uri="{0D108BD9-81ED-4DB2-BD59-A6C34878D82A}">
                    <a16:rowId xmlns:a16="http://schemas.microsoft.com/office/drawing/2014/main" val="1631360714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2FB2BB-6F2F-D569-EFFE-F83A20F70127}"/>
              </a:ext>
            </a:extLst>
          </p:cNvPr>
          <p:cNvSpPr txBox="1"/>
          <p:nvPr/>
        </p:nvSpPr>
        <p:spPr>
          <a:xfrm>
            <a:off x="573085" y="4588042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Original</a:t>
            </a:r>
            <a:r>
              <a:rPr lang="it-IT" dirty="0"/>
              <a:t>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93A134-74D5-4214-EE59-F26619B83DBB}"/>
              </a:ext>
            </a:extLst>
          </p:cNvPr>
          <p:cNvSpPr txBox="1"/>
          <p:nvPr/>
        </p:nvSpPr>
        <p:spPr>
          <a:xfrm>
            <a:off x="6180140" y="4588042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Balanced</a:t>
            </a:r>
            <a:r>
              <a:rPr lang="it-IT" dirty="0"/>
              <a:t> dataset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FE343D-E5C3-FCCB-F006-678384B5930A}"/>
              </a:ext>
            </a:extLst>
          </p:cNvPr>
          <p:cNvSpPr txBox="1"/>
          <p:nvPr/>
        </p:nvSpPr>
        <p:spPr>
          <a:xfrm>
            <a:off x="2165684" y="5438274"/>
            <a:ext cx="7860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These</a:t>
            </a:r>
            <a:r>
              <a:rPr lang="it-IT" dirty="0"/>
              <a:t> are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. By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first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approaches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seems</a:t>
            </a:r>
            <a:r>
              <a:rPr lang="it-IT" dirty="0"/>
              <a:t> to be the </a:t>
            </a:r>
            <a:r>
              <a:rPr lang="it-IT" b="1" dirty="0" err="1"/>
              <a:t>worst</a:t>
            </a:r>
            <a:r>
              <a:rPr lang="it-IT" dirty="0"/>
              <a:t> on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sexist</a:t>
            </a:r>
            <a:r>
              <a:rPr lang="it-IT" dirty="0"/>
              <a:t> </a:t>
            </a:r>
            <a:r>
              <a:rPr lang="it-IT" dirty="0" err="1"/>
              <a:t>sentences</a:t>
            </a:r>
            <a:r>
              <a:rPr lang="it-IT" dirty="0"/>
              <a:t> recall.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, an </a:t>
            </a:r>
            <a:r>
              <a:rPr lang="it-IT" dirty="0" err="1"/>
              <a:t>accuracy</a:t>
            </a:r>
            <a:r>
              <a:rPr lang="it-IT" dirty="0"/>
              <a:t> of 0.53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b="1" dirty="0" err="1"/>
              <a:t>bad</a:t>
            </a:r>
            <a:r>
              <a:rPr lang="it-IT" dirty="0"/>
              <a:t> for the </a:t>
            </a:r>
            <a:r>
              <a:rPr lang="it-IT" dirty="0" err="1"/>
              <a:t>predictions</a:t>
            </a:r>
            <a:r>
              <a:rPr lang="it-IT" dirty="0"/>
              <a:t>.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E2A740-B774-EBD3-140B-680B4B42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863328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A58CA63-FB20-186E-3FCE-EEA20608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Text </a:t>
            </a:r>
            <a:r>
              <a:rPr lang="it-IT" dirty="0" err="1"/>
              <a:t>classification</a:t>
            </a:r>
            <a:r>
              <a:rPr lang="it-IT" dirty="0"/>
              <a:t> with </a:t>
            </a:r>
            <a:r>
              <a:rPr lang="it-IT" dirty="0" err="1"/>
              <a:t>ngrams</a:t>
            </a:r>
            <a:r>
              <a:rPr lang="it-IT" dirty="0"/>
              <a:t> </a:t>
            </a:r>
            <a:r>
              <a:rPr lang="it-IT" dirty="0" err="1"/>
              <a:t>embeddings</a:t>
            </a:r>
            <a:endParaRPr lang="it-IT" dirty="0"/>
          </a:p>
        </p:txBody>
      </p:sp>
      <p:graphicFrame>
        <p:nvGraphicFramePr>
          <p:cNvPr id="15" name="Segnaposto contenuto 14">
            <a:extLst>
              <a:ext uri="{FF2B5EF4-FFF2-40B4-BE49-F238E27FC236}">
                <a16:creationId xmlns:a16="http://schemas.microsoft.com/office/drawing/2014/main" id="{62DBF700-CB57-C641-344F-85F846DCE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265705"/>
              </p:ext>
            </p:extLst>
          </p:nvPr>
        </p:nvGraphicFramePr>
        <p:xfrm>
          <a:off x="719138" y="2157731"/>
          <a:ext cx="10753724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70829">
                  <a:extLst>
                    <a:ext uri="{9D8B030D-6E8A-4147-A177-3AD203B41FA5}">
                      <a16:colId xmlns:a16="http://schemas.microsoft.com/office/drawing/2014/main" val="94523214"/>
                    </a:ext>
                  </a:extLst>
                </a:gridCol>
                <a:gridCol w="1880265">
                  <a:extLst>
                    <a:ext uri="{9D8B030D-6E8A-4147-A177-3AD203B41FA5}">
                      <a16:colId xmlns:a16="http://schemas.microsoft.com/office/drawing/2014/main" val="88647408"/>
                    </a:ext>
                  </a:extLst>
                </a:gridCol>
                <a:gridCol w="1439007">
                  <a:extLst>
                    <a:ext uri="{9D8B030D-6E8A-4147-A177-3AD203B41FA5}">
                      <a16:colId xmlns:a16="http://schemas.microsoft.com/office/drawing/2014/main" val="3127678119"/>
                    </a:ext>
                  </a:extLst>
                </a:gridCol>
                <a:gridCol w="1563623">
                  <a:extLst>
                    <a:ext uri="{9D8B030D-6E8A-4147-A177-3AD203B41FA5}">
                      <a16:colId xmlns:a16="http://schemas.microsoft.com/office/drawing/2014/main" val="146301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Sentence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Original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Balanced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Actual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50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u="none" dirty="0"/>
                        <a:t>Women are </a:t>
                      </a:r>
                      <a:r>
                        <a:rPr lang="it-IT" b="1" u="none" dirty="0" err="1"/>
                        <a:t>not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suited</a:t>
                      </a:r>
                      <a:r>
                        <a:rPr lang="it-IT" dirty="0"/>
                        <a:t> for leadership </a:t>
                      </a:r>
                      <a:r>
                        <a:rPr lang="it-IT" dirty="0" err="1"/>
                        <a:t>roles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r>
                        <a:rPr lang="it-IT" dirty="0"/>
                        <a:t>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r>
                        <a:rPr lang="it-IT" dirty="0"/>
                        <a:t>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5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The team </a:t>
                      </a:r>
                      <a:r>
                        <a:rPr lang="it-IT" dirty="0" err="1"/>
                        <a:t>worked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together</a:t>
                      </a:r>
                      <a:r>
                        <a:rPr lang="it-IT" dirty="0"/>
                        <a:t> </a:t>
                      </a:r>
                      <a:r>
                        <a:rPr lang="it-IT" b="1" u="none" dirty="0"/>
                        <a:t>to </a:t>
                      </a:r>
                      <a:r>
                        <a:rPr lang="it-IT" b="1" u="none" dirty="0" err="1"/>
                        <a:t>achieve</a:t>
                      </a:r>
                      <a:r>
                        <a:rPr lang="it-IT" b="1" u="none" dirty="0"/>
                        <a:t> </a:t>
                      </a:r>
                      <a:r>
                        <a:rPr lang="it-IT" b="1" u="none" dirty="0" err="1"/>
                        <a:t>their</a:t>
                      </a:r>
                      <a:r>
                        <a:rPr lang="it-IT" dirty="0"/>
                        <a:t>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r>
                        <a:rPr lang="it-IT" b="1" dirty="0"/>
                        <a:t>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r>
                        <a:rPr lang="it-IT" b="1" dirty="0"/>
                        <a:t> 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Not </a:t>
                      </a:r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5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u="none" dirty="0">
                          <a:solidFill>
                            <a:srgbClr val="FF0000"/>
                          </a:solidFill>
                        </a:rPr>
                        <a:t>Go back </a:t>
                      </a:r>
                      <a:r>
                        <a:rPr lang="it-IT" b="1" u="none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it-IT" b="1" u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it-IT" b="1" u="none" dirty="0">
                          <a:solidFill>
                            <a:srgbClr val="00B050"/>
                          </a:solidFill>
                        </a:rPr>
                        <a:t>the </a:t>
                      </a:r>
                      <a:r>
                        <a:rPr lang="it-IT" b="1" u="none" dirty="0" err="1">
                          <a:solidFill>
                            <a:srgbClr val="00B050"/>
                          </a:solidFill>
                        </a:rPr>
                        <a:t>kitchen</a:t>
                      </a:r>
                      <a:r>
                        <a:rPr lang="it-IT" dirty="0"/>
                        <a:t> and make me a 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r>
                        <a:rPr lang="it-IT" b="1" dirty="0"/>
                        <a:t> (63%)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r>
                        <a:rPr lang="it-IT" b="1" dirty="0"/>
                        <a:t> (75%)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Women are </a:t>
                      </a:r>
                      <a:r>
                        <a:rPr lang="it-IT" b="1" u="none" dirty="0" err="1"/>
                        <a:t>better</a:t>
                      </a:r>
                      <a:r>
                        <a:rPr lang="it-IT" b="1" u="none" dirty="0"/>
                        <a:t> </a:t>
                      </a:r>
                      <a:r>
                        <a:rPr lang="it-IT" b="1" u="none" dirty="0" err="1"/>
                        <a:t>than</a:t>
                      </a:r>
                      <a:r>
                        <a:rPr lang="it-IT" b="1" u="none" dirty="0"/>
                        <a:t> men</a:t>
                      </a:r>
                      <a:endParaRPr lang="it-IT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r>
                        <a:rPr lang="it-IT" b="1" dirty="0"/>
                        <a:t>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r>
                        <a:rPr lang="it-IT" b="1" dirty="0"/>
                        <a:t> (67%)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u="none" dirty="0"/>
                        <a:t>Woman </a:t>
                      </a:r>
                      <a:r>
                        <a:rPr lang="it-IT" b="1" u="none" dirty="0" err="1"/>
                        <a:t>driving</a:t>
                      </a:r>
                      <a:r>
                        <a:rPr lang="it-IT" b="1" u="none" dirty="0"/>
                        <a:t>, </a:t>
                      </a:r>
                      <a:r>
                        <a:rPr lang="it-IT" b="1" u="none" dirty="0" err="1"/>
                        <a:t>peril</a:t>
                      </a:r>
                      <a:r>
                        <a:rPr lang="it-IT" b="1" u="none" dirty="0"/>
                        <a:t> </a:t>
                      </a:r>
                      <a:r>
                        <a:rPr lang="it-IT" dirty="0" err="1"/>
                        <a:t>thriving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r>
                        <a:rPr lang="it-IT" b="1" dirty="0"/>
                        <a:t>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r>
                        <a:rPr lang="it-IT" b="1" dirty="0"/>
                        <a:t> 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6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Stop </a:t>
                      </a:r>
                      <a:r>
                        <a:rPr lang="it-IT" b="1" u="none" dirty="0" err="1"/>
                        <a:t>talking</a:t>
                      </a:r>
                      <a:r>
                        <a:rPr lang="it-IT" b="1" u="none" dirty="0"/>
                        <a:t> like a </a:t>
                      </a:r>
                      <a:r>
                        <a:rPr lang="it-IT" dirty="0"/>
                        <a:t>Karen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r>
                        <a:rPr lang="it-IT" dirty="0"/>
                        <a:t> (33%)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r>
                        <a:rPr lang="it-IT" dirty="0"/>
                        <a:t> (33%)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1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If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she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breathes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she’</a:t>
                      </a:r>
                      <a:r>
                        <a:rPr lang="it-IT" b="1" u="none" dirty="0" err="1"/>
                        <a:t>s</a:t>
                      </a:r>
                      <a:r>
                        <a:rPr lang="it-IT" b="1" u="none" dirty="0"/>
                        <a:t> a t***</a:t>
                      </a:r>
                      <a:endParaRPr lang="it-IT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r>
                        <a:rPr lang="it-IT" b="1" dirty="0"/>
                        <a:t> (60%)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r>
                        <a:rPr lang="it-IT" b="1" dirty="0"/>
                        <a:t>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Sexist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Yesterday I </a:t>
                      </a:r>
                      <a:r>
                        <a:rPr lang="it-IT" b="1" dirty="0" err="1">
                          <a:solidFill>
                            <a:srgbClr val="00B050"/>
                          </a:solidFill>
                        </a:rPr>
                        <a:t>went</a:t>
                      </a:r>
                      <a:r>
                        <a:rPr lang="it-IT" b="1" dirty="0">
                          <a:solidFill>
                            <a:srgbClr val="00B050"/>
                          </a:solidFill>
                        </a:rPr>
                        <a:t> to the</a:t>
                      </a:r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it-IT" dirty="0"/>
                        <a:t>store and I </a:t>
                      </a:r>
                      <a:r>
                        <a:rPr lang="it-IT" dirty="0" err="1"/>
                        <a:t>bought</a:t>
                      </a:r>
                      <a:r>
                        <a:rPr lang="it-IT" dirty="0"/>
                        <a:t> a 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r>
                        <a:rPr lang="it-IT" dirty="0"/>
                        <a:t>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Sexist</a:t>
                      </a:r>
                      <a:r>
                        <a:rPr lang="it-IT" dirty="0"/>
                        <a:t> (67%)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Not </a:t>
                      </a:r>
                      <a:r>
                        <a:rPr lang="it-IT" dirty="0" err="1"/>
                        <a:t>sexist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5646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E16117-EC23-1820-8358-C0E87B6FFC12}"/>
              </a:ext>
            </a:extLst>
          </p:cNvPr>
          <p:cNvSpPr txBox="1"/>
          <p:nvPr/>
        </p:nvSpPr>
        <p:spPr>
          <a:xfrm>
            <a:off x="2040636" y="5851975"/>
            <a:ext cx="81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Original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sexist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trigram</a:t>
            </a:r>
            <a:r>
              <a:rPr lang="it-IT" b="1" dirty="0"/>
              <a:t> </a:t>
            </a:r>
            <a:r>
              <a:rPr lang="it-IT" dirty="0"/>
              <a:t>– </a:t>
            </a:r>
            <a:r>
              <a:rPr lang="it-IT" b="1" dirty="0" err="1">
                <a:solidFill>
                  <a:srgbClr val="00B050"/>
                </a:solidFill>
              </a:rPr>
              <a:t>Balanced</a:t>
            </a:r>
            <a:r>
              <a:rPr lang="it-IT" b="1" dirty="0">
                <a:solidFill>
                  <a:srgbClr val="00B050"/>
                </a:solidFill>
              </a:rPr>
              <a:t> </a:t>
            </a:r>
            <a:r>
              <a:rPr lang="it-IT" b="1" dirty="0" err="1">
                <a:solidFill>
                  <a:srgbClr val="00B050"/>
                </a:solidFill>
              </a:rPr>
              <a:t>sexist</a:t>
            </a:r>
            <a:r>
              <a:rPr lang="it-IT" b="1" dirty="0">
                <a:solidFill>
                  <a:srgbClr val="00B050"/>
                </a:solidFill>
              </a:rPr>
              <a:t> </a:t>
            </a:r>
            <a:r>
              <a:rPr lang="it-IT" b="1" dirty="0" err="1">
                <a:solidFill>
                  <a:srgbClr val="00B050"/>
                </a:solidFill>
              </a:rPr>
              <a:t>trigram</a:t>
            </a:r>
            <a:r>
              <a:rPr lang="it-IT" dirty="0"/>
              <a:t> – </a:t>
            </a:r>
            <a:r>
              <a:rPr lang="it-IT" b="1" dirty="0" err="1"/>
              <a:t>Original</a:t>
            </a:r>
            <a:r>
              <a:rPr lang="it-IT" b="1" dirty="0"/>
              <a:t> and </a:t>
            </a:r>
            <a:r>
              <a:rPr lang="it-IT" b="1" dirty="0" err="1"/>
              <a:t>balanced</a:t>
            </a:r>
            <a:r>
              <a:rPr lang="it-IT" b="1" dirty="0"/>
              <a:t> </a:t>
            </a:r>
            <a:r>
              <a:rPr lang="it-IT" b="1" dirty="0" err="1"/>
              <a:t>sexist</a:t>
            </a:r>
            <a:r>
              <a:rPr lang="it-IT" b="1" dirty="0"/>
              <a:t> </a:t>
            </a:r>
            <a:r>
              <a:rPr lang="it-IT" b="1" dirty="0" err="1"/>
              <a:t>trigram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EAE0D1A-5E40-AB6A-59D0-2373AE90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08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83F73-E273-8584-F6F9-EC53C505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r>
              <a:rPr lang="it-IT" dirty="0"/>
              <a:t> and </a:t>
            </a:r>
            <a:r>
              <a:rPr lang="it-IT" dirty="0" err="1"/>
              <a:t>limitations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4896FD-F614-83EC-E144-84F626E728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last one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ngrams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seems</a:t>
            </a:r>
            <a:r>
              <a:rPr lang="it-IT" dirty="0"/>
              <a:t> to return an </a:t>
            </a:r>
            <a:r>
              <a:rPr lang="it-IT" b="1" dirty="0"/>
              <a:t>«explanation» </a:t>
            </a:r>
            <a:r>
              <a:rPr lang="it-IT" dirty="0"/>
              <a:t>on the prediction.</a:t>
            </a:r>
          </a:p>
          <a:p>
            <a:r>
              <a:rPr lang="it-IT" dirty="0"/>
              <a:t>The </a:t>
            </a:r>
            <a:r>
              <a:rPr lang="it-IT" b="1" dirty="0"/>
              <a:t>logistic regression </a:t>
            </a:r>
            <a:r>
              <a:rPr lang="it-IT" dirty="0"/>
              <a:t>is a good alternative to transformer-</a:t>
            </a:r>
            <a:r>
              <a:rPr lang="en-US" dirty="0"/>
              <a:t>based</a:t>
            </a:r>
            <a:r>
              <a:rPr lang="it-IT" dirty="0"/>
              <a:t> approaches for Task A.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D07E8C8-06F4-8162-F675-DBC012C524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Observations</a:t>
            </a:r>
            <a:r>
              <a:rPr lang="it-I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>
                <a:highlight>
                  <a:srgbClr val="FFFF00"/>
                </a:highlight>
              </a:rPr>
              <a:t>Find a </a:t>
            </a:r>
            <a:r>
              <a:rPr lang="en-US" b="1" dirty="0">
                <a:highlight>
                  <a:srgbClr val="FFFF00"/>
                </a:highlight>
              </a:rPr>
              <a:t>suitable</a:t>
            </a:r>
            <a:r>
              <a:rPr lang="it-IT" b="1" dirty="0">
                <a:highlight>
                  <a:srgbClr val="FFFF00"/>
                </a:highlight>
              </a:rPr>
              <a:t> metric </a:t>
            </a:r>
            <a:r>
              <a:rPr lang="it-IT" dirty="0">
                <a:highlight>
                  <a:srgbClr val="FFFF00"/>
                </a:highlight>
              </a:rPr>
              <a:t>for the </a:t>
            </a:r>
            <a:r>
              <a:rPr lang="it-IT" dirty="0" err="1">
                <a:highlight>
                  <a:srgbClr val="FFFF00"/>
                </a:highlight>
              </a:rPr>
              <a:t>ngram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approach</a:t>
            </a:r>
            <a:endParaRPr lang="it-IT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Create a </a:t>
            </a:r>
            <a:r>
              <a:rPr lang="it-IT" b="1" dirty="0" err="1"/>
              <a:t>better</a:t>
            </a:r>
            <a:r>
              <a:rPr lang="it-IT" b="1" dirty="0"/>
              <a:t> dataset</a:t>
            </a:r>
            <a:r>
              <a:rPr lang="it-IT" dirty="0"/>
              <a:t> for the </a:t>
            </a:r>
            <a:r>
              <a:rPr lang="it-IT" dirty="0" err="1"/>
              <a:t>ngram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/>
              <a:t>ngrams</a:t>
            </a:r>
            <a:r>
              <a:rPr lang="it-IT" b="1" dirty="0"/>
              <a:t> </a:t>
            </a:r>
            <a:r>
              <a:rPr lang="it-IT" dirty="0" err="1"/>
              <a:t>dynamically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10F29F6-48B5-A8AE-35A1-393A808F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7711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DC388-BF28-3035-ACCE-89A7524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and </a:t>
            </a:r>
            <a:r>
              <a:rPr lang="it-IT" dirty="0" err="1"/>
              <a:t>motivations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401587-312B-927C-3E4E-3D23BFD3B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Sexism</a:t>
            </a:r>
            <a:r>
              <a:rPr lang="it-IT" dirty="0"/>
              <a:t> can be </a:t>
            </a:r>
            <a:r>
              <a:rPr lang="it-IT" dirty="0" err="1"/>
              <a:t>difficult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from </a:t>
            </a:r>
            <a:r>
              <a:rPr lang="it-IT" dirty="0" err="1"/>
              <a:t>plain</a:t>
            </a:r>
            <a:r>
              <a:rPr lang="it-IT" dirty="0"/>
              <a:t> text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widely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social media.</a:t>
            </a:r>
          </a:p>
          <a:p>
            <a:r>
              <a:rPr lang="it-IT" dirty="0"/>
              <a:t>Task 10 of </a:t>
            </a:r>
            <a:r>
              <a:rPr lang="it-IT" dirty="0" err="1"/>
              <a:t>SemEval</a:t>
            </a:r>
            <a:r>
              <a:rPr lang="it-IT" dirty="0"/>
              <a:t> 2023 </a:t>
            </a:r>
            <a:r>
              <a:rPr lang="it-IT" dirty="0" err="1"/>
              <a:t>proposed</a:t>
            </a:r>
            <a:r>
              <a:rPr lang="it-IT" dirty="0"/>
              <a:t> the </a:t>
            </a:r>
            <a:r>
              <a:rPr lang="it-IT" b="1" dirty="0" err="1"/>
              <a:t>Explainable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r>
              <a:rPr lang="it-IT" b="1" dirty="0"/>
              <a:t> of Online </a:t>
            </a:r>
            <a:r>
              <a:rPr lang="it-IT" b="1" dirty="0" err="1"/>
              <a:t>Sexism</a:t>
            </a:r>
            <a:r>
              <a:rPr lang="it-IT" b="1" dirty="0"/>
              <a:t> (EDOS) </a:t>
            </a:r>
            <a:r>
              <a:rPr lang="it-IT" dirty="0"/>
              <a:t>dataset </a:t>
            </a:r>
            <a:r>
              <a:rPr lang="it-IT" dirty="0" err="1"/>
              <a:t>along</a:t>
            </a:r>
            <a:r>
              <a:rPr lang="it-IT" dirty="0"/>
              <a:t> with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tasks to solve:</a:t>
            </a:r>
          </a:p>
          <a:p>
            <a:pPr marL="457200" indent="-457200">
              <a:buFont typeface="+mj-lt"/>
              <a:buAutoNum type="arabicPeriod"/>
            </a:pPr>
            <a:r>
              <a:rPr lang="it-IT" b="1" dirty="0" err="1">
                <a:highlight>
                  <a:srgbClr val="FFFF00"/>
                </a:highlight>
              </a:rPr>
              <a:t>Binary</a:t>
            </a:r>
            <a:r>
              <a:rPr lang="it-IT" b="1" dirty="0">
                <a:highlight>
                  <a:srgbClr val="FFFF00"/>
                </a:highlight>
              </a:rPr>
              <a:t> </a:t>
            </a:r>
            <a:r>
              <a:rPr lang="it-IT" b="1" dirty="0" err="1">
                <a:highlight>
                  <a:srgbClr val="FFFF00"/>
                </a:highlight>
              </a:rPr>
              <a:t>Sexism</a:t>
            </a:r>
            <a:r>
              <a:rPr lang="it-IT" b="1" dirty="0">
                <a:highlight>
                  <a:srgbClr val="FFFF00"/>
                </a:highlight>
              </a:rPr>
              <a:t> </a:t>
            </a:r>
            <a:r>
              <a:rPr lang="it-IT" b="1" dirty="0" err="1">
                <a:highlight>
                  <a:srgbClr val="FFFF00"/>
                </a:highlight>
              </a:rPr>
              <a:t>Detection</a:t>
            </a:r>
            <a:r>
              <a:rPr lang="it-IT" b="1" dirty="0">
                <a:highlight>
                  <a:srgbClr val="FFFF00"/>
                </a:highlight>
              </a:rPr>
              <a:t> </a:t>
            </a:r>
            <a:r>
              <a:rPr lang="it-IT" dirty="0">
                <a:highlight>
                  <a:srgbClr val="FFFF00"/>
                </a:highlight>
              </a:rPr>
              <a:t>(Task A)</a:t>
            </a:r>
          </a:p>
          <a:p>
            <a:pPr marL="457200" indent="-457200">
              <a:buFont typeface="+mj-lt"/>
              <a:buAutoNum type="arabicPeriod"/>
            </a:pPr>
            <a:r>
              <a:rPr lang="it-IT" b="1" dirty="0" err="1"/>
              <a:t>Category</a:t>
            </a:r>
            <a:r>
              <a:rPr lang="it-IT" b="1" dirty="0"/>
              <a:t> of </a:t>
            </a:r>
            <a:r>
              <a:rPr lang="it-IT" b="1" dirty="0" err="1"/>
              <a:t>Sexism</a:t>
            </a:r>
            <a:r>
              <a:rPr lang="it-IT" b="1" dirty="0"/>
              <a:t> </a:t>
            </a:r>
            <a:r>
              <a:rPr lang="it-IT" dirty="0"/>
              <a:t>(Task B)</a:t>
            </a:r>
          </a:p>
          <a:p>
            <a:pPr marL="457200" indent="-457200">
              <a:buFont typeface="+mj-lt"/>
              <a:buAutoNum type="arabicPeriod"/>
            </a:pPr>
            <a:r>
              <a:rPr lang="it-IT" b="1" dirty="0"/>
              <a:t>Fine-</a:t>
            </a:r>
            <a:r>
              <a:rPr lang="it-IT" b="1" dirty="0" err="1"/>
              <a:t>grained</a:t>
            </a:r>
            <a:r>
              <a:rPr lang="it-IT" b="1" dirty="0"/>
              <a:t> </a:t>
            </a:r>
            <a:r>
              <a:rPr lang="it-IT" b="1" dirty="0" err="1"/>
              <a:t>Vector</a:t>
            </a:r>
            <a:r>
              <a:rPr lang="it-IT" b="1" dirty="0"/>
              <a:t> of </a:t>
            </a:r>
            <a:r>
              <a:rPr lang="it-IT" b="1" dirty="0" err="1"/>
              <a:t>Sexism</a:t>
            </a:r>
            <a:r>
              <a:rPr lang="it-IT" b="1" dirty="0"/>
              <a:t> </a:t>
            </a:r>
            <a:r>
              <a:rPr lang="it-IT" dirty="0"/>
              <a:t>(Task C)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35D5A2-FFE9-119F-1CD4-959E52CE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3074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787433-34D2-2E56-3EC1-3CD2DD7E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Related</a:t>
            </a:r>
            <a:r>
              <a:rPr lang="it-IT" dirty="0"/>
              <a:t> work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DBF5EA-698A-9455-DBA9-7ED034EEF3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From </a:t>
            </a:r>
            <a:r>
              <a:rPr lang="it-IT" dirty="0" err="1"/>
              <a:t>SemEval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report [1]: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90% of </a:t>
            </a:r>
            <a:r>
              <a:rPr lang="it-IT" dirty="0" err="1"/>
              <a:t>partecipants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 </a:t>
            </a:r>
            <a:r>
              <a:rPr lang="it-IT" b="1" dirty="0"/>
              <a:t>transformer-</a:t>
            </a:r>
            <a:r>
              <a:rPr lang="it-IT" b="1" dirty="0" err="1"/>
              <a:t>based</a:t>
            </a:r>
            <a:r>
              <a:rPr lang="it-IT" b="1" dirty="0"/>
              <a:t> model </a:t>
            </a:r>
            <a:r>
              <a:rPr lang="it-IT" dirty="0"/>
              <a:t>(</a:t>
            </a:r>
            <a:r>
              <a:rPr lang="it-IT" dirty="0" err="1"/>
              <a:t>RoBERTa</a:t>
            </a:r>
            <a:r>
              <a:rPr lang="it-IT" dirty="0"/>
              <a:t>, </a:t>
            </a:r>
            <a:r>
              <a:rPr lang="it-IT" dirty="0" err="1"/>
              <a:t>DeBERTa</a:t>
            </a:r>
            <a:r>
              <a:rPr lang="it-IT" dirty="0"/>
              <a:t>, BERT, </a:t>
            </a:r>
            <a:r>
              <a:rPr lang="it-IT" dirty="0" err="1"/>
              <a:t>BERTweet</a:t>
            </a:r>
            <a:r>
              <a:rPr lang="it-IT" dirty="0"/>
              <a:t>, </a:t>
            </a:r>
            <a:r>
              <a:rPr lang="it-IT" dirty="0" err="1"/>
              <a:t>DistilBERT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8% of </a:t>
            </a:r>
            <a:r>
              <a:rPr lang="it-IT" dirty="0" err="1"/>
              <a:t>partecipants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traditional</a:t>
            </a:r>
            <a:r>
              <a:rPr lang="it-IT" dirty="0"/>
              <a:t> </a:t>
            </a:r>
            <a:r>
              <a:rPr lang="it-IT" b="1" dirty="0"/>
              <a:t>machine learning </a:t>
            </a:r>
            <a:r>
              <a:rPr lang="it-IT" b="1" dirty="0" err="1"/>
              <a:t>methods</a:t>
            </a:r>
            <a:endParaRPr lang="it-IT" b="1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2%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/>
              <a:t>non-transformer deep </a:t>
            </a:r>
            <a:r>
              <a:rPr lang="it-IT" b="1" dirty="0" err="1"/>
              <a:t>neural</a:t>
            </a:r>
            <a:r>
              <a:rPr lang="it-IT" b="1" dirty="0"/>
              <a:t> networks</a:t>
            </a:r>
            <a:r>
              <a:rPr lang="it-IT" dirty="0"/>
              <a:t>,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combined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AB187DB-088C-4DDC-2FCC-2D0F444C1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5158" y="2334702"/>
            <a:ext cx="5976529" cy="2445387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1059DE8-8AAC-317A-2D8E-CBA154295EA0}"/>
              </a:ext>
            </a:extLst>
          </p:cNvPr>
          <p:cNvSpPr txBox="1"/>
          <p:nvPr/>
        </p:nvSpPr>
        <p:spPr>
          <a:xfrm>
            <a:off x="676656" y="5989135"/>
            <a:ext cx="1050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[1] H. Kirk, W. Yin, B.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Vidgen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, P.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Röttger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, SemEval-2023 task 10: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detection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of online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sexism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B944A41-4065-B551-21DE-0C7C7660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5954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2DCCA-3395-66DA-FC1F-C87623EA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Related</a:t>
            </a:r>
            <a:r>
              <a:rPr lang="it-IT" dirty="0"/>
              <a:t>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55C3F7-3F3A-D100-78ED-F8E749BF00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fine-</a:t>
            </a:r>
            <a:r>
              <a:rPr lang="it-IT" dirty="0" err="1"/>
              <a:t>tuned</a:t>
            </a:r>
            <a:r>
              <a:rPr lang="it-IT" dirty="0"/>
              <a:t> </a:t>
            </a:r>
            <a:r>
              <a:rPr lang="it-IT" b="1" dirty="0" err="1"/>
              <a:t>RoBERTa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fine-</a:t>
            </a:r>
            <a:r>
              <a:rPr lang="it-IT" dirty="0" err="1"/>
              <a:t>tuned</a:t>
            </a:r>
            <a:r>
              <a:rPr lang="it-IT" dirty="0"/>
              <a:t> BERT on EDOS dataset for Task A [2].</a:t>
            </a:r>
          </a:p>
          <a:p>
            <a:r>
              <a:rPr lang="it-IT" dirty="0" err="1"/>
              <a:t>Furthermore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fine-</a:t>
            </a:r>
            <a:r>
              <a:rPr lang="it-IT" dirty="0" err="1"/>
              <a:t>tuned</a:t>
            </a:r>
            <a:r>
              <a:rPr lang="it-IT" dirty="0"/>
              <a:t> models in an </a:t>
            </a:r>
            <a:r>
              <a:rPr lang="it-IT" b="1" dirty="0"/>
              <a:t>ensemble model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on Task B and Task C [3].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C6FFE1-BEA7-CE2C-8678-343AFC45CC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In a paper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b="1" dirty="0" err="1"/>
              <a:t>sexist</a:t>
            </a:r>
            <a:r>
              <a:rPr lang="it-IT" b="1" dirty="0"/>
              <a:t> data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comparatively</a:t>
            </a:r>
            <a:r>
              <a:rPr lang="it-IT" dirty="0"/>
              <a:t> </a:t>
            </a:r>
            <a:r>
              <a:rPr lang="it-IT" b="1" dirty="0"/>
              <a:t>low</a:t>
            </a:r>
            <a:r>
              <a:rPr lang="it-IT" dirty="0"/>
              <a:t> [4].</a:t>
            </a:r>
          </a:p>
          <a:p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b="1" dirty="0"/>
              <a:t>extra-</a:t>
            </a:r>
            <a:r>
              <a:rPr lang="it-IT" b="1" dirty="0" err="1"/>
              <a:t>linguistic</a:t>
            </a:r>
            <a:r>
              <a:rPr lang="it-IT" b="1" dirty="0"/>
              <a:t> </a:t>
            </a:r>
            <a:r>
              <a:rPr lang="it-IT" b="1" dirty="0" err="1"/>
              <a:t>informations</a:t>
            </a:r>
            <a:r>
              <a:rPr lang="it-IT" b="1" dirty="0"/>
              <a:t> </a:t>
            </a:r>
            <a:r>
              <a:rPr lang="it-IT" dirty="0" err="1"/>
              <a:t>usually</a:t>
            </a:r>
            <a:r>
              <a:rPr lang="it-IT" dirty="0"/>
              <a:t> helps the models to solve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proposed</a:t>
            </a:r>
            <a:r>
              <a:rPr lang="it-IT" dirty="0"/>
              <a:t> tasks [5].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0ED76D-8765-9A73-32F6-00CDF29FA941}"/>
              </a:ext>
            </a:extLst>
          </p:cNvPr>
          <p:cNvSpPr txBox="1"/>
          <p:nvPr/>
        </p:nvSpPr>
        <p:spPr>
          <a:xfrm>
            <a:off x="676656" y="5188916"/>
            <a:ext cx="105046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[2] M. Padmavathi, Ds at semeval-2023 task 10: Explaining online sexism using transformer based approach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[3] D.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Obeidat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H.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Nammas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M. Abdullah, et al.,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Just_one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at semeval-2023 task 10: Explainable detection of online sexism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edos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[4] R. H.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Rifat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, A.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Shruti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, M. Kamal, F.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Sadeque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Acsmkrhr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at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 semeval-2023 task 10: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 online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sexism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detection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edos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[5] M. E. V.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Rodrguez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, F. M. P. Del Arco, L. A. U. Lopez, M. T. Martín-Valdivia, Sinai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at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 semeval-2023 task 10: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Leveraging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emotions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, sentiments, and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irony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 knowledge for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detection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 of online </a:t>
            </a:r>
            <a:r>
              <a:rPr lang="it-IT" sz="1400" dirty="0" err="1">
                <a:solidFill>
                  <a:schemeClr val="bg1">
                    <a:lumMod val="50000"/>
                  </a:schemeClr>
                </a:solidFill>
              </a:rPr>
              <a:t>sexism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3F698C-7784-80F5-8B21-6F180F05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5903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6AC195-402B-1B61-F2E3-4E1E0D7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DECD1E-0545-28AF-0D13-086AA1C123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datasets: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The </a:t>
            </a:r>
            <a:r>
              <a:rPr lang="it-IT" b="1" dirty="0" err="1"/>
              <a:t>original</a:t>
            </a:r>
            <a:r>
              <a:rPr lang="it-IT" dirty="0"/>
              <a:t> EDOS dataset, and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The </a:t>
            </a:r>
            <a:r>
              <a:rPr lang="it-IT" b="1" dirty="0" err="1"/>
              <a:t>balanced</a:t>
            </a:r>
            <a:r>
              <a:rPr lang="it-IT" dirty="0"/>
              <a:t> EDOS dataset [6]</a:t>
            </a:r>
          </a:p>
          <a:p>
            <a:pPr marL="0" indent="0">
              <a:buNone/>
            </a:pPr>
            <a:r>
              <a:rPr lang="it-IT" dirty="0" err="1"/>
              <a:t>Performing</a:t>
            </a:r>
            <a:r>
              <a:rPr lang="it-IT" dirty="0"/>
              <a:t> data </a:t>
            </a:r>
            <a:r>
              <a:rPr lang="it-IT" dirty="0" err="1"/>
              <a:t>exploration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out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original</a:t>
            </a:r>
            <a:r>
              <a:rPr lang="it-IT" dirty="0"/>
              <a:t> dataset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b="1" dirty="0" err="1"/>
              <a:t>unbalanced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Segnaposto contenuto 7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B413E325-47B8-F9D5-63C1-C7D6BAE0A1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80" y="2009017"/>
            <a:ext cx="5732096" cy="283996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E71961-0541-1FF7-50E8-45B980B88A02}"/>
              </a:ext>
            </a:extLst>
          </p:cNvPr>
          <p:cNvSpPr txBox="1"/>
          <p:nvPr/>
        </p:nvSpPr>
        <p:spPr>
          <a:xfrm>
            <a:off x="676656" y="5989135"/>
            <a:ext cx="1050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[6] A.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Rydelek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D. Dementieva, G. Groh,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AdamR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at SemEval-2023 task 10: Solving the class imbalance problem in sexism detection with ensemble learning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4965554-B2C0-571E-BDD3-21149407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8059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070A5-74A6-CF54-62A0-965B47D9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</p:txBody>
      </p:sp>
      <p:pic>
        <p:nvPicPr>
          <p:cNvPr id="6" name="Segnaposto contenuto 5" descr="Immagine che contiene diagramma, schermata, Piano, Rettangolo&#10;&#10;Descrizione generata automaticamente">
            <a:extLst>
              <a:ext uri="{FF2B5EF4-FFF2-40B4-BE49-F238E27FC236}">
                <a16:creationId xmlns:a16="http://schemas.microsoft.com/office/drawing/2014/main" id="{E4862016-DFC9-2C34-479D-5C394FE389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616576"/>
            <a:ext cx="4664075" cy="2531311"/>
          </a:xfrm>
        </p:spPr>
      </p:pic>
      <p:pic>
        <p:nvPicPr>
          <p:cNvPr id="8" name="Segnaposto contenuto 7" descr="Immagine che contiene diagramma, schermata, Rettangolo, quadrato&#10;&#10;Descrizione generata automaticamente">
            <a:extLst>
              <a:ext uri="{FF2B5EF4-FFF2-40B4-BE49-F238E27FC236}">
                <a16:creationId xmlns:a16="http://schemas.microsoft.com/office/drawing/2014/main" id="{66FA5F1C-4E10-0BB1-FD90-57930F8F8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591672"/>
            <a:ext cx="4662487" cy="2581118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FE5BFA1-88BD-7C0B-972C-82A14CAD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5548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C859F-2433-E96B-2F98-5F73A4C9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67EB20-216C-094C-939A-09E6978EF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By </a:t>
            </a:r>
            <a:r>
              <a:rPr lang="it-IT" dirty="0" err="1"/>
              <a:t>plotting</a:t>
            </a:r>
            <a:r>
              <a:rPr lang="it-IT" dirty="0"/>
              <a:t> </a:t>
            </a:r>
            <a:r>
              <a:rPr lang="it-IT" dirty="0" err="1"/>
              <a:t>sentences</a:t>
            </a:r>
            <a:r>
              <a:rPr lang="it-IT" dirty="0"/>
              <a:t> </a:t>
            </a:r>
            <a:r>
              <a:rPr lang="it-IT" dirty="0" err="1"/>
              <a:t>embeddings</a:t>
            </a:r>
            <a:r>
              <a:rPr lang="it-IT" dirty="0"/>
              <a:t> in a 2D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out </a:t>
            </a:r>
            <a:r>
              <a:rPr lang="it-IT" dirty="0" err="1"/>
              <a:t>that</a:t>
            </a:r>
            <a:r>
              <a:rPr lang="it-IT" dirty="0"/>
              <a:t> out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linearly</a:t>
            </a:r>
            <a:r>
              <a:rPr lang="it-IT" b="1" dirty="0"/>
              <a:t> </a:t>
            </a:r>
            <a:r>
              <a:rPr lang="it-IT" b="1" dirty="0" err="1"/>
              <a:t>separable</a:t>
            </a:r>
            <a:r>
              <a:rPr lang="it-IT" dirty="0"/>
              <a:t>.</a:t>
            </a:r>
          </a:p>
          <a:p>
            <a:r>
              <a:rPr lang="it-IT" b="1" dirty="0"/>
              <a:t>Three </a:t>
            </a:r>
            <a:r>
              <a:rPr lang="it-IT" b="1" dirty="0" err="1"/>
              <a:t>approaches</a:t>
            </a:r>
            <a:r>
              <a:rPr lang="it-IT" b="1" dirty="0"/>
              <a:t> </a:t>
            </a:r>
            <a:r>
              <a:rPr lang="it-IT" dirty="0"/>
              <a:t>are </a:t>
            </a:r>
            <a:r>
              <a:rPr lang="it-IT" dirty="0" err="1"/>
              <a:t>proposed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Fine-tuning BERT for text </a:t>
            </a:r>
            <a:r>
              <a:rPr lang="it-IT" dirty="0" err="1"/>
              <a:t>classification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on TF-IDF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Text </a:t>
            </a:r>
            <a:r>
              <a:rPr lang="it-IT" dirty="0" err="1"/>
              <a:t>classification</a:t>
            </a:r>
            <a:r>
              <a:rPr lang="it-IT" dirty="0"/>
              <a:t> with </a:t>
            </a:r>
            <a:r>
              <a:rPr lang="it-IT" dirty="0" err="1"/>
              <a:t>ngrams</a:t>
            </a:r>
            <a:r>
              <a:rPr lang="it-IT" dirty="0"/>
              <a:t> </a:t>
            </a:r>
            <a:r>
              <a:rPr lang="it-IT" dirty="0" err="1"/>
              <a:t>embeddings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1213E97-D2AF-67D7-DD1D-7B54808424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0402"/>
            <a:ext cx="5802075" cy="288279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13F251-D35B-3EF8-B7E3-9584C78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57504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02515-A291-0E69-2398-9C7350EF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Fine-tuning BERT for text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10338F-B7A1-8003-377C-16305BD8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Transformer-</a:t>
            </a:r>
            <a:r>
              <a:rPr lang="it-IT" b="1" dirty="0" err="1"/>
              <a:t>based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bert</a:t>
            </a:r>
            <a:r>
              <a:rPr lang="it-IT" dirty="0"/>
              <a:t>-base-</a:t>
            </a:r>
            <a:r>
              <a:rPr lang="it-IT" dirty="0" err="1"/>
              <a:t>uncased</a:t>
            </a:r>
            <a:r>
              <a:rPr lang="it-IT" dirty="0"/>
              <a:t> BERT model.</a:t>
            </a:r>
          </a:p>
          <a:p>
            <a:r>
              <a:rPr lang="it-IT" dirty="0"/>
              <a:t>The model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fine-</a:t>
            </a:r>
            <a:r>
              <a:rPr lang="it-IT" dirty="0" err="1"/>
              <a:t>tuned</a:t>
            </a:r>
            <a:r>
              <a:rPr lang="it-IT" dirty="0"/>
              <a:t> on </a:t>
            </a:r>
            <a:r>
              <a:rPr lang="it-IT" dirty="0" err="1"/>
              <a:t>each</a:t>
            </a:r>
            <a:r>
              <a:rPr lang="it-IT" dirty="0"/>
              <a:t> datasets,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sentences</a:t>
            </a:r>
            <a:r>
              <a:rPr lang="it-IT" dirty="0"/>
              <a:t> for </a:t>
            </a:r>
            <a:r>
              <a:rPr lang="it-IT" b="1" dirty="0" err="1"/>
              <a:t>binary</a:t>
            </a:r>
            <a:r>
              <a:rPr lang="it-IT" b="1" dirty="0"/>
              <a:t> text </a:t>
            </a:r>
            <a:r>
              <a:rPr lang="it-IT" b="1" dirty="0" err="1"/>
              <a:t>classification</a:t>
            </a:r>
            <a:r>
              <a:rPr lang="it-IT" dirty="0"/>
              <a:t>.</a:t>
            </a:r>
          </a:p>
          <a:p>
            <a:r>
              <a:rPr lang="it-IT" dirty="0" err="1"/>
              <a:t>Both</a:t>
            </a:r>
            <a:r>
              <a:rPr lang="it-IT" dirty="0"/>
              <a:t> models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optimizer</a:t>
            </a:r>
            <a:r>
              <a:rPr lang="it-IT" b="1" dirty="0"/>
              <a:t> </a:t>
            </a:r>
            <a:r>
              <a:rPr lang="it-IT" dirty="0"/>
              <a:t>with the </a:t>
            </a:r>
            <a:r>
              <a:rPr lang="it-IT" b="1" dirty="0" err="1"/>
              <a:t>same</a:t>
            </a:r>
            <a:r>
              <a:rPr lang="it-IT" b="1" dirty="0"/>
              <a:t> learning rate </a:t>
            </a:r>
            <a:r>
              <a:rPr lang="it-IT" dirty="0"/>
              <a:t>and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on </a:t>
            </a:r>
            <a:r>
              <a:rPr lang="it-IT" b="1" dirty="0"/>
              <a:t>3 </a:t>
            </a:r>
            <a:r>
              <a:rPr lang="it-IT" b="1" dirty="0" err="1"/>
              <a:t>epochs</a:t>
            </a:r>
            <a:r>
              <a:rPr lang="it-IT" b="1" dirty="0"/>
              <a:t> </a:t>
            </a:r>
            <a:r>
              <a:rPr lang="it-IT" dirty="0"/>
              <a:t>with 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of 0.106 on the </a:t>
            </a:r>
            <a:r>
              <a:rPr lang="it-IT" dirty="0" err="1"/>
              <a:t>original</a:t>
            </a:r>
            <a:r>
              <a:rPr lang="it-IT" dirty="0"/>
              <a:t> dataset and 0.138 on the </a:t>
            </a:r>
            <a:r>
              <a:rPr lang="it-IT" dirty="0" err="1"/>
              <a:t>balanced</a:t>
            </a:r>
            <a:r>
              <a:rPr lang="it-IT" dirty="0"/>
              <a:t> one.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9658F-19A2-D5B4-25EE-A82B30C3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E3F1-B016-4701-B1F8-6EDBBDCC7CD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2281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227</TotalTime>
  <Words>1984</Words>
  <Application>Microsoft Office PowerPoint</Application>
  <PresentationFormat>Widescreen</PresentationFormat>
  <Paragraphs>584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Aptos</vt:lpstr>
      <vt:lpstr>Arial</vt:lpstr>
      <vt:lpstr>Calibri Light</vt:lpstr>
      <vt:lpstr>Metropolitano</vt:lpstr>
      <vt:lpstr>Text classification on EDOS dataset</vt:lpstr>
      <vt:lpstr>Summary</vt:lpstr>
      <vt:lpstr>Introduction and motivations</vt:lpstr>
      <vt:lpstr>Related work</vt:lpstr>
      <vt:lpstr>Related work</vt:lpstr>
      <vt:lpstr>Proposed approach</vt:lpstr>
      <vt:lpstr>Proposed approach</vt:lpstr>
      <vt:lpstr>Proposed approach</vt:lpstr>
      <vt:lpstr>1. Fine-tuning BERT for text classification</vt:lpstr>
      <vt:lpstr>2. Logistic regression on TF-IDF</vt:lpstr>
      <vt:lpstr>3. Text classification with ngrams embeddings</vt:lpstr>
      <vt:lpstr>3. Text classification with ngrams embeddings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Evaluation</vt:lpstr>
      <vt:lpstr>1. Fine-tuning BERT for text classification</vt:lpstr>
      <vt:lpstr>1. Fine-tuning BERT for text classification</vt:lpstr>
      <vt:lpstr>2. Logistic regression on TF-IDF</vt:lpstr>
      <vt:lpstr>2. Logistic regression on TF-IDF</vt:lpstr>
      <vt:lpstr>3. Text classification with ngrams embeddings</vt:lpstr>
      <vt:lpstr>3. Text classification with ngrams embeddings</vt:lpstr>
      <vt:lpstr>Conclusions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on EDOS dataset (Molinari)</dc:title>
  <dc:creator>MOLINARI ESTER</dc:creator>
  <cp:lastModifiedBy>MOLINARI ESTER</cp:lastModifiedBy>
  <cp:revision>2</cp:revision>
  <dcterms:created xsi:type="dcterms:W3CDTF">2024-07-15T09:49:34Z</dcterms:created>
  <dcterms:modified xsi:type="dcterms:W3CDTF">2024-07-17T10:02:43Z</dcterms:modified>
</cp:coreProperties>
</file>