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76" r:id="rId5"/>
    <p:sldId id="277" r:id="rId6"/>
    <p:sldId id="278" r:id="rId7"/>
    <p:sldId id="280" r:id="rId8"/>
    <p:sldId id="281" r:id="rId9"/>
    <p:sldId id="283" r:id="rId10"/>
    <p:sldId id="282" r:id="rId11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3/27/2017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3/27/2017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3/27/2017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3/27/2017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3/27/2017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3/27/2017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3/27/2017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3/27/2017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3/27/2017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3/27/2017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3/27/2017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4AF4769A-7C40-4A00-A756-6BE6DED20433}" type="datetimeFigureOut">
              <a:rPr lang="en-US" smtClean="0">
                <a:uFillTx/>
              </a:rPr>
              <a:t>3/27/2017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Project Assignment #2</a:t>
            </a:r>
            <a:endParaRPr lang="en-US" b="1" dirty="0">
              <a:solidFill>
                <a:srgbClr val="C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using LDA</a:t>
            </a:r>
            <a:endParaRPr lang="en-US" sz="3200" b="1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Deliverables</a:t>
            </a:r>
            <a:endParaRPr lang="en-US" b="1" dirty="0">
              <a:solidFill>
                <a:srgbClr val="C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800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Code and Report: </a:t>
            </a:r>
            <a:endParaRPr lang="en-US" sz="2800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Well commented MATLAB </a:t>
            </a:r>
            <a:r>
              <a:rPr 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code organized in a modular </a:t>
            </a:r>
            <a:r>
              <a:rPr lang="en-US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fashion (30)</a:t>
            </a:r>
          </a:p>
          <a:p>
            <a:pPr lvl="2"/>
            <a:r>
              <a:rPr lang="en-US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LDA results with PCA (PCA evaluated using the same protocol) (30)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 organized report with the obtained results (40)</a:t>
            </a:r>
            <a:endParaRPr lang="en-US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Bonus (10 points)</a:t>
            </a:r>
          </a:p>
          <a:p>
            <a:pPr lvl="2"/>
            <a:r>
              <a:rPr lang="en-US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Perform LDA on top of PCA and discuss the results</a:t>
            </a:r>
            <a:endParaRPr lang="en-US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8227" y="558114"/>
            <a:ext cx="60960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Pipeline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3027" y="1948249"/>
            <a:ext cx="5791200" cy="2426043"/>
          </a:xfrm>
          <a:noFill/>
        </p:spPr>
        <p:txBody>
          <a:bodyPr/>
          <a:lstStyle/>
          <a:p>
            <a:r>
              <a:rPr lang="en-US" altLang="en-US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Face Segmentation/Detection</a:t>
            </a:r>
          </a:p>
          <a:p>
            <a:r>
              <a:rPr lang="en-US" altLang="en-US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Facial Feature extraction</a:t>
            </a:r>
          </a:p>
          <a:p>
            <a:r>
              <a:rPr lang="en-US" altLang="en-US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  <a:p>
            <a:endParaRPr lang="en-US" altLang="en-US" dirty="0" smtClean="0">
              <a:uFillTx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66938" y="5000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40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 </a:t>
            </a:r>
            <a:r>
              <a:rPr lang="en-US" altLang="ko-KR" sz="40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ko-KR" sz="4000" dirty="0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1905000" y="1676400"/>
            <a:ext cx="86106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goal of LDA?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1828800" y="2209799"/>
            <a:ext cx="8686800" cy="404271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lvl="1" eaLnBrk="1" hangingPunct="1">
              <a:buClr>
                <a:srgbClr val="000000"/>
              </a:buClr>
              <a:buFont typeface="Arial" panose="020B0604020202020204" pitchFamily="34" charset="0"/>
              <a:buChar char="−"/>
            </a:pP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Perform dimensionality reduction “while preserving as much of the class discriminatory information as possible”.</a:t>
            </a:r>
          </a:p>
          <a:p>
            <a:pPr lvl="1" eaLnBrk="1" hangingPunct="1">
              <a:buClr>
                <a:srgbClr val="000000"/>
              </a:buClr>
              <a:buFont typeface="Arial" panose="020B0604020202020204" pitchFamily="34" charset="0"/>
              <a:buChar char="−"/>
            </a:pP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Seeks to find directions along which the classes are best separated.</a:t>
            </a:r>
          </a:p>
          <a:p>
            <a:pPr lvl="1" eaLnBrk="1" hangingPunct="1">
              <a:buClr>
                <a:srgbClr val="000000"/>
              </a:buClr>
              <a:buFont typeface="Arial" panose="020B0604020202020204" pitchFamily="34" charset="0"/>
              <a:buChar char="−"/>
            </a:pP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Takes into consideration the scatter </a:t>
            </a:r>
            <a:r>
              <a:rPr lang="en-US" altLang="ko-KR" sz="2400" i="1" u="sng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within-classes</a:t>
            </a:r>
            <a:r>
              <a:rPr lang="en-US" altLang="ko-KR" sz="2400" i="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but also the scatter </a:t>
            </a:r>
            <a:r>
              <a:rPr lang="en-US" altLang="ko-KR" sz="2400" i="1" u="sng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between-classes</a:t>
            </a: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Clr>
                <a:srgbClr val="000000"/>
              </a:buClr>
              <a:buFont typeface="Arial" panose="020B0604020202020204" pitchFamily="34" charset="0"/>
              <a:buChar char="−"/>
            </a:pP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 example of face recognition, more capable of distinguishing image variation due to </a:t>
            </a:r>
            <a:r>
              <a:rPr lang="en-US" altLang="ko-KR" sz="2400" u="sng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from variation due to other sources such as </a:t>
            </a:r>
            <a:r>
              <a:rPr lang="en-US" altLang="ko-KR" sz="2400" u="sng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illumination</a:t>
            </a: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2400" u="sng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ChangeArrowheads="1"/>
          </p:cNvSpPr>
          <p:nvPr/>
        </p:nvSpPr>
        <p:spPr bwMode="auto">
          <a:xfrm>
            <a:off x="1752600" y="132835"/>
            <a:ext cx="8763000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algn="l" eaLnBrk="0" hangingPunct="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algn="l" eaLnBrk="0" hangingPunct="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algn="l" eaLnBrk="0" hangingPunct="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algn="l" eaLnBrk="0" hangingPunct="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algn="l" eaLnBrk="0" hangingPunct="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1" dirty="0">
                <a:solidFill>
                  <a:srgbClr val="C00000"/>
                </a:solidFill>
                <a:uFillTx/>
              </a:rPr>
              <a:t>Authentication vs Identification</a:t>
            </a:r>
          </a:p>
        </p:txBody>
      </p:sp>
      <p:sp>
        <p:nvSpPr>
          <p:cNvPr id="964611" name="Rectangle 3"/>
          <p:cNvSpPr>
            <a:spLocks noChangeArrowheads="1"/>
          </p:cNvSpPr>
          <p:nvPr/>
        </p:nvSpPr>
        <p:spPr bwMode="auto">
          <a:xfrm>
            <a:off x="2705101" y="1208387"/>
            <a:ext cx="8610600" cy="30480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/>
          <a:lstStyle>
            <a:lvl1pPr marL="342900" indent="-342900" algn="l" eaLnBrk="0" hangingPunct="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altLang="zh-TW" dirty="0">
                <a:uFillTx/>
                <a:ea typeface="新細明體" panose="02020500000000000000" pitchFamily="18" charset="-120"/>
              </a:rPr>
              <a:t>Face Authentication/Verification (1:1 matching)</a:t>
            </a: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endParaRPr lang="en-US" altLang="zh-TW" dirty="0">
              <a:uFillTx/>
              <a:ea typeface="新細明體" panose="02020500000000000000" pitchFamily="18" charset="-120"/>
            </a:endParaRP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endParaRPr lang="en-US" altLang="zh-TW" dirty="0">
              <a:uFillTx/>
              <a:ea typeface="新細明體" panose="02020500000000000000" pitchFamily="18" charset="-120"/>
            </a:endParaRP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endParaRPr lang="en-US" altLang="zh-TW" dirty="0">
              <a:uFillTx/>
              <a:ea typeface="新細明體" panose="02020500000000000000" pitchFamily="18" charset="-120"/>
            </a:endParaRP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endParaRPr lang="en-US" altLang="zh-TW" dirty="0">
              <a:uFillTx/>
              <a:ea typeface="新細明體" panose="02020500000000000000" pitchFamily="18" charset="-120"/>
            </a:endParaRP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endParaRPr lang="en-US" altLang="zh-TW" dirty="0">
              <a:uFillTx/>
              <a:ea typeface="新細明體" panose="02020500000000000000" pitchFamily="18" charset="-120"/>
            </a:endParaRP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altLang="zh-TW" dirty="0">
                <a:uFillTx/>
                <a:ea typeface="新細明體" panose="02020500000000000000" pitchFamily="18" charset="-120"/>
              </a:rPr>
              <a:t>Face Identification/Recognition (1:N matching)</a:t>
            </a:r>
          </a:p>
        </p:txBody>
      </p:sp>
      <p:pic>
        <p:nvPicPr>
          <p:cNvPr id="964612" name="Picture 4" descr="se10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3725" y="1865871"/>
            <a:ext cx="1371600" cy="2057400"/>
          </a:xfrm>
          <a:prstGeom prst="rect">
            <a:avLst/>
          </a:prstGeom>
          <a:noFill/>
        </p:spPr>
      </p:pic>
      <p:pic>
        <p:nvPicPr>
          <p:cNvPr id="964613" name="Picture 5" descr="se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7926" y="5105401"/>
            <a:ext cx="752475" cy="1128713"/>
          </a:xfrm>
          <a:prstGeom prst="rect">
            <a:avLst/>
          </a:prstGeom>
          <a:noFill/>
        </p:spPr>
      </p:pic>
      <p:pic>
        <p:nvPicPr>
          <p:cNvPr id="964614" name="Picture 6" descr="se02_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6126" y="5105401"/>
            <a:ext cx="752475" cy="1128713"/>
          </a:xfrm>
          <a:prstGeom prst="rect">
            <a:avLst/>
          </a:prstGeom>
          <a:noFill/>
        </p:spPr>
      </p:pic>
      <p:pic>
        <p:nvPicPr>
          <p:cNvPr id="964615" name="Picture 7" descr="se04_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72526" y="5105401"/>
            <a:ext cx="752475" cy="1128713"/>
          </a:xfrm>
          <a:prstGeom prst="rect">
            <a:avLst/>
          </a:prstGeom>
          <a:noFill/>
        </p:spPr>
      </p:pic>
      <p:pic>
        <p:nvPicPr>
          <p:cNvPr id="964616" name="Picture 8" descr="se05_0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10726" y="5105401"/>
            <a:ext cx="752475" cy="1128713"/>
          </a:xfrm>
          <a:prstGeom prst="rect">
            <a:avLst/>
          </a:prstGeom>
          <a:noFill/>
        </p:spPr>
      </p:pic>
      <p:pic>
        <p:nvPicPr>
          <p:cNvPr id="964617" name="Picture 9" descr="se10_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34325" y="5105400"/>
            <a:ext cx="762000" cy="1143000"/>
          </a:xfrm>
          <a:prstGeom prst="rect">
            <a:avLst/>
          </a:prstGeom>
          <a:noFill/>
        </p:spPr>
      </p:pic>
      <p:pic>
        <p:nvPicPr>
          <p:cNvPr id="964618" name="Picture 10" descr="se10_0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38613" y="1865871"/>
            <a:ext cx="1371600" cy="2057400"/>
          </a:xfrm>
          <a:prstGeom prst="rect">
            <a:avLst/>
          </a:prstGeom>
          <a:noFill/>
        </p:spPr>
      </p:pic>
      <p:pic>
        <p:nvPicPr>
          <p:cNvPr id="964619" name="Picture 11" descr="se10_0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68720" y="4641057"/>
            <a:ext cx="13716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31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Genuine and Impostors</a:t>
            </a:r>
            <a:endParaRPr lang="en-US" b="1" dirty="0">
              <a:solidFill>
                <a:srgbClr val="C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0" descr="se10_0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5792" y="1690688"/>
            <a:ext cx="1442208" cy="2163312"/>
          </a:xfrm>
          <a:prstGeom prst="rect">
            <a:avLst/>
          </a:prstGeom>
          <a:noFill/>
        </p:spPr>
      </p:pic>
      <p:pic>
        <p:nvPicPr>
          <p:cNvPr id="5" name="Picture 4" descr="se10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1931" y="1776198"/>
            <a:ext cx="1442208" cy="2163312"/>
          </a:xfrm>
          <a:prstGeom prst="rect">
            <a:avLst/>
          </a:prstGeom>
          <a:noFill/>
        </p:spPr>
      </p:pic>
      <p:sp>
        <p:nvSpPr>
          <p:cNvPr id="6" name="Left-Right Arrow 5"/>
          <p:cNvSpPr>
            <a:spLocks/>
          </p:cNvSpPr>
          <p:nvPr/>
        </p:nvSpPr>
        <p:spPr>
          <a:xfrm>
            <a:off x="3616024" y="2680740"/>
            <a:ext cx="757882" cy="3542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7" name="Picture 10" descr="se10_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5792" y="4375235"/>
            <a:ext cx="1442208" cy="2163312"/>
          </a:xfrm>
          <a:prstGeom prst="rect">
            <a:avLst/>
          </a:prstGeom>
          <a:noFill/>
        </p:spPr>
      </p:pic>
      <p:pic>
        <p:nvPicPr>
          <p:cNvPr id="8" name="Picture 5" descr="se01_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1931" y="4602893"/>
            <a:ext cx="1442208" cy="1990597"/>
          </a:xfrm>
          <a:prstGeom prst="rect">
            <a:avLst/>
          </a:prstGeom>
          <a:noFill/>
        </p:spPr>
      </p:pic>
      <p:sp>
        <p:nvSpPr>
          <p:cNvPr id="9" name="Left-Right Arrow 8"/>
          <p:cNvSpPr>
            <a:spLocks/>
          </p:cNvSpPr>
          <p:nvPr/>
        </p:nvSpPr>
        <p:spPr>
          <a:xfrm>
            <a:off x="3616024" y="5243964"/>
            <a:ext cx="757882" cy="3542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7447005" y="2599377"/>
            <a:ext cx="2290119" cy="87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uFillTx/>
              </a:rPr>
              <a:t>Genuine</a:t>
            </a:r>
            <a:endParaRPr lang="en-US" sz="2800" dirty="0">
              <a:uFillTx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7447004" y="4982750"/>
            <a:ext cx="2290119" cy="87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uFillTx/>
              </a:rPr>
              <a:t>Impostor</a:t>
            </a:r>
            <a:endParaRPr lang="en-US" sz="2800" dirty="0"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Project Assignment</a:t>
            </a:r>
            <a:endParaRPr lang="en-US" b="1" dirty="0">
              <a:solidFill>
                <a:srgbClr val="C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Face Recognition using Linear Discriminant Analysis (LDA)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Comparison with Principal Component Analysis (PCA) based </a:t>
            </a:r>
            <a:r>
              <a:rPr lang="en-US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ace Recognition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Bonus points for performing PCA followed by LDA. (the feature vectors generated by PCA will be used as data for LDA)</a:t>
            </a:r>
            <a:endParaRPr lang="en-US" dirty="0" smtClean="0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uFillTx/>
            </a:endParaRPr>
          </a:p>
          <a:p>
            <a:endParaRPr lang="en-US" dirty="0"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 AT&amp;T Face Database</a:t>
            </a:r>
            <a:endParaRPr lang="en-US" sz="4000" b="1" dirty="0">
              <a:solidFill>
                <a:srgbClr val="C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20632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AT&amp;T</a:t>
            </a:r>
            <a:r>
              <a:rPr 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database is freely downloadable and contains a set of 400 </a:t>
            </a:r>
            <a:r>
              <a:rPr lang="en-US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face images (http://www.cl.cam.ac.uk/research/dtg/attarchive/facedatabase.html)</a:t>
            </a:r>
          </a:p>
          <a:p>
            <a:pPr algn="just"/>
            <a:endParaRPr lang="en-US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ten different images of each of 40 distinct </a:t>
            </a:r>
            <a:r>
              <a:rPr lang="en-US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subjects </a:t>
            </a:r>
          </a:p>
          <a:p>
            <a:pPr algn="just"/>
            <a:endParaRPr lang="en-US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some subjects, the </a:t>
            </a:r>
            <a:r>
              <a:rPr lang="en-US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images were </a:t>
            </a:r>
            <a:r>
              <a:rPr 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taken at different times, varying the lighting, facial expressions (open / closed eyes</a:t>
            </a:r>
            <a:r>
              <a:rPr lang="en-US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smiling </a:t>
            </a:r>
            <a:r>
              <a:rPr 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 not smiling) and facial details (glasses / no glasses</a:t>
            </a:r>
            <a:r>
              <a:rPr lang="en-US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 smtClean="0"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3. Face Recognition using LDA</a:t>
            </a:r>
            <a:endParaRPr lang="en-US" b="1" dirty="0">
              <a:solidFill>
                <a:srgbClr val="C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7568"/>
            <a:ext cx="10515600" cy="4529395"/>
          </a:xfrm>
        </p:spPr>
        <p:txBody>
          <a:bodyPr>
            <a:normAutofit/>
          </a:bodyPr>
          <a:lstStyle/>
          <a:p>
            <a:r>
              <a:rPr lang="en-US" dirty="0" smtClean="0">
                <a:uFillTx/>
              </a:rPr>
              <a:t>Prepare a training set of face images</a:t>
            </a:r>
          </a:p>
          <a:p>
            <a:pPr lvl="1"/>
            <a:r>
              <a:rPr lang="en-US" dirty="0" smtClean="0">
                <a:uFillTx/>
              </a:rPr>
              <a:t>Each image is treated as one vector, simply by concatenating the rows of pixels in the original images</a:t>
            </a:r>
          </a:p>
          <a:p>
            <a:r>
              <a:rPr lang="en-US" dirty="0" smtClean="0">
                <a:uFillTx/>
              </a:rPr>
              <a:t>Compute Within and Between class Scatter Matrices. </a:t>
            </a:r>
          </a:p>
          <a:p>
            <a:r>
              <a:rPr lang="en-US" dirty="0" smtClean="0">
                <a:uFillTx/>
              </a:rPr>
              <a:t>Calculate the eigenvectors and eigenvalues of the covariance matrix.</a:t>
            </a:r>
          </a:p>
          <a:p>
            <a:r>
              <a:rPr lang="en-US" dirty="0" smtClean="0">
                <a:uFillTx/>
              </a:rPr>
              <a:t>Choose the principal components. Sort the eigenvalues in descending order and arrange eigenvectors accordingly. </a:t>
            </a:r>
          </a:p>
          <a:p>
            <a:endParaRPr lang="en-US" dirty="0" smtClean="0">
              <a:uFillTx/>
            </a:endParaRPr>
          </a:p>
          <a:p>
            <a:endParaRPr lang="en-US" dirty="0" smtClean="0">
              <a:uFillTx/>
            </a:endParaRPr>
          </a:p>
          <a:p>
            <a:endParaRPr lang="en-US" dirty="0">
              <a:uFillTx/>
            </a:endParaRPr>
          </a:p>
          <a:p>
            <a:endParaRPr lang="en-US" dirty="0" smtClean="0">
              <a:uFillTx/>
            </a:endParaRPr>
          </a:p>
          <a:p>
            <a:endParaRPr lang="en-US" dirty="0">
              <a:uFillTx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Face verification based on LDA will be evaluated using the protocol discussed in the class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 1-5 images of 40 subjects (for enrollment and fisher space generation)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set: 6-10 images of 40 subjects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ROC Curves (use matlab command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 </a:t>
            </a:r>
            <a:r>
              <a:rPr lang="en-US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 vs FAR</a:t>
            </a:r>
          </a:p>
          <a:p>
            <a:pPr lvl="2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FRR vs FAR</a:t>
            </a:r>
          </a:p>
          <a:p>
            <a:pPr lvl="2"/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verification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(roc may be used) with respect to number of principal components selected by you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38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442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Gulim</vt:lpstr>
      <vt:lpstr>맑은 고딕</vt:lpstr>
      <vt:lpstr>新細明體</vt:lpstr>
      <vt:lpstr>Arial</vt:lpstr>
      <vt:lpstr>Calibri</vt:lpstr>
      <vt:lpstr>Calibri Light</vt:lpstr>
      <vt:lpstr>Times New Roman</vt:lpstr>
      <vt:lpstr>Office Theme</vt:lpstr>
      <vt:lpstr>Project Assignment #2</vt:lpstr>
      <vt:lpstr>Face Recognition Pipeline</vt:lpstr>
      <vt:lpstr>Linear Discriminant Analysis</vt:lpstr>
      <vt:lpstr>PowerPoint Presentation</vt:lpstr>
      <vt:lpstr>Genuine and Impostors</vt:lpstr>
      <vt:lpstr>Project Assignment</vt:lpstr>
      <vt:lpstr>2.  AT&amp;T Face Database</vt:lpstr>
      <vt:lpstr>3. Face Recognition using LDA</vt:lpstr>
      <vt:lpstr>Performance Evaluation </vt:lpstr>
      <vt:lpstr>Deliverables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Rattani, Ajita</dc:creator>
  <cp:lastModifiedBy>Rattani, Ajita</cp:lastModifiedBy>
  <cp:revision>23</cp:revision>
  <dcterms:created xsi:type="dcterms:W3CDTF">2016-03-22T11:06:53Z</dcterms:created>
  <dcterms:modified xsi:type="dcterms:W3CDTF">2017-03-27T14:21:19Z</dcterms:modified>
</cp:coreProperties>
</file>