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73" r:id="rId7"/>
    <p:sldId id="270" r:id="rId8"/>
    <p:sldId id="268" r:id="rId9"/>
    <p:sldId id="269"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14086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233485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ACB5C7-254D-4523-91F7-7808B79680B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073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067AA85-B304-44C8-9252-535514AAFD5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132105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067AA85-B304-44C8-9252-535514AAFD5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CB5C7-254D-4523-91F7-7808B79680B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1220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067AA85-B304-44C8-9252-535514AAFD5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2791711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145337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227305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271190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67AA85-B304-44C8-9252-535514AAFD59}"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352976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7AA85-B304-44C8-9252-535514AAFD5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94633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67AA85-B304-44C8-9252-535514AAFD59}"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310416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7AA85-B304-44C8-9252-535514AAFD59}"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110080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7AA85-B304-44C8-9252-535514AAFD59}"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137780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67AA85-B304-44C8-9252-535514AAFD5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175893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67AA85-B304-44C8-9252-535514AAFD59}"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CB5C7-254D-4523-91F7-7808B79680BF}" type="slidenum">
              <a:rPr lang="en-US" smtClean="0"/>
              <a:t>‹#›</a:t>
            </a:fld>
            <a:endParaRPr lang="en-US"/>
          </a:p>
        </p:txBody>
      </p:sp>
    </p:spTree>
    <p:extLst>
      <p:ext uri="{BB962C8B-B14F-4D97-AF65-F5344CB8AC3E}">
        <p14:creationId xmlns:p14="http://schemas.microsoft.com/office/powerpoint/2010/main" val="220111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67AA85-B304-44C8-9252-535514AAFD59}" type="datetimeFigureOut">
              <a:rPr lang="en-US" smtClean="0"/>
              <a:t>11/1/2016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ACB5C7-254D-4523-91F7-7808B79680BF}" type="slidenum">
              <a:rPr lang="en-US" smtClean="0"/>
              <a:t>‹#›</a:t>
            </a:fld>
            <a:endParaRPr lang="en-US"/>
          </a:p>
        </p:txBody>
      </p:sp>
    </p:spTree>
    <p:extLst>
      <p:ext uri="{BB962C8B-B14F-4D97-AF65-F5344CB8AC3E}">
        <p14:creationId xmlns:p14="http://schemas.microsoft.com/office/powerpoint/2010/main" val="1919773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2 : RBF SOLUTION</a:t>
            </a:r>
          </a:p>
        </p:txBody>
      </p:sp>
      <p:sp>
        <p:nvSpPr>
          <p:cNvPr id="3" name="Subtitle 2"/>
          <p:cNvSpPr>
            <a:spLocks noGrp="1"/>
          </p:cNvSpPr>
          <p:nvPr>
            <p:ph type="subTitle" idx="1"/>
          </p:nvPr>
        </p:nvSpPr>
        <p:spPr/>
        <p:txBody>
          <a:bodyPr/>
          <a:lstStyle/>
          <a:p>
            <a:r>
              <a:rPr lang="en-US" dirty="0"/>
              <a:t>VENKATA KRISHNA KARTHIK BURRA</a:t>
            </a:r>
          </a:p>
          <a:p>
            <a:r>
              <a:rPr lang="en-US" dirty="0"/>
              <a:t>16230698</a:t>
            </a:r>
          </a:p>
        </p:txBody>
      </p:sp>
    </p:spTree>
    <p:extLst>
      <p:ext uri="{BB962C8B-B14F-4D97-AF65-F5344CB8AC3E}">
        <p14:creationId xmlns:p14="http://schemas.microsoft.com/office/powerpoint/2010/main" val="133065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4707445" y="640080"/>
            <a:ext cx="6777772" cy="5252773"/>
          </a:xfrm>
          <a:prstGeom prst="rect">
            <a:avLst/>
          </a:prstGeom>
        </p:spPr>
      </p:pic>
      <p:sp>
        <p:nvSpPr>
          <p:cNvPr id="2" name="Title 1"/>
          <p:cNvSpPr>
            <a:spLocks noGrp="1"/>
          </p:cNvSpPr>
          <p:nvPr>
            <p:ph type="title"/>
          </p:nvPr>
        </p:nvSpPr>
        <p:spPr>
          <a:xfrm>
            <a:off x="649224" y="645106"/>
            <a:ext cx="3650279" cy="1259894"/>
          </a:xfrm>
        </p:spPr>
        <p:txBody>
          <a:bodyPr>
            <a:normAutofit/>
          </a:bodyPr>
          <a:lstStyle/>
          <a:p>
            <a:r>
              <a:rPr lang="en-US" dirty="0"/>
              <a:t>TASK2 – PLOTTING ROC </a:t>
            </a:r>
          </a:p>
        </p:txBody>
      </p:sp>
      <p:sp>
        <p:nvSpPr>
          <p:cNvPr id="3" name="Content Placeholder 2"/>
          <p:cNvSpPr>
            <a:spLocks noGrp="1"/>
          </p:cNvSpPr>
          <p:nvPr>
            <p:ph idx="1"/>
          </p:nvPr>
        </p:nvSpPr>
        <p:spPr>
          <a:xfrm>
            <a:off x="649225" y="2133600"/>
            <a:ext cx="3650278" cy="3759253"/>
          </a:xfrm>
        </p:spPr>
        <p:txBody>
          <a:bodyPr>
            <a:normAutofit/>
          </a:bodyPr>
          <a:lstStyle/>
          <a:p>
            <a:r>
              <a:rPr lang="en-US" dirty="0">
                <a:latin typeface="Times New Roman" panose="02020603050405020304" pitchFamily="18" charset="0"/>
                <a:cs typeface="Times New Roman" panose="02020603050405020304" pitchFamily="18" charset="0"/>
              </a:rPr>
              <a:t> Validation ROC Plot for net1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4588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853879" y="640080"/>
            <a:ext cx="6484904" cy="5252773"/>
          </a:xfrm>
          <a:prstGeom prst="rect">
            <a:avLst/>
          </a:prstGeom>
        </p:spPr>
      </p:pic>
      <p:sp>
        <p:nvSpPr>
          <p:cNvPr id="3" name="Content Placeholder 2"/>
          <p:cNvSpPr>
            <a:spLocks noGrp="1"/>
          </p:cNvSpPr>
          <p:nvPr>
            <p:ph idx="1"/>
          </p:nvPr>
        </p:nvSpPr>
        <p:spPr>
          <a:xfrm>
            <a:off x="649225" y="2133600"/>
            <a:ext cx="3650278" cy="3759253"/>
          </a:xfrm>
        </p:spPr>
        <p:txBody>
          <a:bodyPr>
            <a:normAutofit/>
          </a:bodyPr>
          <a:lstStyle/>
          <a:p>
            <a:r>
              <a:rPr lang="en-US" dirty="0">
                <a:latin typeface="Times New Roman" panose="02020603050405020304" pitchFamily="18" charset="0"/>
                <a:cs typeface="Times New Roman" panose="02020603050405020304" pitchFamily="18" charset="0"/>
              </a:rPr>
              <a:t>Validation ROC plot for net 2</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6847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696478" y="640080"/>
            <a:ext cx="6799706" cy="5252773"/>
          </a:xfrm>
          <a:prstGeom prst="rect">
            <a:avLst/>
          </a:prstGeom>
        </p:spPr>
      </p:pic>
      <p:sp>
        <p:nvSpPr>
          <p:cNvPr id="3" name="Content Placeholder 2"/>
          <p:cNvSpPr>
            <a:spLocks noGrp="1"/>
          </p:cNvSpPr>
          <p:nvPr>
            <p:ph idx="1"/>
          </p:nvPr>
        </p:nvSpPr>
        <p:spPr>
          <a:xfrm>
            <a:off x="649225" y="2133600"/>
            <a:ext cx="3650278" cy="3759253"/>
          </a:xfrm>
        </p:spPr>
        <p:txBody>
          <a:bodyPr>
            <a:normAutofit/>
          </a:bodyPr>
          <a:lstStyle/>
          <a:p>
            <a:r>
              <a:rPr lang="en-US" dirty="0">
                <a:latin typeface="Times New Roman" panose="02020603050405020304" pitchFamily="18" charset="0"/>
                <a:cs typeface="Times New Roman" panose="02020603050405020304" pitchFamily="18" charset="0"/>
              </a:rPr>
              <a:t> Train ROC plot for net1</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0844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853879" y="640080"/>
            <a:ext cx="6484904" cy="5252773"/>
          </a:xfrm>
          <a:prstGeom prst="rect">
            <a:avLst/>
          </a:prstGeom>
        </p:spPr>
      </p:pic>
      <p:sp>
        <p:nvSpPr>
          <p:cNvPr id="3" name="Content Placeholder 2"/>
          <p:cNvSpPr>
            <a:spLocks noGrp="1"/>
          </p:cNvSpPr>
          <p:nvPr>
            <p:ph idx="1"/>
          </p:nvPr>
        </p:nvSpPr>
        <p:spPr>
          <a:xfrm>
            <a:off x="649225" y="2133600"/>
            <a:ext cx="3650278" cy="3759253"/>
          </a:xfrm>
        </p:spPr>
        <p:txBody>
          <a:bodyPr>
            <a:normAutofit/>
          </a:bodyPr>
          <a:lstStyle/>
          <a:p>
            <a:r>
              <a:rPr lang="en-US" dirty="0">
                <a:latin typeface="Times New Roman" panose="02020603050405020304" pitchFamily="18" charset="0"/>
                <a:cs typeface="Times New Roman" panose="02020603050405020304" pitchFamily="18" charset="0"/>
              </a:rPr>
              <a:t>Train ROC plot for net2</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5591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b="2213"/>
          <a:stretch/>
        </p:blipFill>
        <p:spPr>
          <a:xfrm>
            <a:off x="4619543" y="640080"/>
            <a:ext cx="6953577" cy="5252773"/>
          </a:xfrm>
          <a:prstGeom prst="rect">
            <a:avLst/>
          </a:prstGeom>
        </p:spPr>
      </p:pic>
      <p:sp>
        <p:nvSpPr>
          <p:cNvPr id="3" name="Content Placeholder 2"/>
          <p:cNvSpPr>
            <a:spLocks noGrp="1"/>
          </p:cNvSpPr>
          <p:nvPr>
            <p:ph idx="1"/>
          </p:nvPr>
        </p:nvSpPr>
        <p:spPr>
          <a:xfrm>
            <a:off x="649225" y="2133600"/>
            <a:ext cx="3650278" cy="3759253"/>
          </a:xfrm>
        </p:spPr>
        <p:txBody>
          <a:bodyPr>
            <a:normAutofit/>
          </a:bodyPr>
          <a:lstStyle/>
          <a:p>
            <a:r>
              <a:rPr lang="en-US" dirty="0">
                <a:latin typeface="Times New Roman" panose="02020603050405020304" pitchFamily="18" charset="0"/>
                <a:cs typeface="Times New Roman" panose="02020603050405020304" pitchFamily="18" charset="0"/>
              </a:rPr>
              <a:t>Test ROC plot for net1</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3329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696478" y="640080"/>
            <a:ext cx="6799706" cy="5252773"/>
          </a:xfrm>
          <a:prstGeom prst="rect">
            <a:avLst/>
          </a:prstGeom>
        </p:spPr>
      </p:pic>
      <p:sp>
        <p:nvSpPr>
          <p:cNvPr id="3" name="Content Placeholder 2"/>
          <p:cNvSpPr>
            <a:spLocks noGrp="1"/>
          </p:cNvSpPr>
          <p:nvPr>
            <p:ph idx="1"/>
          </p:nvPr>
        </p:nvSpPr>
        <p:spPr>
          <a:xfrm>
            <a:off x="649225" y="2133600"/>
            <a:ext cx="3650278" cy="3759253"/>
          </a:xfrm>
        </p:spPr>
        <p:txBody>
          <a:bodyPr>
            <a:normAutofit/>
          </a:bodyPr>
          <a:lstStyle/>
          <a:p>
            <a:r>
              <a:rPr lang="en-US" dirty="0">
                <a:latin typeface="Times New Roman" panose="02020603050405020304" pitchFamily="18" charset="0"/>
                <a:cs typeface="Times New Roman" panose="02020603050405020304" pitchFamily="18" charset="0"/>
              </a:rPr>
              <a:t>Test ROC plot for net2</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21680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ROC was calculated and plotted for train, validation and test sets for net1 and net2 .The plots can be done by using ezroc3 function. The target and output values were made 1’s and 0’s for plotting the roc curve.</a:t>
            </a:r>
          </a:p>
          <a:p>
            <a:endParaRPr lang="en-US" dirty="0"/>
          </a:p>
        </p:txBody>
      </p:sp>
    </p:spTree>
    <p:extLst>
      <p:ext uri="{BB962C8B-B14F-4D97-AF65-F5344CB8AC3E}">
        <p14:creationId xmlns:p14="http://schemas.microsoft.com/office/powerpoint/2010/main" val="287169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RBF NEURAL NETS (Tr-60%, val-20%, T-20%) MATLAB CODE</a:t>
            </a:r>
          </a:p>
        </p:txBody>
      </p:sp>
      <p:sp>
        <p:nvSpPr>
          <p:cNvPr id="3" name="Content Placeholder 2"/>
          <p:cNvSpPr>
            <a:spLocks noGrp="1"/>
          </p:cNvSpPr>
          <p:nvPr>
            <p:ph idx="1"/>
          </p:nvPr>
        </p:nvSpPr>
        <p:spPr>
          <a:xfrm>
            <a:off x="5400756" y="1905000"/>
            <a:ext cx="12207711" cy="5439267"/>
          </a:xfrm>
        </p:spPr>
        <p:txBody>
          <a:bodyPr>
            <a:normAutofit/>
          </a:bodyPr>
          <a:lstStyle/>
          <a:p>
            <a:r>
              <a:rPr lang="en-US" sz="1200" dirty="0"/>
              <a:t>load('</a:t>
            </a:r>
            <a:r>
              <a:rPr lang="en-US" sz="1200" dirty="0" err="1"/>
              <a:t>P.mat</a:t>
            </a:r>
            <a:r>
              <a:rPr lang="en-US" sz="1200" dirty="0"/>
              <a:t>');</a:t>
            </a:r>
          </a:p>
          <a:p>
            <a:r>
              <a:rPr lang="en-US" sz="1200" dirty="0"/>
              <a:t>load('</a:t>
            </a:r>
            <a:r>
              <a:rPr lang="en-US" sz="1200" dirty="0" err="1"/>
              <a:t>T.mat</a:t>
            </a:r>
            <a:r>
              <a:rPr lang="en-US" sz="1200" dirty="0"/>
              <a:t>');</a:t>
            </a:r>
          </a:p>
          <a:p>
            <a:r>
              <a:rPr lang="en-US" sz="1200" dirty="0"/>
              <a:t>[</a:t>
            </a:r>
            <a:r>
              <a:rPr lang="en-US" sz="1200" dirty="0" err="1"/>
              <a:t>trainP,valP,testP,trainInd,valInd,testInd</a:t>
            </a:r>
            <a:r>
              <a:rPr lang="en-US" sz="1200" dirty="0"/>
              <a:t>]=</a:t>
            </a:r>
            <a:r>
              <a:rPr lang="en-US" sz="1200" dirty="0" err="1"/>
              <a:t>dividerand</a:t>
            </a:r>
            <a:r>
              <a:rPr lang="en-US" sz="1200" dirty="0"/>
              <a:t>(P,0.6,0.2,0.2);</a:t>
            </a:r>
          </a:p>
          <a:p>
            <a:r>
              <a:rPr lang="en-US" sz="1200" dirty="0"/>
              <a:t>[</a:t>
            </a:r>
            <a:r>
              <a:rPr lang="en-US" sz="1200" dirty="0" err="1">
                <a:latin typeface="Times New Roman" panose="02020603050405020304" pitchFamily="18" charset="0"/>
                <a:cs typeface="Times New Roman" panose="02020603050405020304" pitchFamily="18" charset="0"/>
              </a:rPr>
              <a:t>trainT,valT,testT</a:t>
            </a:r>
            <a:r>
              <a:rPr lang="en-US" sz="1200" dirty="0"/>
              <a:t>]=</a:t>
            </a:r>
            <a:r>
              <a:rPr lang="en-US" sz="1200" dirty="0" err="1"/>
              <a:t>divideind</a:t>
            </a:r>
            <a:r>
              <a:rPr lang="en-US" sz="1200" dirty="0"/>
              <a:t>(</a:t>
            </a:r>
            <a:r>
              <a:rPr lang="en-US" sz="1200" dirty="0" err="1"/>
              <a:t>T,trainInd,valInd,testInd</a:t>
            </a:r>
            <a:r>
              <a:rPr lang="en-US" sz="1200" dirty="0"/>
              <a:t>);</a:t>
            </a:r>
          </a:p>
          <a:p>
            <a:r>
              <a:rPr lang="en-US" sz="1200" dirty="0"/>
              <a:t>GOAL=0.5;</a:t>
            </a:r>
          </a:p>
          <a:p>
            <a:r>
              <a:rPr lang="en-US" sz="1200" dirty="0"/>
              <a:t>for SPREAD1=10:2:100;</a:t>
            </a:r>
          </a:p>
          <a:p>
            <a:r>
              <a:rPr lang="en-US" sz="1200" dirty="0"/>
              <a:t>net1=</a:t>
            </a:r>
            <a:r>
              <a:rPr lang="en-US" sz="1200" dirty="0" err="1"/>
              <a:t>newrbe</a:t>
            </a:r>
            <a:r>
              <a:rPr lang="en-US" sz="1200" dirty="0"/>
              <a:t>(trainP,trainT,SPREAD1);</a:t>
            </a:r>
          </a:p>
          <a:p>
            <a:r>
              <a:rPr lang="en-US" sz="1200" dirty="0"/>
              <a:t>y1v=sim(net1,valP);</a:t>
            </a:r>
          </a:p>
          <a:p>
            <a:r>
              <a:rPr lang="en-US" sz="1200" dirty="0"/>
              <a:t>mse1v=</a:t>
            </a:r>
            <a:r>
              <a:rPr lang="en-US" sz="1200" dirty="0" err="1"/>
              <a:t>mse</a:t>
            </a:r>
            <a:r>
              <a:rPr lang="en-US" sz="1200" dirty="0"/>
              <a:t>(y1v-valT);</a:t>
            </a:r>
          </a:p>
          <a:p>
            <a:r>
              <a:rPr lang="en-US" sz="1200" dirty="0"/>
              <a:t>if (mse1v &lt;= 0.5)</a:t>
            </a:r>
          </a:p>
          <a:p>
            <a:r>
              <a:rPr lang="en-US" sz="1200" dirty="0"/>
              <a:t> display(SPREAD1)</a:t>
            </a:r>
          </a:p>
          <a:p>
            <a:r>
              <a:rPr lang="en-US" sz="1200" dirty="0"/>
              <a:t> display(mse1v)</a:t>
            </a:r>
          </a:p>
          <a:p>
            <a:r>
              <a:rPr lang="en-US" sz="1200" dirty="0"/>
              <a:t> break   </a:t>
            </a:r>
          </a:p>
          <a:p>
            <a:r>
              <a:rPr lang="en-US" sz="1200" dirty="0"/>
              <a:t> end</a:t>
            </a:r>
          </a:p>
          <a:p>
            <a:r>
              <a:rPr lang="en-US" sz="1200" dirty="0"/>
              <a:t> end</a:t>
            </a:r>
          </a:p>
        </p:txBody>
      </p:sp>
    </p:spTree>
    <p:extLst>
      <p:ext uri="{BB962C8B-B14F-4D97-AF65-F5344CB8AC3E}">
        <p14:creationId xmlns:p14="http://schemas.microsoft.com/office/powerpoint/2010/main" val="285850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3596" y="304799"/>
            <a:ext cx="10831397" cy="6737024"/>
          </a:xfrm>
        </p:spPr>
        <p:txBody>
          <a:bodyPr>
            <a:normAutofit fontScale="62500" lnSpcReduction="20000"/>
          </a:bodyPr>
          <a:lstStyle/>
          <a:p>
            <a:r>
              <a:rPr lang="en-US" dirty="0"/>
              <a:t>for SPREAD2=10:2:100;</a:t>
            </a:r>
          </a:p>
          <a:p>
            <a:r>
              <a:rPr lang="en-US" dirty="0"/>
              <a:t>net2=</a:t>
            </a:r>
            <a:r>
              <a:rPr lang="en-US" dirty="0" err="1"/>
              <a:t>newrb</a:t>
            </a:r>
            <a:r>
              <a:rPr lang="en-US" dirty="0"/>
              <a:t>(trainP,trainT,GOAL,SPREAD2);	</a:t>
            </a:r>
          </a:p>
          <a:p>
            <a:r>
              <a:rPr lang="en-US" dirty="0"/>
              <a:t>y2v=sim(net2,valP);</a:t>
            </a:r>
          </a:p>
          <a:p>
            <a:r>
              <a:rPr lang="en-US" dirty="0"/>
              <a:t>mse2v=</a:t>
            </a:r>
            <a:r>
              <a:rPr lang="en-US" dirty="0" err="1"/>
              <a:t>mse</a:t>
            </a:r>
            <a:r>
              <a:rPr lang="en-US" dirty="0"/>
              <a:t>(y2v-valT);</a:t>
            </a:r>
          </a:p>
          <a:p>
            <a:r>
              <a:rPr lang="en-US" dirty="0"/>
              <a:t>if (mse2v &lt;= 0.5)</a:t>
            </a:r>
          </a:p>
          <a:p>
            <a:r>
              <a:rPr lang="en-US" dirty="0"/>
              <a:t>display(SPREAD2)</a:t>
            </a:r>
          </a:p>
          <a:p>
            <a:r>
              <a:rPr lang="en-US" dirty="0"/>
              <a:t>display(mse2v)</a:t>
            </a:r>
          </a:p>
          <a:p>
            <a:r>
              <a:rPr lang="en-US" dirty="0"/>
              <a:t> </a:t>
            </a:r>
            <a:r>
              <a:rPr lang="en-US" sz="1900" dirty="0">
                <a:latin typeface="Times New Roman" panose="02020603050405020304" pitchFamily="18" charset="0"/>
                <a:cs typeface="Times New Roman" panose="02020603050405020304" pitchFamily="18" charset="0"/>
              </a:rPr>
              <a:t>break</a:t>
            </a:r>
          </a:p>
          <a:p>
            <a:r>
              <a:rPr lang="en-US" dirty="0"/>
              <a:t> end</a:t>
            </a:r>
          </a:p>
          <a:p>
            <a:r>
              <a:rPr lang="en-US" dirty="0"/>
              <a:t> end</a:t>
            </a:r>
          </a:p>
          <a:p>
            <a:endParaRPr lang="en-US" dirty="0"/>
          </a:p>
          <a:p>
            <a:r>
              <a:rPr lang="en-US" dirty="0"/>
              <a:t>y1v= sim(net1,valP);</a:t>
            </a:r>
          </a:p>
          <a:p>
            <a:r>
              <a:rPr lang="en-US" dirty="0"/>
              <a:t>y1Tr= sim(net1,trainP);</a:t>
            </a:r>
          </a:p>
          <a:p>
            <a:r>
              <a:rPr lang="en-US" dirty="0"/>
              <a:t>y1T=sim(net1,testP);</a:t>
            </a:r>
          </a:p>
          <a:p>
            <a:r>
              <a:rPr lang="en-US" dirty="0"/>
              <a:t> c=cm(y1v,valT);</a:t>
            </a:r>
          </a:p>
          <a:p>
            <a:r>
              <a:rPr lang="en-US" dirty="0"/>
              <a:t> c1=cm(y1Tr,trainT);</a:t>
            </a:r>
          </a:p>
          <a:p>
            <a:r>
              <a:rPr lang="en-US" dirty="0"/>
              <a:t> c2=cm(y1T,testT);</a:t>
            </a:r>
          </a:p>
          <a:p>
            <a:r>
              <a:rPr lang="en-US" dirty="0"/>
              <a:t>y2v=sim(net2,valP);</a:t>
            </a:r>
          </a:p>
          <a:p>
            <a:r>
              <a:rPr lang="en-US" dirty="0"/>
              <a:t>y2Tr=sim(net2,trainP);</a:t>
            </a:r>
          </a:p>
          <a:p>
            <a:r>
              <a:rPr lang="en-US" dirty="0"/>
              <a:t>y2T=sim(net2,testP);</a:t>
            </a:r>
          </a:p>
          <a:p>
            <a:r>
              <a:rPr lang="en-US" dirty="0"/>
              <a:t> c3=cm(y2v,valT);</a:t>
            </a:r>
          </a:p>
          <a:p>
            <a:r>
              <a:rPr lang="en-US" dirty="0"/>
              <a:t> c4=cm(y2Tr,trainT);</a:t>
            </a:r>
          </a:p>
          <a:p>
            <a:r>
              <a:rPr lang="en-US" dirty="0"/>
              <a:t> c5=cm(y2T,testT);</a:t>
            </a:r>
          </a:p>
          <a:p>
            <a:r>
              <a:rPr lang="en-US" dirty="0"/>
              <a:t>roc= ezroc3((y2Tr+1)/2,(trainT+1)/2,2,'ROC',1);</a:t>
            </a:r>
          </a:p>
          <a:p>
            <a:endParaRPr lang="en-US" dirty="0"/>
          </a:p>
          <a:p>
            <a:endParaRPr lang="en-US" dirty="0"/>
          </a:p>
        </p:txBody>
      </p:sp>
    </p:spTree>
    <p:extLst>
      <p:ext uri="{BB962C8B-B14F-4D97-AF65-F5344CB8AC3E}">
        <p14:creationId xmlns:p14="http://schemas.microsoft.com/office/powerpoint/2010/main" val="262740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7926" y="-480767"/>
            <a:ext cx="9393007" cy="7338767"/>
          </a:xfrm>
        </p:spPr>
        <p:txBody>
          <a:bodyPr>
            <a:normAutofit fontScale="25000" lnSpcReduction="20000"/>
          </a:bodyPr>
          <a:lstStyle/>
          <a:p>
            <a:endParaRPr lang="en-US" dirty="0"/>
          </a:p>
          <a:p>
            <a:endParaRPr lang="en-US" dirty="0"/>
          </a:p>
          <a:p>
            <a:endParaRPr lang="en-US" sz="3700" dirty="0"/>
          </a:p>
          <a:p>
            <a:r>
              <a:rPr lang="en-US" sz="4800" dirty="0"/>
              <a:t>function [c]=cm(</a:t>
            </a:r>
            <a:r>
              <a:rPr lang="en-US" sz="4800" dirty="0" err="1"/>
              <a:t>pc,tc</a:t>
            </a:r>
            <a:r>
              <a:rPr lang="en-US" sz="4800" dirty="0"/>
              <a:t>)</a:t>
            </a:r>
          </a:p>
          <a:p>
            <a:r>
              <a:rPr lang="en-US" sz="4800" dirty="0"/>
              <a:t>for </a:t>
            </a:r>
            <a:r>
              <a:rPr lang="en-US" sz="4800" dirty="0" err="1"/>
              <a:t>i</a:t>
            </a:r>
            <a:r>
              <a:rPr lang="en-US" sz="4800" dirty="0"/>
              <a:t>=1:length(pc)</a:t>
            </a:r>
          </a:p>
          <a:p>
            <a:r>
              <a:rPr lang="en-US" sz="4800" dirty="0"/>
              <a:t>    if (pc(</a:t>
            </a:r>
            <a:r>
              <a:rPr lang="en-US" sz="4800" dirty="0" err="1"/>
              <a:t>i</a:t>
            </a:r>
            <a:r>
              <a:rPr lang="en-US" sz="4800" dirty="0"/>
              <a:t>)&gt;=0);</a:t>
            </a:r>
          </a:p>
          <a:p>
            <a:r>
              <a:rPr lang="en-US" sz="4800" dirty="0"/>
              <a:t>        pc(</a:t>
            </a:r>
            <a:r>
              <a:rPr lang="en-US" sz="4800" dirty="0" err="1"/>
              <a:t>i</a:t>
            </a:r>
            <a:r>
              <a:rPr lang="en-US" sz="4800" dirty="0"/>
              <a:t>)=1;</a:t>
            </a:r>
          </a:p>
          <a:p>
            <a:r>
              <a:rPr lang="en-US" sz="4800" dirty="0"/>
              <a:t>    else</a:t>
            </a:r>
          </a:p>
          <a:p>
            <a:r>
              <a:rPr lang="en-US" sz="4800" dirty="0"/>
              <a:t>        pc(</a:t>
            </a:r>
            <a:r>
              <a:rPr lang="en-US" sz="4800" dirty="0" err="1"/>
              <a:t>i</a:t>
            </a:r>
            <a:r>
              <a:rPr lang="en-US" sz="4800" dirty="0"/>
              <a:t>)=-1;</a:t>
            </a:r>
          </a:p>
          <a:p>
            <a:r>
              <a:rPr lang="en-US" sz="4800" dirty="0"/>
              <a:t>    end;</a:t>
            </a:r>
          </a:p>
          <a:p>
            <a:r>
              <a:rPr lang="en-US" sz="4800" dirty="0"/>
              <a:t>end;</a:t>
            </a:r>
          </a:p>
          <a:p>
            <a:r>
              <a:rPr lang="en-US" sz="4800" dirty="0"/>
              <a:t>TP=0; FN=0; FP=0; TN=0;</a:t>
            </a:r>
          </a:p>
          <a:p>
            <a:r>
              <a:rPr lang="en-US" sz="4800" dirty="0"/>
              <a:t>for </a:t>
            </a:r>
            <a:r>
              <a:rPr lang="en-US" sz="4800" dirty="0" err="1"/>
              <a:t>i</a:t>
            </a:r>
            <a:r>
              <a:rPr lang="en-US" sz="4800" dirty="0"/>
              <a:t>=1:length(pc)</a:t>
            </a:r>
          </a:p>
          <a:p>
            <a:r>
              <a:rPr lang="en-US" sz="4800" dirty="0"/>
              <a:t>    if(</a:t>
            </a:r>
            <a:r>
              <a:rPr lang="en-US" sz="4800" dirty="0" err="1"/>
              <a:t>tc</a:t>
            </a:r>
            <a:r>
              <a:rPr lang="en-US" sz="4800" dirty="0"/>
              <a:t>(</a:t>
            </a:r>
            <a:r>
              <a:rPr lang="en-US" sz="4800" dirty="0" err="1"/>
              <a:t>i</a:t>
            </a:r>
            <a:r>
              <a:rPr lang="en-US" sz="4800" dirty="0"/>
              <a:t>)==1 &amp;&amp; pc(</a:t>
            </a:r>
            <a:r>
              <a:rPr lang="en-US" sz="4800" dirty="0" err="1"/>
              <a:t>i</a:t>
            </a:r>
            <a:r>
              <a:rPr lang="en-US" sz="4800" dirty="0"/>
              <a:t>)==1)</a:t>
            </a:r>
          </a:p>
          <a:p>
            <a:r>
              <a:rPr lang="en-US" sz="4800" dirty="0"/>
              <a:t>        TP=TP+1;</a:t>
            </a:r>
          </a:p>
          <a:p>
            <a:r>
              <a:rPr lang="en-US" sz="4800" dirty="0"/>
              <a:t>    </a:t>
            </a:r>
            <a:r>
              <a:rPr lang="en-US" sz="4800" dirty="0" err="1"/>
              <a:t>elseif</a:t>
            </a:r>
            <a:r>
              <a:rPr lang="en-US" sz="4800" dirty="0"/>
              <a:t>(</a:t>
            </a:r>
            <a:r>
              <a:rPr lang="en-US" sz="4800" dirty="0" err="1"/>
              <a:t>tc</a:t>
            </a:r>
            <a:r>
              <a:rPr lang="en-US" sz="4800" dirty="0"/>
              <a:t>(</a:t>
            </a:r>
            <a:r>
              <a:rPr lang="en-US" sz="4800" dirty="0" err="1"/>
              <a:t>i</a:t>
            </a:r>
            <a:r>
              <a:rPr lang="en-US" sz="4800" dirty="0"/>
              <a:t>)==1&amp;&amp;pc(</a:t>
            </a:r>
            <a:r>
              <a:rPr lang="en-US" sz="4800" dirty="0" err="1"/>
              <a:t>i</a:t>
            </a:r>
            <a:r>
              <a:rPr lang="en-US" sz="4800" dirty="0"/>
              <a:t>)==-1)</a:t>
            </a:r>
          </a:p>
          <a:p>
            <a:r>
              <a:rPr lang="en-US" sz="4800" dirty="0"/>
              <a:t>            FP=FP+1;</a:t>
            </a:r>
          </a:p>
          <a:p>
            <a:r>
              <a:rPr lang="en-US" sz="4800" dirty="0"/>
              <a:t>    </a:t>
            </a:r>
            <a:r>
              <a:rPr lang="en-US" sz="4800" dirty="0" err="1"/>
              <a:t>elseif</a:t>
            </a:r>
            <a:r>
              <a:rPr lang="en-US" sz="4800" dirty="0"/>
              <a:t>(</a:t>
            </a:r>
            <a:r>
              <a:rPr lang="en-US" sz="4800" dirty="0" err="1"/>
              <a:t>tc</a:t>
            </a:r>
            <a:r>
              <a:rPr lang="en-US" sz="4800" dirty="0"/>
              <a:t>(</a:t>
            </a:r>
            <a:r>
              <a:rPr lang="en-US" sz="4800" dirty="0" err="1"/>
              <a:t>i</a:t>
            </a:r>
            <a:r>
              <a:rPr lang="en-US" sz="4800" dirty="0"/>
              <a:t>)==-1&amp;&amp;pc(</a:t>
            </a:r>
            <a:r>
              <a:rPr lang="en-US" sz="4800" dirty="0" err="1"/>
              <a:t>i</a:t>
            </a:r>
            <a:r>
              <a:rPr lang="en-US" sz="4800" dirty="0"/>
              <a:t>)==1)</a:t>
            </a:r>
          </a:p>
          <a:p>
            <a:r>
              <a:rPr lang="en-US" sz="4800" dirty="0"/>
              <a:t>                FN=FN+1;</a:t>
            </a:r>
          </a:p>
          <a:p>
            <a:r>
              <a:rPr lang="en-US" sz="4800" dirty="0"/>
              <a:t>    </a:t>
            </a:r>
            <a:r>
              <a:rPr lang="en-US" sz="4800" dirty="0" err="1"/>
              <a:t>elseif</a:t>
            </a:r>
            <a:r>
              <a:rPr lang="en-US" sz="4800" dirty="0"/>
              <a:t>(</a:t>
            </a:r>
            <a:r>
              <a:rPr lang="en-US" sz="4800" dirty="0" err="1"/>
              <a:t>tc</a:t>
            </a:r>
            <a:r>
              <a:rPr lang="en-US" sz="4800" dirty="0"/>
              <a:t>(</a:t>
            </a:r>
            <a:r>
              <a:rPr lang="en-US" sz="4800" dirty="0" err="1"/>
              <a:t>i</a:t>
            </a:r>
            <a:r>
              <a:rPr lang="en-US" sz="4800" dirty="0"/>
              <a:t>)==-1&amp;&amp;pc(</a:t>
            </a:r>
            <a:r>
              <a:rPr lang="en-US" sz="4800" dirty="0" err="1"/>
              <a:t>i</a:t>
            </a:r>
            <a:r>
              <a:rPr lang="en-US" sz="4800" dirty="0"/>
              <a:t>)==-1)</a:t>
            </a:r>
          </a:p>
          <a:p>
            <a:r>
              <a:rPr lang="en-US" sz="4800" dirty="0"/>
              <a:t>             TN=TN+1;     </a:t>
            </a:r>
          </a:p>
          <a:p>
            <a:r>
              <a:rPr lang="en-US" sz="4800" dirty="0"/>
              <a:t>    end;</a:t>
            </a:r>
          </a:p>
          <a:p>
            <a:r>
              <a:rPr lang="en-US" sz="4800" dirty="0"/>
              <a:t>end;</a:t>
            </a:r>
          </a:p>
          <a:p>
            <a:r>
              <a:rPr lang="en-US" sz="4800" dirty="0"/>
              <a:t>FAR = FP/(TN+FP);</a:t>
            </a:r>
          </a:p>
          <a:p>
            <a:r>
              <a:rPr lang="en-US" sz="4800" dirty="0"/>
              <a:t>FRR = FN/(TP+FN);</a:t>
            </a:r>
          </a:p>
          <a:p>
            <a:r>
              <a:rPr lang="en-US" sz="4800" dirty="0"/>
              <a:t>GAR = TP/(TP+FN);</a:t>
            </a:r>
          </a:p>
          <a:p>
            <a:r>
              <a:rPr lang="en-US" sz="4800" dirty="0"/>
              <a:t>GRR = TN/(TN+FP);</a:t>
            </a:r>
          </a:p>
          <a:p>
            <a:r>
              <a:rPr lang="en-US" sz="4800" dirty="0"/>
              <a:t>c=[GAR,FAR; FRR,GRR];</a:t>
            </a:r>
          </a:p>
          <a:p>
            <a:endParaRPr lang="en-US" dirty="0"/>
          </a:p>
        </p:txBody>
      </p:sp>
    </p:spTree>
    <p:extLst>
      <p:ext uri="{BB962C8B-B14F-4D97-AF65-F5344CB8AC3E}">
        <p14:creationId xmlns:p14="http://schemas.microsoft.com/office/powerpoint/2010/main" val="237968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6255642" y="3667898"/>
            <a:ext cx="5112423" cy="1896245"/>
          </a:xfrm>
          <a:prstGeom prst="rect">
            <a:avLst/>
          </a:prstGeom>
        </p:spPr>
      </p:pic>
      <p:sp>
        <p:nvSpPr>
          <p:cNvPr id="2" name="Title 1"/>
          <p:cNvSpPr>
            <a:spLocks noGrp="1"/>
          </p:cNvSpPr>
          <p:nvPr>
            <p:ph type="title"/>
          </p:nvPr>
        </p:nvSpPr>
        <p:spPr>
          <a:xfrm>
            <a:off x="649224" y="645106"/>
            <a:ext cx="5122652" cy="1259894"/>
          </a:xfrm>
        </p:spPr>
        <p:txBody>
          <a:bodyPr>
            <a:normAutofit/>
          </a:bodyPr>
          <a:lstStyle/>
          <a:p>
            <a:r>
              <a:rPr lang="en-US" dirty="0"/>
              <a:t>TASK1</a:t>
            </a:r>
          </a:p>
        </p:txBody>
      </p:sp>
      <p:sp>
        <p:nvSpPr>
          <p:cNvPr id="9" name="Content Placeholder 7"/>
          <p:cNvSpPr>
            <a:spLocks noGrp="1"/>
          </p:cNvSpPr>
          <p:nvPr>
            <p:ph idx="1"/>
          </p:nvPr>
        </p:nvSpPr>
        <p:spPr>
          <a:xfrm>
            <a:off x="649225" y="2133600"/>
            <a:ext cx="5122652" cy="3759253"/>
          </a:xfrm>
        </p:spPr>
        <p:txBody>
          <a:bodyPr>
            <a:normAutofit/>
          </a:bodyPr>
          <a:lstStyle/>
          <a:p>
            <a:r>
              <a:rPr lang="en-US" b="1" dirty="0"/>
              <a:t>NEWRBE network</a:t>
            </a:r>
          </a:p>
          <a:p>
            <a:pPr marL="0" indent="0">
              <a:buNone/>
            </a:pPr>
            <a:endParaRPr lang="en-US" b="1" dirty="0"/>
          </a:p>
          <a:p>
            <a:pPr marL="0" indent="0">
              <a:buNone/>
            </a:pPr>
            <a:r>
              <a:rPr lang="en-US" b="1" dirty="0"/>
              <a:t>Observations:</a:t>
            </a:r>
            <a:r>
              <a:rPr lang="en-US" dirty="0"/>
              <a:t> I could see training </a:t>
            </a:r>
            <a:r>
              <a:rPr lang="en-US" dirty="0" err="1"/>
              <a:t>mse</a:t>
            </a:r>
            <a:r>
              <a:rPr lang="en-US" dirty="0"/>
              <a:t> is very less and we have set to train network to achieve validation </a:t>
            </a:r>
            <a:r>
              <a:rPr lang="en-US" dirty="0" err="1"/>
              <a:t>mse</a:t>
            </a:r>
            <a:r>
              <a:rPr lang="en-US" dirty="0"/>
              <a:t> of 0.5 and I could see testing </a:t>
            </a:r>
            <a:r>
              <a:rPr lang="en-US" dirty="0" err="1"/>
              <a:t>mse</a:t>
            </a:r>
            <a:r>
              <a:rPr lang="en-US" dirty="0"/>
              <a:t> is also less than training </a:t>
            </a:r>
            <a:r>
              <a:rPr lang="en-US" dirty="0" err="1"/>
              <a:t>mse</a:t>
            </a:r>
            <a:r>
              <a:rPr lang="en-US" dirty="0"/>
              <a:t>.</a:t>
            </a:r>
          </a:p>
          <a:p>
            <a:pPr marL="0" indent="0">
              <a:buNone/>
            </a:pPr>
            <a:r>
              <a:rPr lang="en-US" dirty="0"/>
              <a:t> </a:t>
            </a:r>
          </a:p>
        </p:txBody>
      </p:sp>
      <p:pic>
        <p:nvPicPr>
          <p:cNvPr id="14" name="Picture 13"/>
          <p:cNvPicPr>
            <a:picLocks noChangeAspect="1"/>
          </p:cNvPicPr>
          <p:nvPr/>
        </p:nvPicPr>
        <p:blipFill>
          <a:blip r:embed="rId3"/>
          <a:stretch>
            <a:fillRect/>
          </a:stretch>
        </p:blipFill>
        <p:spPr>
          <a:xfrm>
            <a:off x="6434571" y="842052"/>
            <a:ext cx="4476750" cy="2628900"/>
          </a:xfrm>
          <a:prstGeom prst="rect">
            <a:avLst/>
          </a:prstGeom>
        </p:spPr>
      </p:pic>
    </p:spTree>
    <p:extLst>
      <p:ext uri="{BB962C8B-B14F-4D97-AF65-F5344CB8AC3E}">
        <p14:creationId xmlns:p14="http://schemas.microsoft.com/office/powerpoint/2010/main" val="127177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3907" y="1124094"/>
            <a:ext cx="4860137" cy="3786908"/>
          </a:xfrm>
        </p:spPr>
        <p:txBody>
          <a:bodyPr/>
          <a:lstStyle/>
          <a:p>
            <a:r>
              <a:rPr lang="en-US" b="1" dirty="0"/>
              <a:t>NEWRB network</a:t>
            </a:r>
          </a:p>
          <a:p>
            <a:pPr marL="0" indent="0">
              <a:buNone/>
            </a:pPr>
            <a:endParaRPr lang="en-US" b="1" dirty="0"/>
          </a:p>
          <a:p>
            <a:pPr marL="0" indent="0">
              <a:buNone/>
            </a:pPr>
            <a:r>
              <a:rPr lang="en-US" b="1" dirty="0"/>
              <a:t>Observations: </a:t>
            </a:r>
            <a:r>
              <a:rPr lang="en-US" dirty="0"/>
              <a:t>I have set goal value as 0.5 so as to achieve a validation </a:t>
            </a:r>
            <a:r>
              <a:rPr lang="en-US" dirty="0" err="1"/>
              <a:t>mse</a:t>
            </a:r>
            <a:r>
              <a:rPr lang="en-US" dirty="0"/>
              <a:t> of 0.4935 ( closest to 0.5). But, the test </a:t>
            </a:r>
            <a:r>
              <a:rPr lang="en-US" dirty="0" err="1"/>
              <a:t>mse</a:t>
            </a:r>
            <a:r>
              <a:rPr lang="en-US" dirty="0"/>
              <a:t> is still less than train </a:t>
            </a:r>
            <a:r>
              <a:rPr lang="en-US" dirty="0" err="1"/>
              <a:t>mse</a:t>
            </a:r>
            <a:r>
              <a:rPr lang="en-US" dirty="0"/>
              <a:t>.</a:t>
            </a:r>
          </a:p>
          <a:p>
            <a:endParaRPr lang="en-US" dirty="0"/>
          </a:p>
        </p:txBody>
      </p:sp>
      <p:pic>
        <p:nvPicPr>
          <p:cNvPr id="4" name="Picture 3"/>
          <p:cNvPicPr>
            <a:picLocks noChangeAspect="1"/>
          </p:cNvPicPr>
          <p:nvPr/>
        </p:nvPicPr>
        <p:blipFill>
          <a:blip r:embed="rId2"/>
          <a:stretch>
            <a:fillRect/>
          </a:stretch>
        </p:blipFill>
        <p:spPr>
          <a:xfrm>
            <a:off x="6044044" y="4027055"/>
            <a:ext cx="5229225" cy="1866900"/>
          </a:xfrm>
          <a:prstGeom prst="rect">
            <a:avLst/>
          </a:prstGeom>
        </p:spPr>
      </p:pic>
      <p:pic>
        <p:nvPicPr>
          <p:cNvPr id="7" name="Picture 6"/>
          <p:cNvPicPr>
            <a:picLocks noChangeAspect="1"/>
          </p:cNvPicPr>
          <p:nvPr/>
        </p:nvPicPr>
        <p:blipFill>
          <a:blip r:embed="rId3"/>
          <a:stretch>
            <a:fillRect/>
          </a:stretch>
        </p:blipFill>
        <p:spPr>
          <a:xfrm>
            <a:off x="6072619" y="1124094"/>
            <a:ext cx="5200650" cy="2600325"/>
          </a:xfrm>
          <a:prstGeom prst="rect">
            <a:avLst/>
          </a:prstGeom>
        </p:spPr>
      </p:pic>
    </p:spTree>
    <p:extLst>
      <p:ext uri="{BB962C8B-B14F-4D97-AF65-F5344CB8AC3E}">
        <p14:creationId xmlns:p14="http://schemas.microsoft.com/office/powerpoint/2010/main" val="417881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MSE OF FINAL SOLUTION</a:t>
            </a:r>
          </a:p>
        </p:txBody>
      </p:sp>
      <p:sp>
        <p:nvSpPr>
          <p:cNvPr id="3" name="Content Placeholder 2"/>
          <p:cNvSpPr>
            <a:spLocks noGrp="1"/>
          </p:cNvSpPr>
          <p:nvPr>
            <p:ph idx="1"/>
          </p:nvPr>
        </p:nvSpPr>
        <p:spPr/>
        <p:txBody>
          <a:bodyPr/>
          <a:lstStyle/>
          <a:p>
            <a:r>
              <a:rPr lang="en-US" dirty="0"/>
              <a:t>NEWRBE   (NET1)</a:t>
            </a:r>
          </a:p>
          <a:p>
            <a:pPr marL="0" indent="0">
              <a:buNone/>
            </a:pPr>
            <a:r>
              <a:rPr lang="en-US" dirty="0"/>
              <a:t>    SPREAD1=36</a:t>
            </a:r>
          </a:p>
          <a:p>
            <a:pPr marL="0" indent="0">
              <a:buNone/>
            </a:pPr>
            <a:r>
              <a:rPr lang="en-US" dirty="0"/>
              <a:t>    MSE1T=0.4805</a:t>
            </a:r>
          </a:p>
          <a:p>
            <a:pPr marL="0" indent="0">
              <a:buNone/>
            </a:pPr>
            <a:endParaRPr lang="en-US" dirty="0"/>
          </a:p>
          <a:p>
            <a:r>
              <a:rPr lang="en-US" dirty="0"/>
              <a:t>NEWRB     (NET2)</a:t>
            </a:r>
          </a:p>
          <a:p>
            <a:pPr marL="0" indent="0">
              <a:buNone/>
            </a:pPr>
            <a:r>
              <a:rPr lang="en-US" dirty="0"/>
              <a:t>    SPREAD2=28</a:t>
            </a:r>
          </a:p>
          <a:p>
            <a:pPr marL="0" indent="0">
              <a:buNone/>
            </a:pPr>
            <a:r>
              <a:rPr lang="en-US" dirty="0"/>
              <a:t>    MSE2T=0.4805</a:t>
            </a:r>
          </a:p>
          <a:p>
            <a:pPr marL="0" indent="0">
              <a:buNone/>
            </a:pPr>
            <a:endParaRPr lang="en-US" dirty="0"/>
          </a:p>
        </p:txBody>
      </p:sp>
    </p:spTree>
    <p:extLst>
      <p:ext uri="{BB962C8B-B14F-4D97-AF65-F5344CB8AC3E}">
        <p14:creationId xmlns:p14="http://schemas.microsoft.com/office/powerpoint/2010/main" val="12319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CONFUSION MATRICES</a:t>
            </a:r>
          </a:p>
        </p:txBody>
      </p:sp>
      <p:sp>
        <p:nvSpPr>
          <p:cNvPr id="3" name="Content Placeholder 2"/>
          <p:cNvSpPr>
            <a:spLocks noGrp="1"/>
          </p:cNvSpPr>
          <p:nvPr>
            <p:ph idx="1"/>
          </p:nvPr>
        </p:nvSpPr>
        <p:spPr>
          <a:xfrm>
            <a:off x="2589212" y="2133599"/>
            <a:ext cx="8915400" cy="4645891"/>
          </a:xfrm>
        </p:spPr>
        <p:txBody>
          <a:bodyPr>
            <a:normAutofit lnSpcReduction="10000"/>
          </a:bodyPr>
          <a:lstStyle/>
          <a:p>
            <a:pPr marL="0" indent="0">
              <a:buNone/>
            </a:pPr>
            <a:r>
              <a:rPr lang="en-US" b="1" u="sng" dirty="0">
                <a:latin typeface="Times New Roman" panose="02020603050405020304" pitchFamily="18" charset="0"/>
                <a:cs typeface="Times New Roman" panose="02020603050405020304" pitchFamily="18" charset="0"/>
              </a:rPr>
              <a:t>Net1</a:t>
            </a:r>
          </a:p>
          <a:p>
            <a:r>
              <a:rPr lang="en-US" dirty="0">
                <a:latin typeface="Times New Roman" panose="02020603050405020304" pitchFamily="18" charset="0"/>
                <a:cs typeface="Times New Roman" panose="02020603050405020304" pitchFamily="18" charset="0"/>
              </a:rPr>
              <a:t>Validation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    0.8537    0.0545</a:t>
            </a:r>
          </a:p>
          <a:p>
            <a:pPr marL="0" indent="0">
              <a:buNone/>
            </a:pPr>
            <a:r>
              <a:rPr lang="en-US" b="1" dirty="0">
                <a:latin typeface="Times New Roman" panose="02020603050405020304" pitchFamily="18" charset="0"/>
                <a:cs typeface="Times New Roman" panose="02020603050405020304" pitchFamily="18" charset="0"/>
              </a:rPr>
              <a:t>                   0.1463    0.9452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c1=   0.9420   0.0148</a:t>
            </a:r>
          </a:p>
          <a:p>
            <a:pPr marL="0" indent="0">
              <a:buNone/>
            </a:pPr>
            <a:r>
              <a:rPr lang="en-US" b="1" dirty="0">
                <a:latin typeface="Times New Roman" panose="02020603050405020304" pitchFamily="18" charset="0"/>
                <a:cs typeface="Times New Roman" panose="02020603050405020304" pitchFamily="18" charset="0"/>
              </a:rPr>
              <a:t>                    0.0580    0.9852</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a:t>
            </a:r>
          </a:p>
          <a:p>
            <a:pPr marL="0" indent="0">
              <a:buNone/>
            </a:pPr>
            <a:r>
              <a:rPr lang="en-US" b="1" dirty="0">
                <a:latin typeface="Times New Roman" panose="02020603050405020304" pitchFamily="18" charset="0"/>
                <a:cs typeface="Times New Roman" panose="02020603050405020304" pitchFamily="18" charset="0"/>
              </a:rPr>
              <a:t>           c2=   0.9697    0.0370</a:t>
            </a:r>
          </a:p>
          <a:p>
            <a:pPr marL="0" indent="0">
              <a:buNone/>
            </a:pPr>
            <a:r>
              <a:rPr lang="en-US" b="1" dirty="0">
                <a:latin typeface="Times New Roman" panose="02020603050405020304" pitchFamily="18" charset="0"/>
                <a:cs typeface="Times New Roman" panose="02020603050405020304" pitchFamily="18" charset="0"/>
              </a:rPr>
              <a:t>                    0.0303    0.9630 </a:t>
            </a:r>
          </a:p>
          <a:p>
            <a:endParaRPr lang="en-US" dirty="0"/>
          </a:p>
        </p:txBody>
      </p:sp>
    </p:spTree>
    <p:extLst>
      <p:ext uri="{BB962C8B-B14F-4D97-AF65-F5344CB8AC3E}">
        <p14:creationId xmlns:p14="http://schemas.microsoft.com/office/powerpoint/2010/main" val="311752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marL="0" indent="0">
              <a:buNone/>
            </a:pPr>
            <a:r>
              <a:rPr lang="en-US" b="1" u="sng" dirty="0">
                <a:latin typeface="Times New Roman" panose="02020603050405020304" pitchFamily="18" charset="0"/>
                <a:cs typeface="Times New Roman" panose="02020603050405020304" pitchFamily="18" charset="0"/>
              </a:rPr>
              <a:t>Net2</a:t>
            </a:r>
          </a:p>
          <a:p>
            <a:r>
              <a:rPr lang="en-US" dirty="0">
                <a:latin typeface="Times New Roman" panose="02020603050405020304" pitchFamily="18" charset="0"/>
                <a:cs typeface="Times New Roman" panose="02020603050405020304" pitchFamily="18" charset="0"/>
              </a:rPr>
              <a:t>Validation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c3=   0.7222    0</a:t>
            </a:r>
          </a:p>
          <a:p>
            <a:pPr marL="0" indent="0">
              <a:buNone/>
            </a:pPr>
            <a:r>
              <a:rPr lang="en-US" b="1" dirty="0">
                <a:latin typeface="Times New Roman" panose="02020603050405020304" pitchFamily="18" charset="0"/>
                <a:cs typeface="Times New Roman" panose="02020603050405020304" pitchFamily="18" charset="0"/>
              </a:rPr>
              <a:t>                   0.2778     1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c4=   0.75710   0.0068</a:t>
            </a:r>
          </a:p>
          <a:p>
            <a:pPr marL="0" indent="0">
              <a:buNone/>
            </a:pPr>
            <a:r>
              <a:rPr lang="en-US" b="1" dirty="0">
                <a:latin typeface="Times New Roman" panose="02020603050405020304" pitchFamily="18" charset="0"/>
                <a:cs typeface="Times New Roman" panose="02020603050405020304" pitchFamily="18" charset="0"/>
              </a:rPr>
              <a:t>                    0.2429    0.9932</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a:t>
            </a:r>
          </a:p>
          <a:p>
            <a:pPr marL="0" indent="0">
              <a:buNone/>
            </a:pPr>
            <a:r>
              <a:rPr lang="en-US" b="1" dirty="0">
                <a:latin typeface="Times New Roman" panose="02020603050405020304" pitchFamily="18" charset="0"/>
                <a:cs typeface="Times New Roman" panose="02020603050405020304" pitchFamily="18" charset="0"/>
              </a:rPr>
              <a:t>           c2=   0.5441    0.0217</a:t>
            </a:r>
          </a:p>
          <a:p>
            <a:pPr marL="0" indent="0">
              <a:buNone/>
            </a:pPr>
            <a:r>
              <a:rPr lang="en-US" b="1" dirty="0">
                <a:latin typeface="Times New Roman" panose="02020603050405020304" pitchFamily="18" charset="0"/>
                <a:cs typeface="Times New Roman" panose="02020603050405020304" pitchFamily="18" charset="0"/>
              </a:rPr>
              <a:t>                    0.4559    0.9783 </a:t>
            </a:r>
          </a:p>
          <a:p>
            <a:endParaRPr lang="en-US" dirty="0"/>
          </a:p>
        </p:txBody>
      </p:sp>
      <p:sp>
        <p:nvSpPr>
          <p:cNvPr id="7" name="Content Placeholder 6"/>
          <p:cNvSpPr>
            <a:spLocks noGrp="1"/>
          </p:cNvSpPr>
          <p:nvPr>
            <p:ph sz="half" idx="2"/>
          </p:nvPr>
        </p:nvSpPr>
        <p:spPr/>
        <p:txBody>
          <a:bodyPr>
            <a:normAutofit fontScale="85000" lnSpcReduction="20000"/>
          </a:bodyPr>
          <a:lstStyle/>
          <a:p>
            <a:r>
              <a:rPr lang="en-US" sz="2000" b="1" u="sng" dirty="0">
                <a:latin typeface="Times New Roman" panose="02020603050405020304" pitchFamily="18" charset="0"/>
                <a:cs typeface="Times New Roman" panose="02020603050405020304" pitchFamily="18" charset="0"/>
              </a:rPr>
              <a:t>Conclusion: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Using a for loop and to find </a:t>
            </a:r>
            <a:r>
              <a:rPr lang="en-US" sz="2000" dirty="0" err="1">
                <a:latin typeface="Times New Roman" panose="02020603050405020304" pitchFamily="18" charset="0"/>
                <a:cs typeface="Times New Roman" panose="02020603050405020304" pitchFamily="18" charset="0"/>
              </a:rPr>
              <a:t>mse</a:t>
            </a:r>
            <a:r>
              <a:rPr lang="en-US" sz="2000" dirty="0">
                <a:latin typeface="Times New Roman" panose="02020603050405020304" pitchFamily="18" charset="0"/>
                <a:cs typeface="Times New Roman" panose="02020603050405020304" pitchFamily="18" charset="0"/>
              </a:rPr>
              <a:t> of validation set less than 0.5 we got values of spread of 36 for net 1 and 28 for net 2 . Also the value of confusion matrices have been found out for validation, train and test sets for net1 and net2. For confusion matrix of validation for net2 FAR=0 which means False Positive is zero and the network didn’t classify 1 as -1</a:t>
            </a:r>
            <a:endParaRPr lang="en-US" sz="2000" dirty="0"/>
          </a:p>
        </p:txBody>
      </p:sp>
    </p:spTree>
    <p:extLst>
      <p:ext uri="{BB962C8B-B14F-4D97-AF65-F5344CB8AC3E}">
        <p14:creationId xmlns:p14="http://schemas.microsoft.com/office/powerpoint/2010/main" val="34762959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145</TotalTime>
  <Words>515</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Wisp</vt:lpstr>
      <vt:lpstr>PROJECT 2 : RBF SOLUTION</vt:lpstr>
      <vt:lpstr>RBF NEURAL NETS (Tr-60%, val-20%, T-20%) MATLAB CODE</vt:lpstr>
      <vt:lpstr>PowerPoint Presentation</vt:lpstr>
      <vt:lpstr>PowerPoint Presentation</vt:lpstr>
      <vt:lpstr>TASK1</vt:lpstr>
      <vt:lpstr>PowerPoint Presentation</vt:lpstr>
      <vt:lpstr>TEST MSE OF FINAL SOLUTION</vt:lpstr>
      <vt:lpstr>GENERATING CONFUSION MATRICES</vt:lpstr>
      <vt:lpstr>PowerPoint Presentation</vt:lpstr>
      <vt:lpstr>TASK2 – PLOTTING ROC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RBF SOLUTION</dc:title>
  <dc:creator>Raghunath Puttagunta</dc:creator>
  <cp:lastModifiedBy>Raghunath Puttagunta</cp:lastModifiedBy>
  <cp:revision>20</cp:revision>
  <dcterms:created xsi:type="dcterms:W3CDTF">2016-11-02T04:43:44Z</dcterms:created>
  <dcterms:modified xsi:type="dcterms:W3CDTF">2016-11-02T07:09:14Z</dcterms:modified>
</cp:coreProperties>
</file>