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sldIdLst>
    <p:sldId id="256" r:id="rId2"/>
    <p:sldId id="257" r:id="rId3"/>
    <p:sldId id="272" r:id="rId4"/>
    <p:sldId id="273" r:id="rId5"/>
    <p:sldId id="278" r:id="rId6"/>
    <p:sldId id="258" r:id="rId7"/>
    <p:sldId id="259" r:id="rId8"/>
    <p:sldId id="260" r:id="rId9"/>
    <p:sldId id="261" r:id="rId10"/>
    <p:sldId id="262" r:id="rId11"/>
    <p:sldId id="263" r:id="rId12"/>
    <p:sldId id="276" r:id="rId13"/>
    <p:sldId id="264" r:id="rId14"/>
    <p:sldId id="265" r:id="rId15"/>
    <p:sldId id="267" r:id="rId16"/>
    <p:sldId id="266" r:id="rId17"/>
    <p:sldId id="270" r:id="rId18"/>
    <p:sldId id="269" r:id="rId19"/>
    <p:sldId id="277" r:id="rId20"/>
    <p:sldId id="271" r:id="rId21"/>
    <p:sldId id="274"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p:scale>
          <a:sx n="70" d="100"/>
          <a:sy n="70" d="100"/>
        </p:scale>
        <p:origin x="544"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04EB01-50A1-42F3-BA4A-ABE97EA845F3}" type="datetimeFigureOut">
              <a:rPr lang="en-US" smtClean="0"/>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FFF3A2-2178-4425-9D9E-192B4A92AA92}" type="slidenum">
              <a:rPr lang="en-US" smtClean="0"/>
              <a:t>‹#›</a:t>
            </a:fld>
            <a:endParaRPr lang="en-US" dirty="0"/>
          </a:p>
        </p:txBody>
      </p:sp>
    </p:spTree>
    <p:extLst>
      <p:ext uri="{BB962C8B-B14F-4D97-AF65-F5344CB8AC3E}">
        <p14:creationId xmlns:p14="http://schemas.microsoft.com/office/powerpoint/2010/main" val="2720532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04EB01-50A1-42F3-BA4A-ABE97EA845F3}" type="datetimeFigureOut">
              <a:rPr lang="en-US" smtClean="0"/>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FFF3A2-2178-4425-9D9E-192B4A92AA92}" type="slidenum">
              <a:rPr lang="en-US" smtClean="0"/>
              <a:t>‹#›</a:t>
            </a:fld>
            <a:endParaRPr lang="en-US" dirty="0"/>
          </a:p>
        </p:txBody>
      </p:sp>
    </p:spTree>
    <p:extLst>
      <p:ext uri="{BB962C8B-B14F-4D97-AF65-F5344CB8AC3E}">
        <p14:creationId xmlns:p14="http://schemas.microsoft.com/office/powerpoint/2010/main" val="3084438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04EB01-50A1-42F3-BA4A-ABE97EA845F3}" type="datetimeFigureOut">
              <a:rPr lang="en-US" smtClean="0"/>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FFF3A2-2178-4425-9D9E-192B4A92AA92}"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83185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04EB01-50A1-42F3-BA4A-ABE97EA845F3}" type="datetimeFigureOut">
              <a:rPr lang="en-US" smtClean="0"/>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FFF3A2-2178-4425-9D9E-192B4A92AA92}" type="slidenum">
              <a:rPr lang="en-US" smtClean="0"/>
              <a:t>‹#›</a:t>
            </a:fld>
            <a:endParaRPr lang="en-US" dirty="0"/>
          </a:p>
        </p:txBody>
      </p:sp>
    </p:spTree>
    <p:extLst>
      <p:ext uri="{BB962C8B-B14F-4D97-AF65-F5344CB8AC3E}">
        <p14:creationId xmlns:p14="http://schemas.microsoft.com/office/powerpoint/2010/main" val="4133165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04EB01-50A1-42F3-BA4A-ABE97EA845F3}" type="datetimeFigureOut">
              <a:rPr lang="en-US" smtClean="0"/>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FFF3A2-2178-4425-9D9E-192B4A92AA92}"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1771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04EB01-50A1-42F3-BA4A-ABE97EA845F3}" type="datetimeFigureOut">
              <a:rPr lang="en-US" smtClean="0"/>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FFF3A2-2178-4425-9D9E-192B4A92AA92}" type="slidenum">
              <a:rPr lang="en-US" smtClean="0"/>
              <a:t>‹#›</a:t>
            </a:fld>
            <a:endParaRPr lang="en-US" dirty="0"/>
          </a:p>
        </p:txBody>
      </p:sp>
    </p:spTree>
    <p:extLst>
      <p:ext uri="{BB962C8B-B14F-4D97-AF65-F5344CB8AC3E}">
        <p14:creationId xmlns:p14="http://schemas.microsoft.com/office/powerpoint/2010/main" val="2182972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4EB01-50A1-42F3-BA4A-ABE97EA845F3}" type="datetimeFigureOut">
              <a:rPr lang="en-US" smtClean="0"/>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FFF3A2-2178-4425-9D9E-192B4A92AA92}" type="slidenum">
              <a:rPr lang="en-US" smtClean="0"/>
              <a:t>‹#›</a:t>
            </a:fld>
            <a:endParaRPr lang="en-US" dirty="0"/>
          </a:p>
        </p:txBody>
      </p:sp>
    </p:spTree>
    <p:extLst>
      <p:ext uri="{BB962C8B-B14F-4D97-AF65-F5344CB8AC3E}">
        <p14:creationId xmlns:p14="http://schemas.microsoft.com/office/powerpoint/2010/main" val="1332466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4EB01-50A1-42F3-BA4A-ABE97EA845F3}" type="datetimeFigureOut">
              <a:rPr lang="en-US" smtClean="0"/>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FFF3A2-2178-4425-9D9E-192B4A92AA92}" type="slidenum">
              <a:rPr lang="en-US" smtClean="0"/>
              <a:t>‹#›</a:t>
            </a:fld>
            <a:endParaRPr lang="en-US" dirty="0"/>
          </a:p>
        </p:txBody>
      </p:sp>
    </p:spTree>
    <p:extLst>
      <p:ext uri="{BB962C8B-B14F-4D97-AF65-F5344CB8AC3E}">
        <p14:creationId xmlns:p14="http://schemas.microsoft.com/office/powerpoint/2010/main" val="297305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4EB01-50A1-42F3-BA4A-ABE97EA845F3}" type="datetimeFigureOut">
              <a:rPr lang="en-US" smtClean="0"/>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FFF3A2-2178-4425-9D9E-192B4A92AA92}" type="slidenum">
              <a:rPr lang="en-US" smtClean="0"/>
              <a:t>‹#›</a:t>
            </a:fld>
            <a:endParaRPr lang="en-US" dirty="0"/>
          </a:p>
        </p:txBody>
      </p:sp>
    </p:spTree>
    <p:extLst>
      <p:ext uri="{BB962C8B-B14F-4D97-AF65-F5344CB8AC3E}">
        <p14:creationId xmlns:p14="http://schemas.microsoft.com/office/powerpoint/2010/main" val="36957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04EB01-50A1-42F3-BA4A-ABE97EA845F3}" type="datetimeFigureOut">
              <a:rPr lang="en-US" smtClean="0"/>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FFF3A2-2178-4425-9D9E-192B4A92AA92}" type="slidenum">
              <a:rPr lang="en-US" smtClean="0"/>
              <a:t>‹#›</a:t>
            </a:fld>
            <a:endParaRPr lang="en-US" dirty="0"/>
          </a:p>
        </p:txBody>
      </p:sp>
    </p:spTree>
    <p:extLst>
      <p:ext uri="{BB962C8B-B14F-4D97-AF65-F5344CB8AC3E}">
        <p14:creationId xmlns:p14="http://schemas.microsoft.com/office/powerpoint/2010/main" val="3012957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04EB01-50A1-42F3-BA4A-ABE97EA845F3}" type="datetimeFigureOut">
              <a:rPr lang="en-US" smtClean="0"/>
              <a:t>12/16/2016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FFF3A2-2178-4425-9D9E-192B4A92AA92}" type="slidenum">
              <a:rPr lang="en-US" smtClean="0"/>
              <a:t>‹#›</a:t>
            </a:fld>
            <a:endParaRPr lang="en-US" dirty="0"/>
          </a:p>
        </p:txBody>
      </p:sp>
    </p:spTree>
    <p:extLst>
      <p:ext uri="{BB962C8B-B14F-4D97-AF65-F5344CB8AC3E}">
        <p14:creationId xmlns:p14="http://schemas.microsoft.com/office/powerpoint/2010/main" val="143083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04EB01-50A1-42F3-BA4A-ABE97EA845F3}" type="datetimeFigureOut">
              <a:rPr lang="en-US" smtClean="0"/>
              <a:t>12/16/2016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1FFF3A2-2178-4425-9D9E-192B4A92AA92}" type="slidenum">
              <a:rPr lang="en-US" smtClean="0"/>
              <a:t>‹#›</a:t>
            </a:fld>
            <a:endParaRPr lang="en-US" dirty="0"/>
          </a:p>
        </p:txBody>
      </p:sp>
    </p:spTree>
    <p:extLst>
      <p:ext uri="{BB962C8B-B14F-4D97-AF65-F5344CB8AC3E}">
        <p14:creationId xmlns:p14="http://schemas.microsoft.com/office/powerpoint/2010/main" val="266403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04EB01-50A1-42F3-BA4A-ABE97EA845F3}" type="datetimeFigureOut">
              <a:rPr lang="en-US" smtClean="0"/>
              <a:t>12/16/2016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1FFF3A2-2178-4425-9D9E-192B4A92AA92}" type="slidenum">
              <a:rPr lang="en-US" smtClean="0"/>
              <a:t>‹#›</a:t>
            </a:fld>
            <a:endParaRPr lang="en-US" dirty="0"/>
          </a:p>
        </p:txBody>
      </p:sp>
    </p:spTree>
    <p:extLst>
      <p:ext uri="{BB962C8B-B14F-4D97-AF65-F5344CB8AC3E}">
        <p14:creationId xmlns:p14="http://schemas.microsoft.com/office/powerpoint/2010/main" val="602175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4EB01-50A1-42F3-BA4A-ABE97EA845F3}" type="datetimeFigureOut">
              <a:rPr lang="en-US" smtClean="0"/>
              <a:t>12/16/2016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1FFF3A2-2178-4425-9D9E-192B4A92AA92}" type="slidenum">
              <a:rPr lang="en-US" smtClean="0"/>
              <a:t>‹#›</a:t>
            </a:fld>
            <a:endParaRPr lang="en-US" dirty="0"/>
          </a:p>
        </p:txBody>
      </p:sp>
    </p:spTree>
    <p:extLst>
      <p:ext uri="{BB962C8B-B14F-4D97-AF65-F5344CB8AC3E}">
        <p14:creationId xmlns:p14="http://schemas.microsoft.com/office/powerpoint/2010/main" val="4205877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04EB01-50A1-42F3-BA4A-ABE97EA845F3}" type="datetimeFigureOut">
              <a:rPr lang="en-US" smtClean="0"/>
              <a:t>12/16/2016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FFF3A2-2178-4425-9D9E-192B4A92AA92}" type="slidenum">
              <a:rPr lang="en-US" smtClean="0"/>
              <a:t>‹#›</a:t>
            </a:fld>
            <a:endParaRPr lang="en-US" dirty="0"/>
          </a:p>
        </p:txBody>
      </p:sp>
    </p:spTree>
    <p:extLst>
      <p:ext uri="{BB962C8B-B14F-4D97-AF65-F5344CB8AC3E}">
        <p14:creationId xmlns:p14="http://schemas.microsoft.com/office/powerpoint/2010/main" val="2651970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FFF3A2-2178-4425-9D9E-192B4A92AA92}" type="slidenum">
              <a:rPr lang="en-US" smtClean="0"/>
              <a:t>‹#›</a:t>
            </a:fld>
            <a:endParaRPr lang="en-US" dirty="0"/>
          </a:p>
        </p:txBody>
      </p:sp>
      <p:sp>
        <p:nvSpPr>
          <p:cNvPr id="5" name="Date Placeholder 4"/>
          <p:cNvSpPr>
            <a:spLocks noGrp="1"/>
          </p:cNvSpPr>
          <p:nvPr>
            <p:ph type="dt" sz="half" idx="10"/>
          </p:nvPr>
        </p:nvSpPr>
        <p:spPr/>
        <p:txBody>
          <a:bodyPr/>
          <a:lstStyle/>
          <a:p>
            <a:fld id="{D604EB01-50A1-42F3-BA4A-ABE97EA845F3}" type="datetimeFigureOut">
              <a:rPr lang="en-US" smtClean="0"/>
              <a:t>12/16/2016</a:t>
            </a:fld>
            <a:endParaRPr lang="en-US" dirty="0"/>
          </a:p>
        </p:txBody>
      </p:sp>
    </p:spTree>
    <p:extLst>
      <p:ext uri="{BB962C8B-B14F-4D97-AF65-F5344CB8AC3E}">
        <p14:creationId xmlns:p14="http://schemas.microsoft.com/office/powerpoint/2010/main" val="2197138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04EB01-50A1-42F3-BA4A-ABE97EA845F3}" type="datetimeFigureOut">
              <a:rPr lang="en-US" smtClean="0"/>
              <a:t>12/16/2016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FFF3A2-2178-4425-9D9E-192B4A92AA92}" type="slidenum">
              <a:rPr lang="en-US" smtClean="0"/>
              <a:t>‹#›</a:t>
            </a:fld>
            <a:endParaRPr lang="en-US" dirty="0"/>
          </a:p>
        </p:txBody>
      </p:sp>
    </p:spTree>
    <p:extLst>
      <p:ext uri="{BB962C8B-B14F-4D97-AF65-F5344CB8AC3E}">
        <p14:creationId xmlns:p14="http://schemas.microsoft.com/office/powerpoint/2010/main" val="2276822201"/>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a:t>Artificial Neural and Adaptive Systems</a:t>
            </a:r>
            <a:br>
              <a:rPr lang="en-US" dirty="0"/>
            </a:br>
            <a:r>
              <a:rPr lang="en-US" sz="3600" dirty="0">
                <a:latin typeface="Times New Roman" panose="02020603050405020304" pitchFamily="18" charset="0"/>
                <a:cs typeface="Times New Roman" panose="02020603050405020304" pitchFamily="18" charset="0"/>
              </a:rPr>
              <a:t>FINAL PROJECT</a:t>
            </a:r>
            <a:br>
              <a:rPr lang="en-US" dirty="0"/>
            </a:br>
            <a:r>
              <a:rPr lang="en-US" sz="3200" dirty="0">
                <a:latin typeface="Times New Roman" panose="02020603050405020304" pitchFamily="18" charset="0"/>
                <a:cs typeface="Times New Roman" panose="02020603050405020304" pitchFamily="18" charset="0"/>
              </a:rPr>
              <a:t>FINGER PRINT SPOOF DETECTION</a:t>
            </a:r>
          </a:p>
        </p:txBody>
      </p:sp>
      <p:sp>
        <p:nvSpPr>
          <p:cNvPr id="3" name="Subtitle 2"/>
          <p:cNvSpPr>
            <a:spLocks noGrp="1"/>
          </p:cNvSpPr>
          <p:nvPr>
            <p:ph type="subTitle" idx="1"/>
          </p:nvPr>
        </p:nvSpPr>
        <p:spPr/>
        <p:txBody>
          <a:bodyPr/>
          <a:lstStyle/>
          <a:p>
            <a:r>
              <a:rPr lang="en-US" dirty="0"/>
              <a:t>BURRA VENKATA KRISHNA KARTHIK</a:t>
            </a:r>
          </a:p>
          <a:p>
            <a:r>
              <a:rPr lang="en-US" dirty="0"/>
              <a:t>16230698</a:t>
            </a:r>
          </a:p>
        </p:txBody>
      </p:sp>
    </p:spTree>
    <p:extLst>
      <p:ext uri="{BB962C8B-B14F-4D97-AF65-F5344CB8AC3E}">
        <p14:creationId xmlns:p14="http://schemas.microsoft.com/office/powerpoint/2010/main" val="3260661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ChangeAspect="1"/>
          </p:cNvPicPr>
          <p:nvPr/>
        </p:nvPicPr>
        <p:blipFill>
          <a:blip r:embed="rId2"/>
          <a:stretch>
            <a:fillRect/>
          </a:stretch>
        </p:blipFill>
        <p:spPr>
          <a:xfrm>
            <a:off x="6303592" y="1347805"/>
            <a:ext cx="3446810" cy="2602341"/>
          </a:xfrm>
          <a:prstGeom prst="rect">
            <a:avLst/>
          </a:prstGeom>
        </p:spPr>
      </p:pic>
      <p:pic>
        <p:nvPicPr>
          <p:cNvPr id="5" name="Picture 4"/>
          <p:cNvPicPr>
            <a:picLocks noChangeAspect="1"/>
          </p:cNvPicPr>
          <p:nvPr/>
        </p:nvPicPr>
        <p:blipFill>
          <a:blip r:embed="rId3"/>
          <a:stretch>
            <a:fillRect/>
          </a:stretch>
        </p:blipFill>
        <p:spPr>
          <a:xfrm>
            <a:off x="6292931" y="4100975"/>
            <a:ext cx="3457471" cy="2601747"/>
          </a:xfrm>
          <a:prstGeom prst="rect">
            <a:avLst/>
          </a:prstGeom>
        </p:spPr>
      </p:pic>
      <p:sp>
        <p:nvSpPr>
          <p:cNvPr id="2" name="Title 1"/>
          <p:cNvSpPr>
            <a:spLocks noGrp="1"/>
          </p:cNvSpPr>
          <p:nvPr>
            <p:ph type="title"/>
          </p:nvPr>
        </p:nvSpPr>
        <p:spPr>
          <a:xfrm>
            <a:off x="837864" y="177834"/>
            <a:ext cx="8553271" cy="1320800"/>
          </a:xfrm>
        </p:spPr>
        <p:txBody>
          <a:bodyPr anchor="ctr">
            <a:normAutofit/>
          </a:bodyPr>
          <a:lstStyle/>
          <a:p>
            <a:r>
              <a:rPr lang="en-US" sz="2000" dirty="0">
                <a:latin typeface="Times New Roman" panose="02020603050405020304" pitchFamily="18" charset="0"/>
                <a:cs typeface="Times New Roman" panose="02020603050405020304" pitchFamily="18" charset="0"/>
              </a:rPr>
              <a:t>TASK1 –</a:t>
            </a:r>
            <a:r>
              <a:rPr lang="en-US" sz="2000" dirty="0"/>
              <a:t>INDIVIDUAL TRAINING AND TESTING ROC CURVES FOR </a:t>
            </a:r>
            <a:r>
              <a:rPr lang="en-US" sz="2000" dirty="0">
                <a:latin typeface="Times New Roman" panose="02020603050405020304" pitchFamily="18" charset="0"/>
                <a:cs typeface="Times New Roman" panose="02020603050405020304" pitchFamily="18" charset="0"/>
              </a:rPr>
              <a:t>LBP FEATURE DIGITAL SENSOR</a:t>
            </a:r>
          </a:p>
        </p:txBody>
      </p:sp>
      <p:sp>
        <p:nvSpPr>
          <p:cNvPr id="9" name="Content Placeholder 8"/>
          <p:cNvSpPr>
            <a:spLocks noGrp="1"/>
          </p:cNvSpPr>
          <p:nvPr>
            <p:ph idx="1"/>
          </p:nvPr>
        </p:nvSpPr>
        <p:spPr>
          <a:xfrm>
            <a:off x="671361" y="1564849"/>
            <a:ext cx="5305233" cy="4476514"/>
          </a:xfrm>
        </p:spPr>
        <p:txBody>
          <a:bodyPr>
            <a:normAutofit fontScale="92500"/>
          </a:bodyPr>
          <a:lstStyle/>
          <a:p>
            <a:pPr algn="just"/>
            <a:r>
              <a:rPr lang="en-US" sz="2100" b="1" u="sng" dirty="0">
                <a:latin typeface="Times New Roman" panose="02020603050405020304" pitchFamily="18" charset="0"/>
                <a:cs typeface="Times New Roman" panose="02020603050405020304" pitchFamily="18" charset="0"/>
              </a:rPr>
              <a:t>GRR(Live Reject Rate)=1-GAR</a:t>
            </a:r>
          </a:p>
          <a:p>
            <a:pPr algn="just"/>
            <a:r>
              <a:rPr lang="en-US" b="1" u="sng" dirty="0"/>
              <a:t>TRAIN CURVE</a:t>
            </a:r>
          </a:p>
          <a:p>
            <a:pPr algn="just"/>
            <a:r>
              <a:rPr lang="en-US" dirty="0"/>
              <a:t>SAR</a:t>
            </a:r>
            <a:r>
              <a:rPr lang="en-US" dirty="0">
                <a:latin typeface="Times New Roman" panose="02020603050405020304" pitchFamily="18" charset="0"/>
                <a:cs typeface="Times New Roman" panose="02020603050405020304" pitchFamily="18" charset="0"/>
              </a:rPr>
              <a:t> (Spoof Accept Rate)</a:t>
            </a:r>
            <a:r>
              <a:rPr lang="en-US" dirty="0"/>
              <a:t> at 0.1%=1-0.1088=0.8912</a:t>
            </a:r>
          </a:p>
          <a:p>
            <a:pPr algn="just"/>
            <a:r>
              <a:rPr lang="en-US" dirty="0"/>
              <a:t>SAR</a:t>
            </a:r>
            <a:r>
              <a:rPr lang="en-US" dirty="0">
                <a:latin typeface="Times New Roman" panose="02020603050405020304" pitchFamily="18" charset="0"/>
                <a:cs typeface="Times New Roman" panose="02020603050405020304" pitchFamily="18" charset="0"/>
              </a:rPr>
              <a:t> (Spoof Accept Rate)</a:t>
            </a:r>
            <a:r>
              <a:rPr lang="en-US" dirty="0"/>
              <a:t> at 0.5% = 1-0.3356=0.6644</a:t>
            </a:r>
          </a:p>
          <a:p>
            <a:pPr algn="just"/>
            <a:r>
              <a:rPr lang="en-US" dirty="0"/>
              <a:t>SAR</a:t>
            </a:r>
            <a:r>
              <a:rPr lang="en-US" dirty="0">
                <a:latin typeface="Times New Roman" panose="02020603050405020304" pitchFamily="18" charset="0"/>
                <a:cs typeface="Times New Roman" panose="02020603050405020304" pitchFamily="18" charset="0"/>
              </a:rPr>
              <a:t> (Spoof Accept Rate)</a:t>
            </a:r>
            <a:r>
              <a:rPr lang="en-US" dirty="0"/>
              <a:t> at 1%=1-0.4133=0.5867</a:t>
            </a:r>
          </a:p>
          <a:p>
            <a:pPr algn="just"/>
            <a:r>
              <a:rPr lang="en-US" b="1" u="sng" dirty="0"/>
              <a:t>TEST CURVE</a:t>
            </a:r>
          </a:p>
          <a:p>
            <a:pPr algn="just"/>
            <a:r>
              <a:rPr lang="en-US" dirty="0"/>
              <a:t>SAR</a:t>
            </a:r>
            <a:r>
              <a:rPr lang="en-US" dirty="0">
                <a:latin typeface="Times New Roman" panose="02020603050405020304" pitchFamily="18" charset="0"/>
                <a:cs typeface="Times New Roman" panose="02020603050405020304" pitchFamily="18" charset="0"/>
              </a:rPr>
              <a:t> (Spoof Accept Rate)</a:t>
            </a:r>
            <a:r>
              <a:rPr lang="en-US" dirty="0"/>
              <a:t> at 0.1%=1-0.003411=0.996589</a:t>
            </a:r>
          </a:p>
          <a:p>
            <a:pPr algn="just"/>
            <a:r>
              <a:rPr lang="en-US" dirty="0"/>
              <a:t>SAR</a:t>
            </a:r>
            <a:r>
              <a:rPr lang="en-US" dirty="0">
                <a:latin typeface="Times New Roman" panose="02020603050405020304" pitchFamily="18" charset="0"/>
                <a:cs typeface="Times New Roman" panose="02020603050405020304" pitchFamily="18" charset="0"/>
              </a:rPr>
              <a:t> (Spoof Accept Rate)</a:t>
            </a:r>
            <a:r>
              <a:rPr lang="en-US" dirty="0"/>
              <a:t> at 0.5% = 1-0.02268=0.97732</a:t>
            </a:r>
          </a:p>
          <a:p>
            <a:pPr algn="just"/>
            <a:r>
              <a:rPr lang="en-US" dirty="0"/>
              <a:t>SAR</a:t>
            </a:r>
            <a:r>
              <a:rPr lang="en-US" dirty="0">
                <a:latin typeface="Times New Roman" panose="02020603050405020304" pitchFamily="18" charset="0"/>
                <a:cs typeface="Times New Roman" panose="02020603050405020304" pitchFamily="18" charset="0"/>
              </a:rPr>
              <a:t> (Spoof Accept Rate)</a:t>
            </a:r>
            <a:r>
              <a:rPr lang="en-US" dirty="0"/>
              <a:t> at 1%=1-0.06189=0.93811</a:t>
            </a:r>
          </a:p>
          <a:p>
            <a:endParaRPr lang="en-US" dirty="0"/>
          </a:p>
        </p:txBody>
      </p:sp>
    </p:spTree>
    <p:extLst>
      <p:ext uri="{BB962C8B-B14F-4D97-AF65-F5344CB8AC3E}">
        <p14:creationId xmlns:p14="http://schemas.microsoft.com/office/powerpoint/2010/main" val="3158280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ChangeAspect="1"/>
          </p:cNvPicPr>
          <p:nvPr/>
        </p:nvPicPr>
        <p:blipFill>
          <a:blip r:embed="rId2"/>
          <a:stretch>
            <a:fillRect/>
          </a:stretch>
        </p:blipFill>
        <p:spPr>
          <a:xfrm>
            <a:off x="6158880" y="1149476"/>
            <a:ext cx="3412906" cy="26023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6597" y="3997280"/>
            <a:ext cx="3457472" cy="2601747"/>
          </a:xfrm>
          <a:prstGeom prst="rect">
            <a:avLst/>
          </a:prstGeom>
        </p:spPr>
      </p:pic>
      <p:sp>
        <p:nvSpPr>
          <p:cNvPr id="2" name="Title 1"/>
          <p:cNvSpPr>
            <a:spLocks noGrp="1"/>
          </p:cNvSpPr>
          <p:nvPr>
            <p:ph type="title"/>
          </p:nvPr>
        </p:nvSpPr>
        <p:spPr>
          <a:xfrm>
            <a:off x="0" y="131805"/>
            <a:ext cx="9671222" cy="1320800"/>
          </a:xfrm>
        </p:spPr>
        <p:txBody>
          <a:bodyPr anchor="ctr">
            <a:noAutofit/>
          </a:bodyPr>
          <a:lstStyle/>
          <a:p>
            <a:r>
              <a:rPr lang="en-US" sz="2000" dirty="0">
                <a:latin typeface="Times New Roman" panose="02020603050405020304" pitchFamily="18" charset="0"/>
                <a:cs typeface="Times New Roman" panose="02020603050405020304" pitchFamily="18" charset="0"/>
              </a:rPr>
              <a:t>TASK1 –INDIVIDUAL TRAINING AND TESTING ROC CURVES FOR LBP FEATURE SAGEM SENSOR</a:t>
            </a:r>
          </a:p>
        </p:txBody>
      </p:sp>
      <p:sp>
        <p:nvSpPr>
          <p:cNvPr id="9" name="Content Placeholder 8"/>
          <p:cNvSpPr>
            <a:spLocks noGrp="1"/>
          </p:cNvSpPr>
          <p:nvPr>
            <p:ph idx="1"/>
          </p:nvPr>
        </p:nvSpPr>
        <p:spPr>
          <a:xfrm>
            <a:off x="671361" y="1149476"/>
            <a:ext cx="5365800" cy="4891887"/>
          </a:xfrm>
        </p:spPr>
        <p:txBody>
          <a:bodyPr>
            <a:normAutofit fontScale="85000" lnSpcReduction="20000"/>
          </a:bodyPr>
          <a:lstStyle/>
          <a:p>
            <a:pPr algn="just"/>
            <a:r>
              <a:rPr lang="en-US" sz="2600" b="1" u="sng" dirty="0">
                <a:latin typeface="Times New Roman" panose="02020603050405020304" pitchFamily="18" charset="0"/>
                <a:cs typeface="Times New Roman" panose="02020603050405020304" pitchFamily="18" charset="0"/>
              </a:rPr>
              <a:t>GRR(Live Reject Rate)=1-GAR</a:t>
            </a:r>
          </a:p>
          <a:p>
            <a:pPr algn="just"/>
            <a:r>
              <a:rPr lang="en-US" sz="2400" b="1" u="sng" dirty="0">
                <a:latin typeface="Times New Roman" panose="02020603050405020304" pitchFamily="18" charset="0"/>
                <a:cs typeface="Times New Roman" panose="02020603050405020304" pitchFamily="18" charset="0"/>
              </a:rPr>
              <a:t>TRAIN CURVE</a:t>
            </a:r>
          </a:p>
          <a:p>
            <a:pPr algn="just"/>
            <a:r>
              <a:rPr lang="en-US" sz="2400" dirty="0">
                <a:latin typeface="Times New Roman" panose="02020603050405020304" pitchFamily="18" charset="0"/>
                <a:cs typeface="Times New Roman" panose="02020603050405020304" pitchFamily="18" charset="0"/>
              </a:rPr>
              <a:t>SAR (Spoof Accept Rate) at 0.1%=1-0.04269=0.95731</a:t>
            </a:r>
          </a:p>
          <a:p>
            <a:pPr algn="just"/>
            <a:r>
              <a:rPr lang="en-US" sz="2400" dirty="0">
                <a:latin typeface="Times New Roman" panose="02020603050405020304" pitchFamily="18" charset="0"/>
                <a:cs typeface="Times New Roman" panose="02020603050405020304" pitchFamily="18" charset="0"/>
              </a:rPr>
              <a:t>SAR (Spoof Accept Rate) at 0.5% = 1-0.2035=0.7965</a:t>
            </a:r>
          </a:p>
          <a:p>
            <a:pPr algn="just"/>
            <a:r>
              <a:rPr lang="en-US" sz="2400" dirty="0">
                <a:latin typeface="Times New Roman" panose="02020603050405020304" pitchFamily="18" charset="0"/>
                <a:cs typeface="Times New Roman" panose="02020603050405020304" pitchFamily="18" charset="0"/>
              </a:rPr>
              <a:t>SAR (Spoof Accept Rate) at 1%=1-0.4466=0.5534</a:t>
            </a:r>
          </a:p>
          <a:p>
            <a:pPr algn="just"/>
            <a:r>
              <a:rPr lang="en-US" sz="2400" b="1" u="sng" dirty="0">
                <a:latin typeface="Times New Roman" panose="02020603050405020304" pitchFamily="18" charset="0"/>
                <a:cs typeface="Times New Roman" panose="02020603050405020304" pitchFamily="18" charset="0"/>
              </a:rPr>
              <a:t>TEST CURVE</a:t>
            </a:r>
          </a:p>
          <a:p>
            <a:pPr algn="just"/>
            <a:r>
              <a:rPr lang="en-US" sz="2400" dirty="0">
                <a:latin typeface="Times New Roman" panose="02020603050405020304" pitchFamily="18" charset="0"/>
                <a:cs typeface="Times New Roman" panose="02020603050405020304" pitchFamily="18" charset="0"/>
              </a:rPr>
              <a:t>SAR (Spoof Accept Rate) at 0.1%=1-0.02716=0.97284</a:t>
            </a:r>
          </a:p>
          <a:p>
            <a:pPr algn="just"/>
            <a:r>
              <a:rPr lang="en-US" sz="2400" dirty="0">
                <a:latin typeface="Times New Roman" panose="02020603050405020304" pitchFamily="18" charset="0"/>
                <a:cs typeface="Times New Roman" panose="02020603050405020304" pitchFamily="18" charset="0"/>
              </a:rPr>
              <a:t>SAR (Spoof Accept Rate) at 0.5% = 1-0.07758=0.92242</a:t>
            </a:r>
          </a:p>
          <a:p>
            <a:pPr algn="just"/>
            <a:r>
              <a:rPr lang="en-US" sz="2400" dirty="0">
                <a:latin typeface="Times New Roman" panose="02020603050405020304" pitchFamily="18" charset="0"/>
                <a:cs typeface="Times New Roman" panose="02020603050405020304" pitchFamily="18" charset="0"/>
              </a:rPr>
              <a:t>SAR (Spoof Accept Rate) at 1%=1-0.1106=0.8894</a:t>
            </a:r>
          </a:p>
          <a:p>
            <a:endParaRPr lang="en-US" dirty="0"/>
          </a:p>
        </p:txBody>
      </p:sp>
    </p:spTree>
    <p:extLst>
      <p:ext uri="{BB962C8B-B14F-4D97-AF65-F5344CB8AC3E}">
        <p14:creationId xmlns:p14="http://schemas.microsoft.com/office/powerpoint/2010/main" val="746891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790" y="0"/>
            <a:ext cx="8596668" cy="851555"/>
          </a:xfrm>
        </p:spPr>
        <p:txBody>
          <a:bodyPr>
            <a:normAutofit/>
          </a:bodyPr>
          <a:lstStyle/>
          <a:p>
            <a:r>
              <a:rPr lang="en-US" dirty="0">
                <a:latin typeface="Times New Roman" panose="02020603050405020304" pitchFamily="18" charset="0"/>
                <a:cs typeface="Times New Roman" panose="02020603050405020304" pitchFamily="18" charset="0"/>
              </a:rPr>
              <a:t>TASK2</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35171695"/>
              </p:ext>
            </p:extLst>
          </p:nvPr>
        </p:nvGraphicFramePr>
        <p:xfrm>
          <a:off x="426788" y="713231"/>
          <a:ext cx="8781223" cy="5943600"/>
        </p:xfrm>
        <a:graphic>
          <a:graphicData uri="http://schemas.openxmlformats.org/drawingml/2006/table">
            <a:tbl>
              <a:tblPr firstRow="1" bandRow="1">
                <a:tableStyleId>{5C22544A-7EE6-4342-B048-85BDC9FD1C3A}</a:tableStyleId>
              </a:tblPr>
              <a:tblGrid>
                <a:gridCol w="798293">
                  <a:extLst>
                    <a:ext uri="{9D8B030D-6E8A-4147-A177-3AD203B41FA5}">
                      <a16:colId xmlns:a16="http://schemas.microsoft.com/office/drawing/2014/main" val="2107592306"/>
                    </a:ext>
                  </a:extLst>
                </a:gridCol>
                <a:gridCol w="798293">
                  <a:extLst>
                    <a:ext uri="{9D8B030D-6E8A-4147-A177-3AD203B41FA5}">
                      <a16:colId xmlns:a16="http://schemas.microsoft.com/office/drawing/2014/main" val="3230641397"/>
                    </a:ext>
                  </a:extLst>
                </a:gridCol>
                <a:gridCol w="798293">
                  <a:extLst>
                    <a:ext uri="{9D8B030D-6E8A-4147-A177-3AD203B41FA5}">
                      <a16:colId xmlns:a16="http://schemas.microsoft.com/office/drawing/2014/main" val="3094185858"/>
                    </a:ext>
                  </a:extLst>
                </a:gridCol>
                <a:gridCol w="798293">
                  <a:extLst>
                    <a:ext uri="{9D8B030D-6E8A-4147-A177-3AD203B41FA5}">
                      <a16:colId xmlns:a16="http://schemas.microsoft.com/office/drawing/2014/main" val="3448446776"/>
                    </a:ext>
                  </a:extLst>
                </a:gridCol>
                <a:gridCol w="798293">
                  <a:extLst>
                    <a:ext uri="{9D8B030D-6E8A-4147-A177-3AD203B41FA5}">
                      <a16:colId xmlns:a16="http://schemas.microsoft.com/office/drawing/2014/main" val="226712239"/>
                    </a:ext>
                  </a:extLst>
                </a:gridCol>
                <a:gridCol w="798293">
                  <a:extLst>
                    <a:ext uri="{9D8B030D-6E8A-4147-A177-3AD203B41FA5}">
                      <a16:colId xmlns:a16="http://schemas.microsoft.com/office/drawing/2014/main" val="2541638105"/>
                    </a:ext>
                  </a:extLst>
                </a:gridCol>
                <a:gridCol w="798293">
                  <a:extLst>
                    <a:ext uri="{9D8B030D-6E8A-4147-A177-3AD203B41FA5}">
                      <a16:colId xmlns:a16="http://schemas.microsoft.com/office/drawing/2014/main" val="1835019743"/>
                    </a:ext>
                  </a:extLst>
                </a:gridCol>
                <a:gridCol w="798293">
                  <a:extLst>
                    <a:ext uri="{9D8B030D-6E8A-4147-A177-3AD203B41FA5}">
                      <a16:colId xmlns:a16="http://schemas.microsoft.com/office/drawing/2014/main" val="1849524942"/>
                    </a:ext>
                  </a:extLst>
                </a:gridCol>
                <a:gridCol w="798293">
                  <a:extLst>
                    <a:ext uri="{9D8B030D-6E8A-4147-A177-3AD203B41FA5}">
                      <a16:colId xmlns:a16="http://schemas.microsoft.com/office/drawing/2014/main" val="2920017441"/>
                    </a:ext>
                  </a:extLst>
                </a:gridCol>
                <a:gridCol w="798293">
                  <a:extLst>
                    <a:ext uri="{9D8B030D-6E8A-4147-A177-3AD203B41FA5}">
                      <a16:colId xmlns:a16="http://schemas.microsoft.com/office/drawing/2014/main" val="83792"/>
                    </a:ext>
                  </a:extLst>
                </a:gridCol>
                <a:gridCol w="798293">
                  <a:extLst>
                    <a:ext uri="{9D8B030D-6E8A-4147-A177-3AD203B41FA5}">
                      <a16:colId xmlns:a16="http://schemas.microsoft.com/office/drawing/2014/main" val="3840096225"/>
                    </a:ext>
                  </a:extLst>
                </a:gridCol>
              </a:tblGrid>
              <a:tr h="640080">
                <a:tc>
                  <a:txBody>
                    <a:bodyPr/>
                    <a:lstStyle/>
                    <a:p>
                      <a:r>
                        <a:rPr lang="en-US" sz="1200" dirty="0">
                          <a:latin typeface="Times New Roman" panose="02020603050405020304" pitchFamily="18" charset="0"/>
                          <a:cs typeface="Times New Roman" panose="02020603050405020304" pitchFamily="18" charset="0"/>
                        </a:rPr>
                        <a:t>SENSOR</a:t>
                      </a:r>
                    </a:p>
                  </a:txBody>
                  <a:tcPr/>
                </a:tc>
                <a:tc>
                  <a:txBody>
                    <a:bodyPr/>
                    <a:lstStyle/>
                    <a:p>
                      <a:r>
                        <a:rPr lang="en-US" sz="1200" dirty="0">
                          <a:latin typeface="Times New Roman" panose="02020603050405020304" pitchFamily="18" charset="0"/>
                          <a:cs typeface="Times New Roman" panose="02020603050405020304" pitchFamily="18" charset="0"/>
                        </a:rPr>
                        <a:t>FEATURE</a:t>
                      </a:r>
                    </a:p>
                  </a:txBody>
                  <a:tcPr/>
                </a:tc>
                <a:tc>
                  <a:txBody>
                    <a:bodyPr/>
                    <a:lstStyle/>
                    <a:p>
                      <a:r>
                        <a:rPr lang="en-US" sz="1200" dirty="0">
                          <a:latin typeface="Times New Roman" panose="02020603050405020304" pitchFamily="18" charset="0"/>
                          <a:cs typeface="Times New Roman" panose="02020603050405020304" pitchFamily="18" charset="0"/>
                        </a:rPr>
                        <a:t>HL1</a:t>
                      </a:r>
                    </a:p>
                  </a:txBody>
                  <a:tcPr/>
                </a:tc>
                <a:tc>
                  <a:txBody>
                    <a:bodyPr/>
                    <a:lstStyle/>
                    <a:p>
                      <a:r>
                        <a:rPr lang="en-US" sz="1200" dirty="0">
                          <a:latin typeface="Times New Roman" panose="02020603050405020304" pitchFamily="18" charset="0"/>
                          <a:cs typeface="Times New Roman" panose="02020603050405020304" pitchFamily="18" charset="0"/>
                        </a:rPr>
                        <a:t>HL2</a:t>
                      </a:r>
                    </a:p>
                  </a:txBody>
                  <a:tcPr/>
                </a:tc>
                <a:tc>
                  <a:txBody>
                    <a:bodyPr/>
                    <a:lstStyle/>
                    <a:p>
                      <a:r>
                        <a:rPr lang="en-US" sz="1200" dirty="0">
                          <a:latin typeface="Times New Roman" panose="02020603050405020304" pitchFamily="18" charset="0"/>
                          <a:cs typeface="Times New Roman" panose="02020603050405020304" pitchFamily="18" charset="0"/>
                        </a:rPr>
                        <a:t>No</a:t>
                      </a:r>
                      <a:r>
                        <a:rPr lang="en-US" sz="1200" baseline="0" dirty="0">
                          <a:latin typeface="Times New Roman" panose="02020603050405020304" pitchFamily="18" charset="0"/>
                          <a:cs typeface="Times New Roman" panose="02020603050405020304" pitchFamily="18" charset="0"/>
                        </a:rPr>
                        <a:t> of Autoencoders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L2WR</a:t>
                      </a:r>
                    </a:p>
                  </a:txBody>
                  <a:tcPr/>
                </a:tc>
                <a:tc>
                  <a:txBody>
                    <a:bodyPr/>
                    <a:lstStyle/>
                    <a:p>
                      <a:r>
                        <a:rPr lang="en-US" sz="1200" dirty="0">
                          <a:latin typeface="Times New Roman" panose="02020603050405020304" pitchFamily="18" charset="0"/>
                          <a:cs typeface="Times New Roman" panose="02020603050405020304" pitchFamily="18" charset="0"/>
                        </a:rPr>
                        <a:t>SR</a:t>
                      </a:r>
                    </a:p>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SP</a:t>
                      </a:r>
                    </a:p>
                  </a:txBody>
                  <a:tcPr/>
                </a:tc>
                <a:tc>
                  <a:txBody>
                    <a:bodyPr/>
                    <a:lstStyle/>
                    <a:p>
                      <a:r>
                        <a:rPr lang="en-US" sz="1200" dirty="0">
                          <a:latin typeface="Times New Roman" panose="02020603050405020304" pitchFamily="18" charset="0"/>
                          <a:cs typeface="Times New Roman" panose="02020603050405020304" pitchFamily="18" charset="0"/>
                        </a:rPr>
                        <a:t>AUC</a:t>
                      </a:r>
                    </a:p>
                    <a:p>
                      <a:r>
                        <a:rPr lang="en-US" sz="1200" dirty="0">
                          <a:latin typeface="Times New Roman" panose="02020603050405020304" pitchFamily="18" charset="0"/>
                          <a:cs typeface="Times New Roman" panose="02020603050405020304" pitchFamily="18" charset="0"/>
                        </a:rPr>
                        <a:t>Train</a:t>
                      </a:r>
                    </a:p>
                  </a:txBody>
                  <a:tcPr/>
                </a:tc>
                <a:tc>
                  <a:txBody>
                    <a:bodyPr/>
                    <a:lstStyle/>
                    <a:p>
                      <a:r>
                        <a:rPr lang="en-US" sz="1200" dirty="0">
                          <a:latin typeface="Times New Roman" panose="02020603050405020304" pitchFamily="18" charset="0"/>
                          <a:cs typeface="Times New Roman" panose="02020603050405020304" pitchFamily="18" charset="0"/>
                        </a:rPr>
                        <a:t>AUC</a:t>
                      </a:r>
                    </a:p>
                    <a:p>
                      <a:r>
                        <a:rPr lang="en-US" sz="1200" dirty="0">
                          <a:latin typeface="Times New Roman" panose="02020603050405020304" pitchFamily="18" charset="0"/>
                          <a:cs typeface="Times New Roman" panose="02020603050405020304" pitchFamily="18" charset="0"/>
                        </a:rPr>
                        <a:t>Validate</a:t>
                      </a:r>
                    </a:p>
                  </a:txBody>
                  <a:tcPr/>
                </a:tc>
                <a:tc>
                  <a:txBody>
                    <a:bodyPr/>
                    <a:lstStyle/>
                    <a:p>
                      <a:r>
                        <a:rPr lang="en-US" sz="1200" dirty="0">
                          <a:latin typeface="Times New Roman" panose="02020603050405020304" pitchFamily="18" charset="0"/>
                          <a:cs typeface="Times New Roman" panose="02020603050405020304" pitchFamily="18" charset="0"/>
                        </a:rPr>
                        <a:t>AUC</a:t>
                      </a:r>
                    </a:p>
                    <a:p>
                      <a:r>
                        <a:rPr lang="en-US" sz="1200" dirty="0">
                          <a:latin typeface="Times New Roman" panose="02020603050405020304" pitchFamily="18" charset="0"/>
                          <a:cs typeface="Times New Roman" panose="02020603050405020304" pitchFamily="18" charset="0"/>
                        </a:rPr>
                        <a:t>Test</a:t>
                      </a:r>
                    </a:p>
                  </a:txBody>
                  <a:tcPr/>
                </a:tc>
                <a:extLst>
                  <a:ext uri="{0D108BD9-81ED-4DB2-BD59-A6C34878D82A}">
                    <a16:rowId xmlns:a16="http://schemas.microsoft.com/office/drawing/2014/main" val="196801695"/>
                  </a:ext>
                </a:extLst>
              </a:tr>
              <a:tr h="822960">
                <a:tc>
                  <a:txBody>
                    <a:bodyPr/>
                    <a:lstStyle/>
                    <a:p>
                      <a:r>
                        <a:rPr lang="en-US" sz="1200" dirty="0">
                          <a:latin typeface="Times New Roman" panose="02020603050405020304" pitchFamily="18" charset="0"/>
                          <a:cs typeface="Times New Roman" panose="02020603050405020304" pitchFamily="18" charset="0"/>
                        </a:rPr>
                        <a:t>Train-Digi,</a:t>
                      </a:r>
                    </a:p>
                    <a:p>
                      <a:r>
                        <a:rPr lang="en-US" sz="1200" dirty="0">
                          <a:latin typeface="Times New Roman" panose="02020603050405020304" pitchFamily="18" charset="0"/>
                          <a:cs typeface="Times New Roman" panose="02020603050405020304" pitchFamily="18" charset="0"/>
                        </a:rPr>
                        <a:t>Test-Sage</a:t>
                      </a:r>
                    </a:p>
                  </a:txBody>
                  <a:tcPr/>
                </a:tc>
                <a:tc>
                  <a:txBody>
                    <a:bodyPr/>
                    <a:lstStyle/>
                    <a:p>
                      <a:r>
                        <a:rPr lang="en-US" sz="1200" dirty="0">
                          <a:latin typeface="Times New Roman" panose="02020603050405020304" pitchFamily="18" charset="0"/>
                          <a:cs typeface="Times New Roman" panose="02020603050405020304" pitchFamily="18" charset="0"/>
                        </a:rPr>
                        <a:t>LBP</a:t>
                      </a:r>
                    </a:p>
                  </a:txBody>
                  <a:tcPr/>
                </a:tc>
                <a:tc>
                  <a:txBody>
                    <a:bodyPr/>
                    <a:lstStyle/>
                    <a:p>
                      <a:r>
                        <a:rPr lang="en-US" sz="1200" dirty="0">
                          <a:latin typeface="Times New Roman" panose="02020603050405020304" pitchFamily="18" charset="0"/>
                          <a:cs typeface="Times New Roman" panose="02020603050405020304" pitchFamily="18" charset="0"/>
                        </a:rPr>
                        <a:t>400</a:t>
                      </a:r>
                    </a:p>
                  </a:txBody>
                  <a:tcPr/>
                </a:tc>
                <a:tc>
                  <a:txBody>
                    <a:bodyPr/>
                    <a:lstStyle/>
                    <a:p>
                      <a:r>
                        <a:rPr lang="en-US" sz="1200" dirty="0">
                          <a:latin typeface="Times New Roman" panose="02020603050405020304" pitchFamily="18" charset="0"/>
                          <a:cs typeface="Times New Roman" panose="02020603050405020304" pitchFamily="18" charset="0"/>
                        </a:rPr>
                        <a:t>150</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0.004,0.004</a:t>
                      </a:r>
                    </a:p>
                  </a:txBody>
                  <a:tcPr/>
                </a:tc>
                <a:tc>
                  <a:txBody>
                    <a:bodyPr/>
                    <a:lstStyle/>
                    <a:p>
                      <a:r>
                        <a:rPr lang="en-US" sz="1200" dirty="0">
                          <a:latin typeface="Times New Roman" panose="02020603050405020304" pitchFamily="18" charset="0"/>
                          <a:cs typeface="Times New Roman" panose="02020603050405020304" pitchFamily="18" charset="0"/>
                        </a:rPr>
                        <a:t>2,1</a:t>
                      </a:r>
                    </a:p>
                  </a:txBody>
                  <a:tcPr/>
                </a:tc>
                <a:tc>
                  <a:txBody>
                    <a:bodyPr/>
                    <a:lstStyle/>
                    <a:p>
                      <a:r>
                        <a:rPr lang="en-US" sz="1200" dirty="0">
                          <a:latin typeface="Times New Roman" panose="02020603050405020304" pitchFamily="18" charset="0"/>
                          <a:cs typeface="Times New Roman" panose="02020603050405020304" pitchFamily="18" charset="0"/>
                        </a:rPr>
                        <a:t>0.4,0.4</a:t>
                      </a:r>
                    </a:p>
                  </a:txBody>
                  <a:tcPr/>
                </a:tc>
                <a:tc>
                  <a:txBody>
                    <a:bodyPr/>
                    <a:lstStyle/>
                    <a:p>
                      <a:r>
                        <a:rPr lang="en-US" sz="1200" dirty="0">
                          <a:latin typeface="Times New Roman" panose="02020603050405020304" pitchFamily="18" charset="0"/>
                          <a:cs typeface="Times New Roman" panose="02020603050405020304" pitchFamily="18" charset="0"/>
                        </a:rPr>
                        <a:t>0.94787</a:t>
                      </a:r>
                    </a:p>
                  </a:txBody>
                  <a:tcPr/>
                </a:tc>
                <a:tc>
                  <a:txBody>
                    <a:bodyPr/>
                    <a:lstStyle/>
                    <a:p>
                      <a:r>
                        <a:rPr lang="en-US" sz="1200" dirty="0">
                          <a:latin typeface="Times New Roman" panose="02020603050405020304" pitchFamily="18" charset="0"/>
                          <a:cs typeface="Times New Roman" panose="02020603050405020304" pitchFamily="18" charset="0"/>
                        </a:rPr>
                        <a:t>0.91079</a:t>
                      </a:r>
                    </a:p>
                  </a:txBody>
                  <a:tcPr/>
                </a:tc>
                <a:tc>
                  <a:txBody>
                    <a:bodyPr/>
                    <a:lstStyle/>
                    <a:p>
                      <a:r>
                        <a:rPr lang="en-US" sz="1200" dirty="0">
                          <a:latin typeface="Times New Roman" panose="02020603050405020304" pitchFamily="18" charset="0"/>
                          <a:cs typeface="Times New Roman" panose="02020603050405020304" pitchFamily="18" charset="0"/>
                        </a:rPr>
                        <a:t>0.5461</a:t>
                      </a:r>
                    </a:p>
                  </a:txBody>
                  <a:tcPr/>
                </a:tc>
                <a:extLst>
                  <a:ext uri="{0D108BD9-81ED-4DB2-BD59-A6C34878D82A}">
                    <a16:rowId xmlns:a16="http://schemas.microsoft.com/office/drawing/2014/main" val="3441002234"/>
                  </a:ext>
                </a:extLst>
              </a:tr>
              <a:tr h="822960">
                <a:tc>
                  <a:txBody>
                    <a:bodyPr/>
                    <a:lstStyle/>
                    <a:p>
                      <a:r>
                        <a:rPr lang="en-US" sz="1200" dirty="0">
                          <a:latin typeface="Times New Roman" panose="02020603050405020304" pitchFamily="18" charset="0"/>
                          <a:cs typeface="Times New Roman" panose="02020603050405020304" pitchFamily="18" charset="0"/>
                        </a:rPr>
                        <a:t>Train-Digi,</a:t>
                      </a:r>
                    </a:p>
                    <a:p>
                      <a:r>
                        <a:rPr lang="en-US" sz="1200" dirty="0">
                          <a:latin typeface="Times New Roman" panose="02020603050405020304" pitchFamily="18" charset="0"/>
                          <a:cs typeface="Times New Roman" panose="02020603050405020304" pitchFamily="18" charset="0"/>
                        </a:rPr>
                        <a:t>Test-Sage</a:t>
                      </a:r>
                    </a:p>
                  </a:txBody>
                  <a:tcPr/>
                </a:tc>
                <a:tc>
                  <a:txBody>
                    <a:bodyPr/>
                    <a:lstStyle/>
                    <a:p>
                      <a:r>
                        <a:rPr lang="en-US" sz="1200" dirty="0">
                          <a:latin typeface="Times New Roman" panose="02020603050405020304" pitchFamily="18" charset="0"/>
                          <a:cs typeface="Times New Roman" panose="02020603050405020304" pitchFamily="18" charset="0"/>
                        </a:rPr>
                        <a:t>BSIF</a:t>
                      </a:r>
                    </a:p>
                  </a:txBody>
                  <a:tcPr/>
                </a:tc>
                <a:tc>
                  <a:txBody>
                    <a:bodyPr/>
                    <a:lstStyle/>
                    <a:p>
                      <a:r>
                        <a:rPr lang="en-US" sz="1200" dirty="0">
                          <a:latin typeface="Times New Roman" panose="02020603050405020304" pitchFamily="18" charset="0"/>
                          <a:cs typeface="Times New Roman" panose="02020603050405020304" pitchFamily="18" charset="0"/>
                        </a:rPr>
                        <a:t>400</a:t>
                      </a:r>
                    </a:p>
                  </a:txBody>
                  <a:tcPr/>
                </a:tc>
                <a:tc>
                  <a:txBody>
                    <a:bodyPr/>
                    <a:lstStyle/>
                    <a:p>
                      <a:r>
                        <a:rPr lang="en-US" sz="1200" dirty="0">
                          <a:latin typeface="Times New Roman" panose="02020603050405020304" pitchFamily="18" charset="0"/>
                          <a:cs typeface="Times New Roman" panose="02020603050405020304" pitchFamily="18" charset="0"/>
                        </a:rPr>
                        <a:t>150</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0.004,0.004</a:t>
                      </a:r>
                    </a:p>
                  </a:txBody>
                  <a:tcPr/>
                </a:tc>
                <a:tc>
                  <a:txBody>
                    <a:bodyPr/>
                    <a:lstStyle/>
                    <a:p>
                      <a:r>
                        <a:rPr lang="en-US" sz="1200" dirty="0">
                          <a:latin typeface="Times New Roman" panose="02020603050405020304" pitchFamily="18" charset="0"/>
                          <a:cs typeface="Times New Roman" panose="02020603050405020304" pitchFamily="18" charset="0"/>
                        </a:rPr>
                        <a:t>2,1</a:t>
                      </a:r>
                    </a:p>
                  </a:txBody>
                  <a:tcPr/>
                </a:tc>
                <a:tc>
                  <a:txBody>
                    <a:bodyPr/>
                    <a:lstStyle/>
                    <a:p>
                      <a:r>
                        <a:rPr lang="en-US" sz="1200" dirty="0">
                          <a:latin typeface="Times New Roman" panose="02020603050405020304" pitchFamily="18" charset="0"/>
                          <a:cs typeface="Times New Roman" panose="02020603050405020304" pitchFamily="18" charset="0"/>
                        </a:rPr>
                        <a:t>0.4,0.4</a:t>
                      </a:r>
                    </a:p>
                  </a:txBody>
                  <a:tcPr/>
                </a:tc>
                <a:tc>
                  <a:txBody>
                    <a:bodyPr/>
                    <a:lstStyle/>
                    <a:p>
                      <a:r>
                        <a:rPr lang="en-US" sz="1200" dirty="0">
                          <a:latin typeface="Times New Roman" panose="02020603050405020304" pitchFamily="18" charset="0"/>
                          <a:cs typeface="Times New Roman" panose="02020603050405020304" pitchFamily="18" charset="0"/>
                        </a:rPr>
                        <a:t>0.98982</a:t>
                      </a:r>
                    </a:p>
                  </a:txBody>
                  <a:tcPr/>
                </a:tc>
                <a:tc>
                  <a:txBody>
                    <a:bodyPr/>
                    <a:lstStyle/>
                    <a:p>
                      <a:r>
                        <a:rPr lang="en-US" sz="1200" dirty="0">
                          <a:latin typeface="Times New Roman" panose="02020603050405020304" pitchFamily="18" charset="0"/>
                          <a:cs typeface="Times New Roman" panose="02020603050405020304" pitchFamily="18" charset="0"/>
                        </a:rPr>
                        <a:t>0.81411</a:t>
                      </a:r>
                    </a:p>
                  </a:txBody>
                  <a:tcPr/>
                </a:tc>
                <a:tc>
                  <a:txBody>
                    <a:bodyPr/>
                    <a:lstStyle/>
                    <a:p>
                      <a:r>
                        <a:rPr lang="en-US" sz="1200" dirty="0">
                          <a:latin typeface="Times New Roman" panose="02020603050405020304" pitchFamily="18" charset="0"/>
                          <a:cs typeface="Times New Roman" panose="02020603050405020304" pitchFamily="18" charset="0"/>
                        </a:rPr>
                        <a:t>0.7534</a:t>
                      </a:r>
                    </a:p>
                  </a:txBody>
                  <a:tcPr/>
                </a:tc>
                <a:extLst>
                  <a:ext uri="{0D108BD9-81ED-4DB2-BD59-A6C34878D82A}">
                    <a16:rowId xmlns:a16="http://schemas.microsoft.com/office/drawing/2014/main" val="3542799023"/>
                  </a:ext>
                </a:extLst>
              </a:tr>
              <a:tr h="822960">
                <a:tc>
                  <a:txBody>
                    <a:bodyPr/>
                    <a:lstStyle/>
                    <a:p>
                      <a:r>
                        <a:rPr lang="en-US" sz="1200" dirty="0">
                          <a:latin typeface="Times New Roman" panose="02020603050405020304" pitchFamily="18" charset="0"/>
                          <a:cs typeface="Times New Roman" panose="02020603050405020304" pitchFamily="18" charset="0"/>
                        </a:rPr>
                        <a:t>Train-Digi,</a:t>
                      </a:r>
                    </a:p>
                    <a:p>
                      <a:r>
                        <a:rPr lang="en-US" sz="1200" dirty="0">
                          <a:latin typeface="Times New Roman" panose="02020603050405020304" pitchFamily="18" charset="0"/>
                          <a:cs typeface="Times New Roman" panose="02020603050405020304" pitchFamily="18" charset="0"/>
                        </a:rPr>
                        <a:t>Test-Sage</a:t>
                      </a:r>
                    </a:p>
                  </a:txBody>
                  <a:tcPr/>
                </a:tc>
                <a:tc>
                  <a:txBody>
                    <a:bodyPr/>
                    <a:lstStyle/>
                    <a:p>
                      <a:r>
                        <a:rPr lang="en-US" sz="1200" dirty="0">
                          <a:latin typeface="Times New Roman" panose="02020603050405020304" pitchFamily="18" charset="0"/>
                          <a:cs typeface="Times New Roman" panose="02020603050405020304" pitchFamily="18" charset="0"/>
                        </a:rPr>
                        <a:t>BGP</a:t>
                      </a:r>
                    </a:p>
                  </a:txBody>
                  <a:tcPr/>
                </a:tc>
                <a:tc>
                  <a:txBody>
                    <a:bodyPr/>
                    <a:lstStyle/>
                    <a:p>
                      <a:r>
                        <a:rPr lang="en-US" sz="1200" dirty="0">
                          <a:latin typeface="Times New Roman" panose="02020603050405020304" pitchFamily="18" charset="0"/>
                          <a:cs typeface="Times New Roman" panose="02020603050405020304" pitchFamily="18" charset="0"/>
                        </a:rPr>
                        <a:t>400</a:t>
                      </a:r>
                    </a:p>
                  </a:txBody>
                  <a:tcPr/>
                </a:tc>
                <a:tc>
                  <a:txBody>
                    <a:bodyPr/>
                    <a:lstStyle/>
                    <a:p>
                      <a:r>
                        <a:rPr lang="en-US" sz="1200" dirty="0">
                          <a:latin typeface="Times New Roman" panose="02020603050405020304" pitchFamily="18" charset="0"/>
                          <a:cs typeface="Times New Roman" panose="02020603050405020304" pitchFamily="18" charset="0"/>
                        </a:rPr>
                        <a:t>150</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0.004,0.004</a:t>
                      </a:r>
                    </a:p>
                  </a:txBody>
                  <a:tcPr/>
                </a:tc>
                <a:tc>
                  <a:txBody>
                    <a:bodyPr/>
                    <a:lstStyle/>
                    <a:p>
                      <a:r>
                        <a:rPr lang="en-US" sz="1200" dirty="0">
                          <a:latin typeface="Times New Roman" panose="02020603050405020304" pitchFamily="18" charset="0"/>
                          <a:cs typeface="Times New Roman" panose="02020603050405020304" pitchFamily="18" charset="0"/>
                        </a:rPr>
                        <a:t>2,1</a:t>
                      </a:r>
                    </a:p>
                  </a:txBody>
                  <a:tcPr/>
                </a:tc>
                <a:tc>
                  <a:txBody>
                    <a:bodyPr/>
                    <a:lstStyle/>
                    <a:p>
                      <a:r>
                        <a:rPr lang="en-US" sz="1200" dirty="0">
                          <a:latin typeface="Times New Roman" panose="02020603050405020304" pitchFamily="18" charset="0"/>
                          <a:cs typeface="Times New Roman" panose="02020603050405020304" pitchFamily="18" charset="0"/>
                        </a:rPr>
                        <a:t>0.4,0.4</a:t>
                      </a:r>
                    </a:p>
                  </a:txBody>
                  <a:tcPr/>
                </a:tc>
                <a:tc>
                  <a:txBody>
                    <a:bodyPr/>
                    <a:lstStyle/>
                    <a:p>
                      <a:r>
                        <a:rPr lang="en-US" sz="1200" dirty="0">
                          <a:latin typeface="Times New Roman" panose="02020603050405020304" pitchFamily="18" charset="0"/>
                          <a:cs typeface="Times New Roman" panose="02020603050405020304" pitchFamily="18" charset="0"/>
                        </a:rPr>
                        <a:t>0.93807</a:t>
                      </a:r>
                    </a:p>
                  </a:txBody>
                  <a:tcPr/>
                </a:tc>
                <a:tc>
                  <a:txBody>
                    <a:bodyPr/>
                    <a:lstStyle/>
                    <a:p>
                      <a:r>
                        <a:rPr lang="en-US" sz="1200" dirty="0">
                          <a:latin typeface="Times New Roman" panose="02020603050405020304" pitchFamily="18" charset="0"/>
                          <a:cs typeface="Times New Roman" panose="02020603050405020304" pitchFamily="18" charset="0"/>
                        </a:rPr>
                        <a:t>0.89016</a:t>
                      </a:r>
                    </a:p>
                  </a:txBody>
                  <a:tcPr/>
                </a:tc>
                <a:tc>
                  <a:txBody>
                    <a:bodyPr/>
                    <a:lstStyle/>
                    <a:p>
                      <a:r>
                        <a:rPr lang="en-US" sz="1200" dirty="0">
                          <a:latin typeface="Times New Roman" panose="02020603050405020304" pitchFamily="18" charset="0"/>
                          <a:cs typeface="Times New Roman" panose="02020603050405020304" pitchFamily="18" charset="0"/>
                        </a:rPr>
                        <a:t>0.57721</a:t>
                      </a:r>
                    </a:p>
                  </a:txBody>
                  <a:tcPr/>
                </a:tc>
                <a:extLst>
                  <a:ext uri="{0D108BD9-81ED-4DB2-BD59-A6C34878D82A}">
                    <a16:rowId xmlns:a16="http://schemas.microsoft.com/office/drawing/2014/main" val="2709666955"/>
                  </a:ext>
                </a:extLst>
              </a:tr>
              <a:tr h="822960">
                <a:tc>
                  <a:txBody>
                    <a:bodyPr/>
                    <a:lstStyle/>
                    <a:p>
                      <a:r>
                        <a:rPr lang="en-US" sz="1200" dirty="0">
                          <a:latin typeface="Times New Roman" panose="02020603050405020304" pitchFamily="18" charset="0"/>
                          <a:cs typeface="Times New Roman" panose="02020603050405020304" pitchFamily="18" charset="0"/>
                        </a:rPr>
                        <a:t>Train-Sage,</a:t>
                      </a:r>
                    </a:p>
                    <a:p>
                      <a:r>
                        <a:rPr lang="en-US" sz="1200" dirty="0">
                          <a:latin typeface="Times New Roman" panose="02020603050405020304" pitchFamily="18" charset="0"/>
                          <a:cs typeface="Times New Roman" panose="02020603050405020304" pitchFamily="18" charset="0"/>
                        </a:rPr>
                        <a:t>Test-Digi</a:t>
                      </a:r>
                    </a:p>
                  </a:txBody>
                  <a:tcPr/>
                </a:tc>
                <a:tc>
                  <a:txBody>
                    <a:bodyPr/>
                    <a:lstStyle/>
                    <a:p>
                      <a:r>
                        <a:rPr lang="en-US" sz="1200" dirty="0">
                          <a:latin typeface="Times New Roman" panose="02020603050405020304" pitchFamily="18" charset="0"/>
                          <a:cs typeface="Times New Roman" panose="02020603050405020304" pitchFamily="18" charset="0"/>
                        </a:rPr>
                        <a:t>LBP</a:t>
                      </a:r>
                    </a:p>
                  </a:txBody>
                  <a:tcPr/>
                </a:tc>
                <a:tc>
                  <a:txBody>
                    <a:bodyPr/>
                    <a:lstStyle/>
                    <a:p>
                      <a:r>
                        <a:rPr lang="en-US" sz="1200" dirty="0">
                          <a:latin typeface="Times New Roman" panose="02020603050405020304" pitchFamily="18" charset="0"/>
                          <a:cs typeface="Times New Roman" panose="02020603050405020304" pitchFamily="18" charset="0"/>
                        </a:rPr>
                        <a:t>400</a:t>
                      </a:r>
                    </a:p>
                  </a:txBody>
                  <a:tcPr/>
                </a:tc>
                <a:tc>
                  <a:txBody>
                    <a:bodyPr/>
                    <a:lstStyle/>
                    <a:p>
                      <a:r>
                        <a:rPr lang="en-US" sz="1200" dirty="0">
                          <a:latin typeface="Times New Roman" panose="02020603050405020304" pitchFamily="18" charset="0"/>
                          <a:cs typeface="Times New Roman" panose="02020603050405020304" pitchFamily="18" charset="0"/>
                        </a:rPr>
                        <a:t>150</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0.004,0.004</a:t>
                      </a:r>
                    </a:p>
                  </a:txBody>
                  <a:tcPr/>
                </a:tc>
                <a:tc>
                  <a:txBody>
                    <a:bodyPr/>
                    <a:lstStyle/>
                    <a:p>
                      <a:r>
                        <a:rPr lang="en-US" sz="1200" dirty="0">
                          <a:latin typeface="Times New Roman" panose="02020603050405020304" pitchFamily="18" charset="0"/>
                          <a:cs typeface="Times New Roman" panose="02020603050405020304" pitchFamily="18" charset="0"/>
                        </a:rPr>
                        <a:t>2,1</a:t>
                      </a:r>
                    </a:p>
                  </a:txBody>
                  <a:tcPr/>
                </a:tc>
                <a:tc>
                  <a:txBody>
                    <a:bodyPr/>
                    <a:lstStyle/>
                    <a:p>
                      <a:r>
                        <a:rPr lang="en-US" sz="1200" dirty="0">
                          <a:latin typeface="Times New Roman" panose="02020603050405020304" pitchFamily="18" charset="0"/>
                          <a:cs typeface="Times New Roman" panose="02020603050405020304" pitchFamily="18" charset="0"/>
                        </a:rPr>
                        <a:t>0.4,0.4</a:t>
                      </a:r>
                    </a:p>
                  </a:txBody>
                  <a:tcPr/>
                </a:tc>
                <a:tc>
                  <a:txBody>
                    <a:bodyPr/>
                    <a:lstStyle/>
                    <a:p>
                      <a:r>
                        <a:rPr lang="en-US" sz="1200" dirty="0">
                          <a:latin typeface="Times New Roman" panose="02020603050405020304" pitchFamily="18" charset="0"/>
                          <a:cs typeface="Times New Roman" panose="02020603050405020304" pitchFamily="18" charset="0"/>
                        </a:rPr>
                        <a:t>0.96856</a:t>
                      </a:r>
                    </a:p>
                  </a:txBody>
                  <a:tcPr/>
                </a:tc>
                <a:tc>
                  <a:txBody>
                    <a:bodyPr/>
                    <a:lstStyle/>
                    <a:p>
                      <a:r>
                        <a:rPr lang="en-US" sz="1200" dirty="0">
                          <a:latin typeface="Times New Roman" panose="02020603050405020304" pitchFamily="18" charset="0"/>
                          <a:cs typeface="Times New Roman" panose="02020603050405020304" pitchFamily="18" charset="0"/>
                        </a:rPr>
                        <a:t>0.98628</a:t>
                      </a:r>
                    </a:p>
                  </a:txBody>
                  <a:tcPr/>
                </a:tc>
                <a:tc>
                  <a:txBody>
                    <a:bodyPr/>
                    <a:lstStyle/>
                    <a:p>
                      <a:r>
                        <a:rPr lang="en-US" sz="1200" dirty="0">
                          <a:latin typeface="Times New Roman" panose="02020603050405020304" pitchFamily="18" charset="0"/>
                          <a:cs typeface="Times New Roman" panose="02020603050405020304" pitchFamily="18" charset="0"/>
                        </a:rPr>
                        <a:t>0.52169</a:t>
                      </a:r>
                    </a:p>
                  </a:txBody>
                  <a:tcPr/>
                </a:tc>
                <a:extLst>
                  <a:ext uri="{0D108BD9-81ED-4DB2-BD59-A6C34878D82A}">
                    <a16:rowId xmlns:a16="http://schemas.microsoft.com/office/drawing/2014/main" val="2948753390"/>
                  </a:ext>
                </a:extLst>
              </a:tr>
              <a:tr h="1005840">
                <a:tc>
                  <a:txBody>
                    <a:bodyPr/>
                    <a:lstStyle/>
                    <a:p>
                      <a:r>
                        <a:rPr lang="en-US" sz="1200" dirty="0">
                          <a:latin typeface="Times New Roman" panose="02020603050405020304" pitchFamily="18" charset="0"/>
                          <a:cs typeface="Times New Roman" panose="02020603050405020304" pitchFamily="18" charset="0"/>
                        </a:rPr>
                        <a:t>Train-Sage,</a:t>
                      </a:r>
                    </a:p>
                    <a:p>
                      <a:r>
                        <a:rPr lang="en-US" sz="1200" dirty="0">
                          <a:latin typeface="Times New Roman" panose="02020603050405020304" pitchFamily="18" charset="0"/>
                          <a:cs typeface="Times New Roman" panose="02020603050405020304" pitchFamily="18" charset="0"/>
                        </a:rPr>
                        <a:t>Test-Digi</a:t>
                      </a:r>
                    </a:p>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BSIF</a:t>
                      </a:r>
                    </a:p>
                  </a:txBody>
                  <a:tcPr/>
                </a:tc>
                <a:tc>
                  <a:txBody>
                    <a:bodyPr/>
                    <a:lstStyle/>
                    <a:p>
                      <a:r>
                        <a:rPr lang="en-US" sz="1200" dirty="0">
                          <a:latin typeface="Times New Roman" panose="02020603050405020304" pitchFamily="18" charset="0"/>
                          <a:cs typeface="Times New Roman" panose="02020603050405020304" pitchFamily="18" charset="0"/>
                        </a:rPr>
                        <a:t>400</a:t>
                      </a:r>
                    </a:p>
                  </a:txBody>
                  <a:tcPr/>
                </a:tc>
                <a:tc>
                  <a:txBody>
                    <a:bodyPr/>
                    <a:lstStyle/>
                    <a:p>
                      <a:r>
                        <a:rPr lang="en-US" sz="1200" dirty="0">
                          <a:latin typeface="Times New Roman" panose="02020603050405020304" pitchFamily="18" charset="0"/>
                          <a:cs typeface="Times New Roman" panose="02020603050405020304" pitchFamily="18" charset="0"/>
                        </a:rPr>
                        <a:t>150</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0.004,0.004</a:t>
                      </a:r>
                    </a:p>
                  </a:txBody>
                  <a:tcPr/>
                </a:tc>
                <a:tc>
                  <a:txBody>
                    <a:bodyPr/>
                    <a:lstStyle/>
                    <a:p>
                      <a:r>
                        <a:rPr lang="en-US" sz="1200" dirty="0">
                          <a:latin typeface="Times New Roman" panose="02020603050405020304" pitchFamily="18" charset="0"/>
                          <a:cs typeface="Times New Roman" panose="02020603050405020304" pitchFamily="18" charset="0"/>
                        </a:rPr>
                        <a:t>2,1</a:t>
                      </a:r>
                    </a:p>
                  </a:txBody>
                  <a:tcPr/>
                </a:tc>
                <a:tc>
                  <a:txBody>
                    <a:bodyPr/>
                    <a:lstStyle/>
                    <a:p>
                      <a:r>
                        <a:rPr lang="en-US" sz="1200" dirty="0">
                          <a:latin typeface="Times New Roman" panose="02020603050405020304" pitchFamily="18" charset="0"/>
                          <a:cs typeface="Times New Roman" panose="02020603050405020304" pitchFamily="18" charset="0"/>
                        </a:rPr>
                        <a:t>0.4,0.4</a:t>
                      </a:r>
                    </a:p>
                  </a:txBody>
                  <a:tcPr/>
                </a:tc>
                <a:tc>
                  <a:txBody>
                    <a:bodyPr/>
                    <a:lstStyle/>
                    <a:p>
                      <a:r>
                        <a:rPr lang="en-US" sz="1200" dirty="0">
                          <a:latin typeface="Times New Roman" panose="02020603050405020304" pitchFamily="18" charset="0"/>
                          <a:cs typeface="Times New Roman" panose="02020603050405020304" pitchFamily="18" charset="0"/>
                        </a:rPr>
                        <a:t>0.929</a:t>
                      </a:r>
                    </a:p>
                  </a:txBody>
                  <a:tcPr/>
                </a:tc>
                <a:tc>
                  <a:txBody>
                    <a:bodyPr/>
                    <a:lstStyle/>
                    <a:p>
                      <a:r>
                        <a:rPr lang="en-US" sz="1200" dirty="0">
                          <a:latin typeface="Times New Roman" panose="02020603050405020304" pitchFamily="18" charset="0"/>
                          <a:cs typeface="Times New Roman" panose="02020603050405020304" pitchFamily="18" charset="0"/>
                        </a:rPr>
                        <a:t>0.9266</a:t>
                      </a:r>
                    </a:p>
                  </a:txBody>
                  <a:tcPr/>
                </a:tc>
                <a:tc>
                  <a:txBody>
                    <a:bodyPr/>
                    <a:lstStyle/>
                    <a:p>
                      <a:r>
                        <a:rPr lang="en-US" sz="1200" dirty="0">
                          <a:latin typeface="Times New Roman" panose="02020603050405020304" pitchFamily="18" charset="0"/>
                          <a:cs typeface="Times New Roman" panose="02020603050405020304" pitchFamily="18" charset="0"/>
                        </a:rPr>
                        <a:t>0.56195</a:t>
                      </a:r>
                    </a:p>
                  </a:txBody>
                  <a:tcPr/>
                </a:tc>
                <a:extLst>
                  <a:ext uri="{0D108BD9-81ED-4DB2-BD59-A6C34878D82A}">
                    <a16:rowId xmlns:a16="http://schemas.microsoft.com/office/drawing/2014/main" val="1960220426"/>
                  </a:ext>
                </a:extLst>
              </a:tr>
              <a:tr h="1005840">
                <a:tc>
                  <a:txBody>
                    <a:bodyPr/>
                    <a:lstStyle/>
                    <a:p>
                      <a:r>
                        <a:rPr lang="en-US" sz="1200" dirty="0">
                          <a:latin typeface="Times New Roman" panose="02020603050405020304" pitchFamily="18" charset="0"/>
                          <a:cs typeface="Times New Roman" panose="02020603050405020304" pitchFamily="18" charset="0"/>
                        </a:rPr>
                        <a:t>Train-Sage,</a:t>
                      </a:r>
                    </a:p>
                    <a:p>
                      <a:r>
                        <a:rPr lang="en-US" sz="1200" dirty="0">
                          <a:latin typeface="Times New Roman" panose="02020603050405020304" pitchFamily="18" charset="0"/>
                          <a:cs typeface="Times New Roman" panose="02020603050405020304" pitchFamily="18" charset="0"/>
                        </a:rPr>
                        <a:t>Test-Digi</a:t>
                      </a:r>
                    </a:p>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BGP</a:t>
                      </a:r>
                    </a:p>
                  </a:txBody>
                  <a:tcPr/>
                </a:tc>
                <a:tc>
                  <a:txBody>
                    <a:bodyPr/>
                    <a:lstStyle/>
                    <a:p>
                      <a:r>
                        <a:rPr lang="en-US" sz="1200" dirty="0">
                          <a:latin typeface="Times New Roman" panose="02020603050405020304" pitchFamily="18" charset="0"/>
                          <a:cs typeface="Times New Roman" panose="02020603050405020304" pitchFamily="18" charset="0"/>
                        </a:rPr>
                        <a:t>400</a:t>
                      </a:r>
                    </a:p>
                  </a:txBody>
                  <a:tcPr/>
                </a:tc>
                <a:tc>
                  <a:txBody>
                    <a:bodyPr/>
                    <a:lstStyle/>
                    <a:p>
                      <a:r>
                        <a:rPr lang="en-US" sz="1200" dirty="0">
                          <a:latin typeface="Times New Roman" panose="02020603050405020304" pitchFamily="18" charset="0"/>
                          <a:cs typeface="Times New Roman" panose="02020603050405020304" pitchFamily="18" charset="0"/>
                        </a:rPr>
                        <a:t>150</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0.004,0.004</a:t>
                      </a:r>
                    </a:p>
                  </a:txBody>
                  <a:tcPr/>
                </a:tc>
                <a:tc>
                  <a:txBody>
                    <a:bodyPr/>
                    <a:lstStyle/>
                    <a:p>
                      <a:r>
                        <a:rPr lang="en-US" sz="1200" dirty="0">
                          <a:latin typeface="Times New Roman" panose="02020603050405020304" pitchFamily="18" charset="0"/>
                          <a:cs typeface="Times New Roman" panose="02020603050405020304" pitchFamily="18" charset="0"/>
                        </a:rPr>
                        <a:t>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0.4,0.4</a:t>
                      </a:r>
                    </a:p>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0.98417</a:t>
                      </a:r>
                    </a:p>
                  </a:txBody>
                  <a:tcPr/>
                </a:tc>
                <a:tc>
                  <a:txBody>
                    <a:bodyPr/>
                    <a:lstStyle/>
                    <a:p>
                      <a:r>
                        <a:rPr lang="en-US" sz="1200" dirty="0">
                          <a:latin typeface="Times New Roman" panose="02020603050405020304" pitchFamily="18" charset="0"/>
                          <a:cs typeface="Times New Roman" panose="02020603050405020304" pitchFamily="18" charset="0"/>
                        </a:rPr>
                        <a:t>0.97731</a:t>
                      </a:r>
                    </a:p>
                  </a:txBody>
                  <a:tcPr/>
                </a:tc>
                <a:tc>
                  <a:txBody>
                    <a:bodyPr/>
                    <a:lstStyle/>
                    <a:p>
                      <a:r>
                        <a:rPr lang="en-US" sz="1200" dirty="0">
                          <a:latin typeface="Times New Roman" panose="02020603050405020304" pitchFamily="18" charset="0"/>
                          <a:cs typeface="Times New Roman" panose="02020603050405020304" pitchFamily="18" charset="0"/>
                        </a:rPr>
                        <a:t>0.43771</a:t>
                      </a:r>
                    </a:p>
                  </a:txBody>
                  <a:tcPr/>
                </a:tc>
                <a:extLst>
                  <a:ext uri="{0D108BD9-81ED-4DB2-BD59-A6C34878D82A}">
                    <a16:rowId xmlns:a16="http://schemas.microsoft.com/office/drawing/2014/main" val="4081274994"/>
                  </a:ext>
                </a:extLst>
              </a:tr>
            </a:tbl>
          </a:graphicData>
        </a:graphic>
      </p:graphicFrame>
    </p:spTree>
    <p:extLst>
      <p:ext uri="{BB962C8B-B14F-4D97-AF65-F5344CB8AC3E}">
        <p14:creationId xmlns:p14="http://schemas.microsoft.com/office/powerpoint/2010/main" val="3282192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990" y="164757"/>
            <a:ext cx="9838453" cy="1320800"/>
          </a:xfrm>
        </p:spPr>
        <p:txBody>
          <a:bodyPr anchor="ctr">
            <a:noAutofit/>
          </a:bodyPr>
          <a:lstStyle/>
          <a:p>
            <a:pPr>
              <a:lnSpc>
                <a:spcPct val="80000"/>
              </a:lnSpc>
            </a:pPr>
            <a:r>
              <a:rPr lang="en-US" sz="2000" dirty="0">
                <a:latin typeface="Times New Roman" panose="02020603050405020304" pitchFamily="18" charset="0"/>
                <a:cs typeface="Times New Roman" panose="02020603050405020304" pitchFamily="18" charset="0"/>
              </a:rPr>
              <a:t>TASK2-  BGP  -TRAIN DIGITAL ,TEST SAGEM</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Validating on train data</a:t>
            </a:r>
          </a:p>
        </p:txBody>
      </p:sp>
      <p:sp>
        <p:nvSpPr>
          <p:cNvPr id="9" name="Content Placeholder 8"/>
          <p:cNvSpPr>
            <a:spLocks noGrp="1"/>
          </p:cNvSpPr>
          <p:nvPr>
            <p:ph idx="1"/>
          </p:nvPr>
        </p:nvSpPr>
        <p:spPr>
          <a:xfrm>
            <a:off x="254524" y="1357460"/>
            <a:ext cx="4656841" cy="4346151"/>
          </a:xfrm>
        </p:spPr>
        <p:txBody>
          <a:bodyPr>
            <a:normAutofit fontScale="55000" lnSpcReduction="20000"/>
          </a:bodyPr>
          <a:lstStyle/>
          <a:p>
            <a:pPr algn="just"/>
            <a:r>
              <a:rPr lang="en-US" sz="3400" b="1" u="sng" dirty="0">
                <a:latin typeface="Times New Roman" panose="02020603050405020304" pitchFamily="18" charset="0"/>
                <a:cs typeface="Times New Roman" panose="02020603050405020304" pitchFamily="18" charset="0"/>
              </a:rPr>
              <a:t>GRR(Live Reject Rate)=1-GAR</a:t>
            </a:r>
          </a:p>
          <a:p>
            <a:pPr algn="just"/>
            <a:r>
              <a:rPr lang="en-US" sz="2400" b="1" u="sng" dirty="0">
                <a:latin typeface="Times New Roman" panose="02020603050405020304" pitchFamily="18" charset="0"/>
                <a:cs typeface="Times New Roman" panose="02020603050405020304" pitchFamily="18" charset="0"/>
              </a:rPr>
              <a:t>TRAIN CURVE</a:t>
            </a:r>
          </a:p>
          <a:p>
            <a:pPr algn="just"/>
            <a:r>
              <a:rPr lang="en-US" sz="2400" dirty="0">
                <a:latin typeface="Times New Roman" panose="02020603050405020304" pitchFamily="18" charset="0"/>
                <a:cs typeface="Times New Roman" panose="02020603050405020304" pitchFamily="18" charset="0"/>
              </a:rPr>
              <a:t>SAR (Spoof Accept Rate) at 0.1%=1-0.2491=0.7581</a:t>
            </a:r>
          </a:p>
          <a:p>
            <a:pPr algn="just"/>
            <a:r>
              <a:rPr lang="en-US" sz="2400" dirty="0">
                <a:latin typeface="Times New Roman" panose="02020603050405020304" pitchFamily="18" charset="0"/>
                <a:cs typeface="Times New Roman" panose="02020603050405020304" pitchFamily="18" charset="0"/>
              </a:rPr>
              <a:t>SAR (Spoof Accept Rate) at 0.5% = 1-0.3375=0.6625</a:t>
            </a:r>
          </a:p>
          <a:p>
            <a:pPr algn="just"/>
            <a:r>
              <a:rPr lang="en-US" sz="2400" dirty="0">
                <a:latin typeface="Times New Roman" panose="02020603050405020304" pitchFamily="18" charset="0"/>
                <a:cs typeface="Times New Roman" panose="02020603050405020304" pitchFamily="18" charset="0"/>
              </a:rPr>
              <a:t>SAR (Spoof Accept Rate) at 1%=1-0.4806=0.5194</a:t>
            </a:r>
          </a:p>
          <a:p>
            <a:pPr algn="just"/>
            <a:r>
              <a:rPr lang="en-US" sz="2400" b="1" u="sng" dirty="0">
                <a:latin typeface="Times New Roman" panose="02020603050405020304" pitchFamily="18" charset="0"/>
                <a:cs typeface="Times New Roman" panose="02020603050405020304" pitchFamily="18" charset="0"/>
              </a:rPr>
              <a:t>VALIDATE CURVE</a:t>
            </a:r>
          </a:p>
          <a:p>
            <a:pPr algn="just"/>
            <a:r>
              <a:rPr lang="en-US" sz="2400" dirty="0">
                <a:latin typeface="Times New Roman" panose="02020603050405020304" pitchFamily="18" charset="0"/>
                <a:cs typeface="Times New Roman" panose="02020603050405020304" pitchFamily="18" charset="0"/>
              </a:rPr>
              <a:t>SAR (Spoof Accept Rate) at 0.1%=1-0.01038=0.98962</a:t>
            </a:r>
          </a:p>
          <a:p>
            <a:pPr algn="just"/>
            <a:r>
              <a:rPr lang="en-US" sz="2400" dirty="0">
                <a:latin typeface="Times New Roman" panose="02020603050405020304" pitchFamily="18" charset="0"/>
                <a:cs typeface="Times New Roman" panose="02020603050405020304" pitchFamily="18" charset="0"/>
              </a:rPr>
              <a:t>SAR (Spoof Accept Rate) at 0.5% = 1-0.03096=0.96904</a:t>
            </a:r>
          </a:p>
          <a:p>
            <a:pPr algn="just"/>
            <a:r>
              <a:rPr lang="en-US" sz="2400" dirty="0">
                <a:latin typeface="Times New Roman" panose="02020603050405020304" pitchFamily="18" charset="0"/>
                <a:cs typeface="Times New Roman" panose="02020603050405020304" pitchFamily="18" charset="0"/>
              </a:rPr>
              <a:t>SAR (Spoof Accept Rate) at 1%=1-0.06991=0.93009</a:t>
            </a:r>
          </a:p>
          <a:p>
            <a:pPr algn="just"/>
            <a:r>
              <a:rPr lang="en-US" sz="2400" b="1" u="sng" dirty="0">
                <a:latin typeface="Times New Roman" panose="02020603050405020304" pitchFamily="18" charset="0"/>
                <a:cs typeface="Times New Roman" panose="02020603050405020304" pitchFamily="18" charset="0"/>
              </a:rPr>
              <a:t>TEST CURVE</a:t>
            </a:r>
          </a:p>
          <a:p>
            <a:pPr algn="just"/>
            <a:r>
              <a:rPr lang="en-US" sz="2400" dirty="0">
                <a:latin typeface="Times New Roman" panose="02020603050405020304" pitchFamily="18" charset="0"/>
                <a:cs typeface="Times New Roman" panose="02020603050405020304" pitchFamily="18" charset="0"/>
              </a:rPr>
              <a:t>SAR (Spoof Accept Rate) at 0.1%=1-0.003129=0.996871</a:t>
            </a:r>
          </a:p>
          <a:p>
            <a:pPr algn="just"/>
            <a:r>
              <a:rPr lang="en-US" sz="2400" dirty="0">
                <a:latin typeface="Times New Roman" panose="02020603050405020304" pitchFamily="18" charset="0"/>
                <a:cs typeface="Times New Roman" panose="02020603050405020304" pitchFamily="18" charset="0"/>
              </a:rPr>
              <a:t>SAR (Spoof Accept Rate) at 0.5% = 1-0.01375=0.98625</a:t>
            </a:r>
          </a:p>
          <a:p>
            <a:pPr algn="just"/>
            <a:r>
              <a:rPr lang="en-US" sz="2400" dirty="0">
                <a:latin typeface="Times New Roman" panose="02020603050405020304" pitchFamily="18" charset="0"/>
                <a:cs typeface="Times New Roman" panose="02020603050405020304" pitchFamily="18" charset="0"/>
              </a:rPr>
              <a:t>SAR (Spoof Accept Rate) at 1%=1-0.003585=0.996415</a:t>
            </a:r>
          </a:p>
          <a:p>
            <a:endParaRPr lang="en-US" sz="2400" b="1" u="sng" dirty="0"/>
          </a:p>
        </p:txBody>
      </p:sp>
      <p:pic>
        <p:nvPicPr>
          <p:cNvPr id="3" name="Picture 2"/>
          <p:cNvPicPr>
            <a:picLocks noChangeAspect="1"/>
          </p:cNvPicPr>
          <p:nvPr/>
        </p:nvPicPr>
        <p:blipFill>
          <a:blip r:embed="rId2"/>
          <a:stretch>
            <a:fillRect/>
          </a:stretch>
        </p:blipFill>
        <p:spPr>
          <a:xfrm>
            <a:off x="4835610" y="952645"/>
            <a:ext cx="2850293" cy="2537254"/>
          </a:xfrm>
          <a:prstGeom prst="rect">
            <a:avLst/>
          </a:prstGeom>
        </p:spPr>
      </p:pic>
      <p:pic>
        <p:nvPicPr>
          <p:cNvPr id="5" name="Picture 4"/>
          <p:cNvPicPr>
            <a:picLocks noChangeAspect="1"/>
          </p:cNvPicPr>
          <p:nvPr/>
        </p:nvPicPr>
        <p:blipFill>
          <a:blip r:embed="rId3"/>
          <a:stretch>
            <a:fillRect/>
          </a:stretch>
        </p:blipFill>
        <p:spPr>
          <a:xfrm>
            <a:off x="8124037" y="952645"/>
            <a:ext cx="2963562" cy="2537254"/>
          </a:xfrm>
          <a:prstGeom prst="rect">
            <a:avLst/>
          </a:prstGeom>
        </p:spPr>
      </p:pic>
      <p:pic>
        <p:nvPicPr>
          <p:cNvPr id="6" name="Picture 5"/>
          <p:cNvPicPr>
            <a:picLocks noChangeAspect="1"/>
          </p:cNvPicPr>
          <p:nvPr/>
        </p:nvPicPr>
        <p:blipFill>
          <a:blip r:embed="rId4"/>
          <a:stretch>
            <a:fillRect/>
          </a:stretch>
        </p:blipFill>
        <p:spPr>
          <a:xfrm>
            <a:off x="5865765" y="3915946"/>
            <a:ext cx="3278660" cy="2371404"/>
          </a:xfrm>
          <a:prstGeom prst="rect">
            <a:avLst/>
          </a:prstGeom>
        </p:spPr>
      </p:pic>
    </p:spTree>
    <p:extLst>
      <p:ext uri="{BB962C8B-B14F-4D97-AF65-F5344CB8AC3E}">
        <p14:creationId xmlns:p14="http://schemas.microsoft.com/office/powerpoint/2010/main" val="3906215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264" y="74141"/>
            <a:ext cx="7735768" cy="1320800"/>
          </a:xfrm>
        </p:spPr>
        <p:txBody>
          <a:bodyPr anchor="ctr">
            <a:noAutofit/>
          </a:bodyPr>
          <a:lstStyle/>
          <a:p>
            <a:pPr>
              <a:lnSpc>
                <a:spcPct val="80000"/>
              </a:lnSpc>
            </a:pPr>
            <a:r>
              <a:rPr lang="en-US" sz="2000" dirty="0">
                <a:latin typeface="Times New Roman" panose="02020603050405020304" pitchFamily="18" charset="0"/>
                <a:cs typeface="Times New Roman" panose="02020603050405020304" pitchFamily="18" charset="0"/>
              </a:rPr>
              <a:t>TASK2- BGP – TRAIN SAGEM, TEST DIGITAL</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Validating on train data</a:t>
            </a:r>
          </a:p>
        </p:txBody>
      </p:sp>
      <p:sp>
        <p:nvSpPr>
          <p:cNvPr id="9" name="Content Placeholder 8"/>
          <p:cNvSpPr>
            <a:spLocks noGrp="1"/>
          </p:cNvSpPr>
          <p:nvPr>
            <p:ph idx="1"/>
          </p:nvPr>
        </p:nvSpPr>
        <p:spPr>
          <a:xfrm>
            <a:off x="65988" y="1194571"/>
            <a:ext cx="4549587" cy="5149668"/>
          </a:xfrm>
        </p:spPr>
        <p:txBody>
          <a:bodyPr>
            <a:normAutofit fontScale="77500" lnSpcReduction="20000"/>
          </a:bodyPr>
          <a:lstStyle/>
          <a:p>
            <a:r>
              <a:rPr lang="en-US" sz="2400" b="1" u="sng" dirty="0">
                <a:latin typeface="Times New Roman" panose="02020603050405020304" pitchFamily="18" charset="0"/>
                <a:cs typeface="Times New Roman" panose="02020603050405020304" pitchFamily="18" charset="0"/>
              </a:rPr>
              <a:t>GRR(Live Reject Rate)=1-GAR</a:t>
            </a:r>
          </a:p>
          <a:p>
            <a:r>
              <a:rPr lang="en-US" b="1" u="sng" dirty="0">
                <a:latin typeface="Times New Roman" panose="02020603050405020304" pitchFamily="18" charset="0"/>
                <a:cs typeface="Times New Roman" panose="02020603050405020304" pitchFamily="18" charset="0"/>
              </a:rPr>
              <a:t>TRAIN CURVE</a:t>
            </a:r>
          </a:p>
          <a:p>
            <a:pPr algn="just"/>
            <a:r>
              <a:rPr lang="en-US" dirty="0">
                <a:latin typeface="Times New Roman" panose="02020603050405020304" pitchFamily="18" charset="0"/>
                <a:cs typeface="Times New Roman" panose="02020603050405020304" pitchFamily="18" charset="0"/>
              </a:rPr>
              <a:t>SAR (Spoof Accept Rate) at 0.1%=1-0.2586=0.7414</a:t>
            </a:r>
          </a:p>
          <a:p>
            <a:pPr algn="just"/>
            <a:r>
              <a:rPr lang="en-US" dirty="0">
                <a:latin typeface="Times New Roman" panose="02020603050405020304" pitchFamily="18" charset="0"/>
                <a:cs typeface="Times New Roman" panose="02020603050405020304" pitchFamily="18" charset="0"/>
              </a:rPr>
              <a:t>SAR (Spoof Accept Rate) at 0.5% = 1-0.7143=0.2857</a:t>
            </a:r>
          </a:p>
          <a:p>
            <a:pPr algn="just"/>
            <a:r>
              <a:rPr lang="en-US" dirty="0">
                <a:latin typeface="Times New Roman" panose="02020603050405020304" pitchFamily="18" charset="0"/>
                <a:cs typeface="Times New Roman" panose="02020603050405020304" pitchFamily="18" charset="0"/>
              </a:rPr>
              <a:t>SAR (Spoof Accept Rate) at 1%=1-0.7873=0.2127</a:t>
            </a:r>
          </a:p>
          <a:p>
            <a:pPr algn="just"/>
            <a:r>
              <a:rPr lang="en-US" b="1" u="sng" dirty="0">
                <a:latin typeface="Times New Roman" panose="02020603050405020304" pitchFamily="18" charset="0"/>
                <a:cs typeface="Times New Roman" panose="02020603050405020304" pitchFamily="18" charset="0"/>
              </a:rPr>
              <a:t>VALIDATE CURVE</a:t>
            </a:r>
          </a:p>
          <a:p>
            <a:pPr algn="just"/>
            <a:r>
              <a:rPr lang="en-US" dirty="0">
                <a:latin typeface="Times New Roman" panose="02020603050405020304" pitchFamily="18" charset="0"/>
                <a:cs typeface="Times New Roman" panose="02020603050405020304" pitchFamily="18" charset="0"/>
              </a:rPr>
              <a:t>SAR (Spoof Accept Rate) at 0.1%=1-0.1448=0.8552</a:t>
            </a:r>
          </a:p>
          <a:p>
            <a:pPr algn="just"/>
            <a:r>
              <a:rPr lang="en-US" dirty="0">
                <a:latin typeface="Times New Roman" panose="02020603050405020304" pitchFamily="18" charset="0"/>
                <a:cs typeface="Times New Roman" panose="02020603050405020304" pitchFamily="18" charset="0"/>
              </a:rPr>
              <a:t>SAR (Spoof Accept Rate) at 0.5% = 1-0.6121=0.3879</a:t>
            </a:r>
          </a:p>
          <a:p>
            <a:pPr algn="just"/>
            <a:r>
              <a:rPr lang="en-US" dirty="0">
                <a:latin typeface="Times New Roman" panose="02020603050405020304" pitchFamily="18" charset="0"/>
                <a:cs typeface="Times New Roman" panose="02020603050405020304" pitchFamily="18" charset="0"/>
              </a:rPr>
              <a:t>SAR (Spoof Accept Rate) at 1%=1-0.7802=0.2198</a:t>
            </a:r>
          </a:p>
          <a:p>
            <a:pPr algn="just"/>
            <a:endParaRPr lang="en-US" dirty="0">
              <a:latin typeface="Times New Roman" panose="02020603050405020304" pitchFamily="18" charset="0"/>
              <a:cs typeface="Times New Roman" panose="02020603050405020304" pitchFamily="18" charset="0"/>
            </a:endParaRPr>
          </a:p>
          <a:p>
            <a:pPr algn="just"/>
            <a:r>
              <a:rPr lang="en-US" b="1" u="sng" dirty="0">
                <a:latin typeface="Times New Roman" panose="02020603050405020304" pitchFamily="18" charset="0"/>
                <a:cs typeface="Times New Roman" panose="02020603050405020304" pitchFamily="18" charset="0"/>
              </a:rPr>
              <a:t>TEST CURVE</a:t>
            </a:r>
          </a:p>
          <a:p>
            <a:pPr algn="just"/>
            <a:r>
              <a:rPr lang="en-US" dirty="0">
                <a:latin typeface="Times New Roman" panose="02020603050405020304" pitchFamily="18" charset="0"/>
                <a:cs typeface="Times New Roman" panose="02020603050405020304" pitchFamily="18" charset="0"/>
              </a:rPr>
              <a:t>SAR (Spoof Accept Rate) at 0.1%=1-0.001155=0.998845</a:t>
            </a:r>
          </a:p>
          <a:p>
            <a:pPr algn="just"/>
            <a:r>
              <a:rPr lang="en-US" dirty="0">
                <a:latin typeface="Times New Roman" panose="02020603050405020304" pitchFamily="18" charset="0"/>
                <a:cs typeface="Times New Roman" panose="02020603050405020304" pitchFamily="18" charset="0"/>
              </a:rPr>
              <a:t>SAR (Spoof Accept Rate) at 0.5% = 1-0.004285=0.9957175</a:t>
            </a:r>
          </a:p>
          <a:p>
            <a:pPr algn="just"/>
            <a:r>
              <a:rPr lang="en-US" dirty="0">
                <a:latin typeface="Times New Roman" panose="02020603050405020304" pitchFamily="18" charset="0"/>
                <a:cs typeface="Times New Roman" panose="02020603050405020304" pitchFamily="18" charset="0"/>
              </a:rPr>
              <a:t>SAR (Spoof Accept Rate) at 1%=1-0.01165=0.98835</a:t>
            </a:r>
          </a:p>
          <a:p>
            <a:endParaRPr lang="en-US" dirty="0"/>
          </a:p>
        </p:txBody>
      </p:sp>
      <p:pic>
        <p:nvPicPr>
          <p:cNvPr id="3" name="Picture 2"/>
          <p:cNvPicPr>
            <a:picLocks noChangeAspect="1"/>
          </p:cNvPicPr>
          <p:nvPr/>
        </p:nvPicPr>
        <p:blipFill>
          <a:blip r:embed="rId2"/>
          <a:stretch>
            <a:fillRect/>
          </a:stretch>
        </p:blipFill>
        <p:spPr>
          <a:xfrm>
            <a:off x="4615576" y="1194572"/>
            <a:ext cx="3018268" cy="2271367"/>
          </a:xfrm>
          <a:prstGeom prst="rect">
            <a:avLst/>
          </a:prstGeom>
        </p:spPr>
      </p:pic>
      <p:pic>
        <p:nvPicPr>
          <p:cNvPr id="4" name="Picture 3"/>
          <p:cNvPicPr>
            <a:picLocks noChangeAspect="1"/>
          </p:cNvPicPr>
          <p:nvPr/>
        </p:nvPicPr>
        <p:blipFill>
          <a:blip r:embed="rId3"/>
          <a:stretch>
            <a:fillRect/>
          </a:stretch>
        </p:blipFill>
        <p:spPr>
          <a:xfrm>
            <a:off x="7941371" y="1194571"/>
            <a:ext cx="2759676" cy="2271367"/>
          </a:xfrm>
          <a:prstGeom prst="rect">
            <a:avLst/>
          </a:prstGeom>
        </p:spPr>
      </p:pic>
      <p:pic>
        <p:nvPicPr>
          <p:cNvPr id="6" name="Picture 5"/>
          <p:cNvPicPr>
            <a:picLocks noChangeAspect="1"/>
          </p:cNvPicPr>
          <p:nvPr/>
        </p:nvPicPr>
        <p:blipFill>
          <a:blip r:embed="rId4"/>
          <a:stretch>
            <a:fillRect/>
          </a:stretch>
        </p:blipFill>
        <p:spPr>
          <a:xfrm>
            <a:off x="5671749" y="4227104"/>
            <a:ext cx="2759677" cy="2416713"/>
          </a:xfrm>
          <a:prstGeom prst="rect">
            <a:avLst/>
          </a:prstGeom>
        </p:spPr>
      </p:pic>
    </p:spTree>
    <p:extLst>
      <p:ext uri="{BB962C8B-B14F-4D97-AF65-F5344CB8AC3E}">
        <p14:creationId xmlns:p14="http://schemas.microsoft.com/office/powerpoint/2010/main" val="1524448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745" y="230661"/>
            <a:ext cx="8386558" cy="1276863"/>
          </a:xfrm>
        </p:spPr>
        <p:txBody>
          <a:bodyPr anchor="ctr">
            <a:noAutofit/>
          </a:bodyPr>
          <a:lstStyle/>
          <a:p>
            <a:pPr>
              <a:lnSpc>
                <a:spcPct val="80000"/>
              </a:lnSpc>
            </a:pPr>
            <a:r>
              <a:rPr lang="en-US" sz="2000" dirty="0">
                <a:latin typeface="Times New Roman" panose="02020603050405020304" pitchFamily="18" charset="0"/>
                <a:cs typeface="Times New Roman" panose="02020603050405020304" pitchFamily="18" charset="0"/>
              </a:rPr>
              <a:t>TASK2- BSIF – TRAIN DIGITAL, TEST SAGEM</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Validating on train data</a:t>
            </a:r>
          </a:p>
        </p:txBody>
      </p:sp>
      <p:sp>
        <p:nvSpPr>
          <p:cNvPr id="9" name="Content Placeholder 8"/>
          <p:cNvSpPr>
            <a:spLocks noGrp="1"/>
          </p:cNvSpPr>
          <p:nvPr>
            <p:ph idx="1"/>
          </p:nvPr>
        </p:nvSpPr>
        <p:spPr>
          <a:xfrm>
            <a:off x="213745" y="1253765"/>
            <a:ext cx="4282841" cy="4787598"/>
          </a:xfrm>
        </p:spPr>
        <p:txBody>
          <a:bodyPr>
            <a:normAutofit fontScale="70000" lnSpcReduction="20000"/>
          </a:bodyPr>
          <a:lstStyle/>
          <a:p>
            <a:r>
              <a:rPr lang="en-US" sz="2400" b="1" u="sng" dirty="0">
                <a:latin typeface="Times New Roman" panose="02020603050405020304" pitchFamily="18" charset="0"/>
                <a:cs typeface="Times New Roman" panose="02020603050405020304" pitchFamily="18" charset="0"/>
              </a:rPr>
              <a:t>GRR(Live Reject Rate)=1-GAR</a:t>
            </a:r>
          </a:p>
          <a:p>
            <a:r>
              <a:rPr lang="en-US" b="1" u="sng" dirty="0">
                <a:latin typeface="Times New Roman" panose="02020603050405020304" pitchFamily="18" charset="0"/>
                <a:cs typeface="Times New Roman" panose="02020603050405020304" pitchFamily="18" charset="0"/>
              </a:rPr>
              <a:t>TRAIN CURVE</a:t>
            </a:r>
          </a:p>
          <a:p>
            <a:pPr algn="just"/>
            <a:r>
              <a:rPr lang="en-US" dirty="0">
                <a:latin typeface="Times New Roman" panose="02020603050405020304" pitchFamily="18" charset="0"/>
                <a:cs typeface="Times New Roman" panose="02020603050405020304" pitchFamily="18" charset="0"/>
              </a:rPr>
              <a:t>SAR (Spoof Accept Rate) at 0.1%=1-0.7448=0.2552</a:t>
            </a:r>
          </a:p>
          <a:p>
            <a:pPr algn="just"/>
            <a:r>
              <a:rPr lang="en-US" dirty="0">
                <a:latin typeface="Times New Roman" panose="02020603050405020304" pitchFamily="18" charset="0"/>
                <a:cs typeface="Times New Roman" panose="02020603050405020304" pitchFamily="18" charset="0"/>
              </a:rPr>
              <a:t>SAR (Spoof Accept Rate) at 0.5% = 1-0.8223=0.1777</a:t>
            </a:r>
          </a:p>
          <a:p>
            <a:pPr algn="just"/>
            <a:r>
              <a:rPr lang="en-US" dirty="0">
                <a:latin typeface="Times New Roman" panose="02020603050405020304" pitchFamily="18" charset="0"/>
                <a:cs typeface="Times New Roman" panose="02020603050405020304" pitchFamily="18" charset="0"/>
              </a:rPr>
              <a:t>SAR (Spoof Accept Rate) at 1%=1-0.8554=0.1446</a:t>
            </a:r>
          </a:p>
          <a:p>
            <a:pPr algn="just"/>
            <a:r>
              <a:rPr lang="en-US" b="1" u="sng" dirty="0">
                <a:latin typeface="Times New Roman" panose="02020603050405020304" pitchFamily="18" charset="0"/>
                <a:cs typeface="Times New Roman" panose="02020603050405020304" pitchFamily="18" charset="0"/>
              </a:rPr>
              <a:t>VALIDATE CURVE</a:t>
            </a:r>
          </a:p>
          <a:p>
            <a:pPr algn="just"/>
            <a:r>
              <a:rPr lang="en-US" dirty="0">
                <a:latin typeface="Times New Roman" panose="02020603050405020304" pitchFamily="18" charset="0"/>
                <a:cs typeface="Times New Roman" panose="02020603050405020304" pitchFamily="18" charset="0"/>
              </a:rPr>
              <a:t>SAR (Spoof Accept Rate) at 0.1%=1-0.003678=0.996322</a:t>
            </a:r>
          </a:p>
          <a:p>
            <a:pPr algn="just"/>
            <a:r>
              <a:rPr lang="en-US" dirty="0">
                <a:latin typeface="Times New Roman" panose="02020603050405020304" pitchFamily="18" charset="0"/>
                <a:cs typeface="Times New Roman" panose="02020603050405020304" pitchFamily="18" charset="0"/>
              </a:rPr>
              <a:t>SAR (Spoof Accept Rate) at 0.5% = 1-0.02024=0.97976</a:t>
            </a:r>
          </a:p>
          <a:p>
            <a:pPr algn="just"/>
            <a:r>
              <a:rPr lang="en-US" dirty="0">
                <a:latin typeface="Times New Roman" panose="02020603050405020304" pitchFamily="18" charset="0"/>
                <a:cs typeface="Times New Roman" panose="02020603050405020304" pitchFamily="18" charset="0"/>
              </a:rPr>
              <a:t>SAR (Spoof Accept Rate) at 1%=1-0.04473=0.95527</a:t>
            </a:r>
          </a:p>
          <a:p>
            <a:pPr algn="just"/>
            <a:endParaRPr lang="en-US" dirty="0">
              <a:latin typeface="Times New Roman" panose="02020603050405020304" pitchFamily="18" charset="0"/>
              <a:cs typeface="Times New Roman" panose="02020603050405020304" pitchFamily="18" charset="0"/>
            </a:endParaRPr>
          </a:p>
          <a:p>
            <a:pPr algn="just"/>
            <a:r>
              <a:rPr lang="en-US" b="1" u="sng" dirty="0">
                <a:latin typeface="Times New Roman" panose="02020603050405020304" pitchFamily="18" charset="0"/>
                <a:cs typeface="Times New Roman" panose="02020603050405020304" pitchFamily="18" charset="0"/>
              </a:rPr>
              <a:t>TEST CURVE</a:t>
            </a:r>
          </a:p>
          <a:p>
            <a:pPr algn="just"/>
            <a:r>
              <a:rPr lang="en-US" dirty="0">
                <a:latin typeface="Times New Roman" panose="02020603050405020304" pitchFamily="18" charset="0"/>
                <a:cs typeface="Times New Roman" panose="02020603050405020304" pitchFamily="18" charset="0"/>
              </a:rPr>
              <a:t>SAR (Spoof Accept Rate) at 0.1%=1-0.01928=0.98072</a:t>
            </a:r>
          </a:p>
          <a:p>
            <a:pPr algn="just"/>
            <a:r>
              <a:rPr lang="en-US" dirty="0">
                <a:latin typeface="Times New Roman" panose="02020603050405020304" pitchFamily="18" charset="0"/>
                <a:cs typeface="Times New Roman" panose="02020603050405020304" pitchFamily="18" charset="0"/>
              </a:rPr>
              <a:t>SAR (Spoof Accept Rate) at 0.5% = 1-0.06551=0.93449</a:t>
            </a:r>
          </a:p>
          <a:p>
            <a:pPr algn="just"/>
            <a:r>
              <a:rPr lang="en-US" dirty="0">
                <a:latin typeface="Times New Roman" panose="02020603050405020304" pitchFamily="18" charset="0"/>
                <a:cs typeface="Times New Roman" panose="02020603050405020304" pitchFamily="18" charset="0"/>
              </a:rPr>
              <a:t>SAR (Spoof Accept Rate) at 1%=1-0.1441=0.559</a:t>
            </a:r>
          </a:p>
          <a:p>
            <a:endParaRPr lang="en-US" dirty="0"/>
          </a:p>
          <a:p>
            <a:endParaRPr lang="en-US" dirty="0"/>
          </a:p>
        </p:txBody>
      </p:sp>
      <p:pic>
        <p:nvPicPr>
          <p:cNvPr id="3" name="Picture 2"/>
          <p:cNvPicPr>
            <a:picLocks noChangeAspect="1"/>
          </p:cNvPicPr>
          <p:nvPr/>
        </p:nvPicPr>
        <p:blipFill>
          <a:blip r:embed="rId2"/>
          <a:stretch>
            <a:fillRect/>
          </a:stretch>
        </p:blipFill>
        <p:spPr>
          <a:xfrm>
            <a:off x="4589333" y="1439667"/>
            <a:ext cx="2545492" cy="2224218"/>
          </a:xfrm>
          <a:prstGeom prst="rect">
            <a:avLst/>
          </a:prstGeom>
        </p:spPr>
      </p:pic>
      <p:pic>
        <p:nvPicPr>
          <p:cNvPr id="4" name="Picture 3"/>
          <p:cNvPicPr>
            <a:picLocks noChangeAspect="1"/>
          </p:cNvPicPr>
          <p:nvPr/>
        </p:nvPicPr>
        <p:blipFill>
          <a:blip r:embed="rId3"/>
          <a:stretch>
            <a:fillRect/>
          </a:stretch>
        </p:blipFill>
        <p:spPr>
          <a:xfrm>
            <a:off x="7565624" y="1439667"/>
            <a:ext cx="2611394" cy="2224218"/>
          </a:xfrm>
          <a:prstGeom prst="rect">
            <a:avLst/>
          </a:prstGeom>
        </p:spPr>
      </p:pic>
      <p:pic>
        <p:nvPicPr>
          <p:cNvPr id="5" name="Picture 4"/>
          <p:cNvPicPr>
            <a:picLocks noChangeAspect="1"/>
          </p:cNvPicPr>
          <p:nvPr/>
        </p:nvPicPr>
        <p:blipFill>
          <a:blip r:embed="rId4"/>
          <a:stretch>
            <a:fillRect/>
          </a:stretch>
        </p:blipFill>
        <p:spPr>
          <a:xfrm>
            <a:off x="5946326" y="4100975"/>
            <a:ext cx="2724504" cy="2145957"/>
          </a:xfrm>
          <a:prstGeom prst="rect">
            <a:avLst/>
          </a:prstGeom>
        </p:spPr>
      </p:pic>
    </p:spTree>
    <p:extLst>
      <p:ext uri="{BB962C8B-B14F-4D97-AF65-F5344CB8AC3E}">
        <p14:creationId xmlns:p14="http://schemas.microsoft.com/office/powerpoint/2010/main" val="2969187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715"/>
            <a:ext cx="6672649" cy="1866683"/>
          </a:xfrm>
        </p:spPr>
        <p:txBody>
          <a:bodyPr anchor="ctr">
            <a:normAutofit/>
          </a:bodyPr>
          <a:lstStyle/>
          <a:p>
            <a:r>
              <a:rPr lang="en-US" sz="2000" dirty="0">
                <a:latin typeface="Times New Roman" panose="02020603050405020304" pitchFamily="18" charset="0"/>
                <a:cs typeface="Times New Roman" panose="02020603050405020304" pitchFamily="18" charset="0"/>
              </a:rPr>
              <a:t>TASK2- BSIF – TRAIN SAGEM, TEST DIGITAL</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Validating on train data</a:t>
            </a:r>
          </a:p>
        </p:txBody>
      </p:sp>
      <p:sp>
        <p:nvSpPr>
          <p:cNvPr id="9" name="Content Placeholder 8"/>
          <p:cNvSpPr>
            <a:spLocks noGrp="1"/>
          </p:cNvSpPr>
          <p:nvPr>
            <p:ph idx="1"/>
          </p:nvPr>
        </p:nvSpPr>
        <p:spPr>
          <a:xfrm>
            <a:off x="65988" y="1413069"/>
            <a:ext cx="4826523" cy="4628293"/>
          </a:xfrm>
        </p:spPr>
        <p:txBody>
          <a:bodyPr>
            <a:normAutofit fontScale="77500" lnSpcReduction="20000"/>
          </a:bodyPr>
          <a:lstStyle/>
          <a:p>
            <a:pPr algn="just"/>
            <a:r>
              <a:rPr lang="en-US" sz="2400" b="1" u="sng" dirty="0"/>
              <a:t>GRR(Live Reject Rate)=1-GAR</a:t>
            </a:r>
          </a:p>
          <a:p>
            <a:pPr algn="just"/>
            <a:r>
              <a:rPr lang="en-US" b="1" u="sng" dirty="0"/>
              <a:t>TRAIN CURVE</a:t>
            </a:r>
          </a:p>
          <a:p>
            <a:pPr algn="just"/>
            <a:r>
              <a:rPr lang="en-US" dirty="0"/>
              <a:t>SAR </a:t>
            </a:r>
            <a:r>
              <a:rPr lang="en-US" dirty="0">
                <a:latin typeface="Times New Roman" panose="02020603050405020304" pitchFamily="18" charset="0"/>
                <a:cs typeface="Times New Roman" panose="02020603050405020304" pitchFamily="18" charset="0"/>
              </a:rPr>
              <a:t>(Spoof Accept Rate) </a:t>
            </a:r>
            <a:r>
              <a:rPr lang="en-US" dirty="0"/>
              <a:t>at 0.1%=1-0.1778=0.8222</a:t>
            </a:r>
          </a:p>
          <a:p>
            <a:pPr algn="just"/>
            <a:r>
              <a:rPr lang="en-US" dirty="0"/>
              <a:t>SAR </a:t>
            </a:r>
            <a:r>
              <a:rPr lang="en-US" dirty="0">
                <a:latin typeface="Times New Roman" panose="02020603050405020304" pitchFamily="18" charset="0"/>
                <a:cs typeface="Times New Roman" panose="02020603050405020304" pitchFamily="18" charset="0"/>
              </a:rPr>
              <a:t>(Spoof Accept Rate) </a:t>
            </a:r>
            <a:r>
              <a:rPr lang="en-US" dirty="0"/>
              <a:t>at 0.5% = 1-0.3462=0.6538</a:t>
            </a:r>
          </a:p>
          <a:p>
            <a:pPr algn="just"/>
            <a:r>
              <a:rPr lang="en-US" dirty="0"/>
              <a:t>SAR </a:t>
            </a:r>
            <a:r>
              <a:rPr lang="en-US" dirty="0">
                <a:latin typeface="Times New Roman" panose="02020603050405020304" pitchFamily="18" charset="0"/>
                <a:cs typeface="Times New Roman" panose="02020603050405020304" pitchFamily="18" charset="0"/>
              </a:rPr>
              <a:t>(Spoof Accept Rate) </a:t>
            </a:r>
            <a:r>
              <a:rPr lang="en-US" dirty="0"/>
              <a:t>at 1%=1-0.4513=0.5487</a:t>
            </a:r>
          </a:p>
          <a:p>
            <a:pPr algn="just"/>
            <a:r>
              <a:rPr lang="en-US" b="1" u="sng" dirty="0"/>
              <a:t>VALIDATE CURVE</a:t>
            </a:r>
          </a:p>
          <a:p>
            <a:pPr algn="just"/>
            <a:r>
              <a:rPr lang="en-US" dirty="0"/>
              <a:t>SAR</a:t>
            </a:r>
            <a:r>
              <a:rPr lang="en-US" dirty="0">
                <a:latin typeface="Times New Roman" panose="02020603050405020304" pitchFamily="18" charset="0"/>
                <a:cs typeface="Times New Roman" panose="02020603050405020304" pitchFamily="18" charset="0"/>
              </a:rPr>
              <a:t> (Spoof Accept Rate)</a:t>
            </a:r>
            <a:r>
              <a:rPr lang="en-US" dirty="0"/>
              <a:t> at 0.1%=1-0.3046=0.0.6954</a:t>
            </a:r>
          </a:p>
          <a:p>
            <a:pPr algn="just"/>
            <a:r>
              <a:rPr lang="en-US" dirty="0"/>
              <a:t>SAR </a:t>
            </a:r>
            <a:r>
              <a:rPr lang="en-US" dirty="0">
                <a:latin typeface="Times New Roman" panose="02020603050405020304" pitchFamily="18" charset="0"/>
                <a:cs typeface="Times New Roman" panose="02020603050405020304" pitchFamily="18" charset="0"/>
              </a:rPr>
              <a:t>(Spoof Accept Rate) </a:t>
            </a:r>
            <a:r>
              <a:rPr lang="en-US" dirty="0"/>
              <a:t>at 0.5% = 1-0.3624=0.6376</a:t>
            </a:r>
          </a:p>
          <a:p>
            <a:pPr algn="just"/>
            <a:r>
              <a:rPr lang="en-US" dirty="0"/>
              <a:t>SAR </a:t>
            </a:r>
            <a:r>
              <a:rPr lang="en-US" dirty="0">
                <a:latin typeface="Times New Roman" panose="02020603050405020304" pitchFamily="18" charset="0"/>
                <a:cs typeface="Times New Roman" panose="02020603050405020304" pitchFamily="18" charset="0"/>
              </a:rPr>
              <a:t>(Spoof Accept Rate) </a:t>
            </a:r>
            <a:r>
              <a:rPr lang="en-US" dirty="0"/>
              <a:t>at 1%=1-0.3812=0.6188</a:t>
            </a:r>
          </a:p>
          <a:p>
            <a:pPr algn="just"/>
            <a:endParaRPr lang="en-US" dirty="0"/>
          </a:p>
          <a:p>
            <a:pPr algn="just"/>
            <a:r>
              <a:rPr lang="en-US" b="1" u="sng" dirty="0"/>
              <a:t>TEST CURVE</a:t>
            </a:r>
          </a:p>
          <a:p>
            <a:pPr algn="just"/>
            <a:r>
              <a:rPr lang="en-US" dirty="0"/>
              <a:t>SAR</a:t>
            </a:r>
            <a:r>
              <a:rPr lang="en-US" dirty="0">
                <a:latin typeface="Times New Roman" panose="02020603050405020304" pitchFamily="18" charset="0"/>
                <a:cs typeface="Times New Roman" panose="02020603050405020304" pitchFamily="18" charset="0"/>
              </a:rPr>
              <a:t> (Spoof Accept Rate)</a:t>
            </a:r>
            <a:r>
              <a:rPr lang="en-US" dirty="0"/>
              <a:t> at 0.1%=1-0.0007103=0.9992897</a:t>
            </a:r>
          </a:p>
          <a:p>
            <a:pPr algn="just"/>
            <a:r>
              <a:rPr lang="en-US" dirty="0"/>
              <a:t>SAR</a:t>
            </a:r>
            <a:r>
              <a:rPr lang="en-US" dirty="0">
                <a:latin typeface="Times New Roman" panose="02020603050405020304" pitchFamily="18" charset="0"/>
                <a:cs typeface="Times New Roman" panose="02020603050405020304" pitchFamily="18" charset="0"/>
              </a:rPr>
              <a:t> (Spoof Accept Rate)</a:t>
            </a:r>
            <a:r>
              <a:rPr lang="en-US" dirty="0"/>
              <a:t> at 0.5% = 1-0.002232=0.997768</a:t>
            </a:r>
          </a:p>
          <a:p>
            <a:pPr algn="just"/>
            <a:r>
              <a:rPr lang="en-US" dirty="0"/>
              <a:t>SAR</a:t>
            </a:r>
            <a:r>
              <a:rPr lang="en-US" dirty="0">
                <a:latin typeface="Times New Roman" panose="02020603050405020304" pitchFamily="18" charset="0"/>
                <a:cs typeface="Times New Roman" panose="02020603050405020304" pitchFamily="18" charset="0"/>
              </a:rPr>
              <a:t> (Spoof Accept Rate)</a:t>
            </a:r>
            <a:r>
              <a:rPr lang="en-US" dirty="0"/>
              <a:t> at 1%=1-0.00838=0.99162</a:t>
            </a:r>
          </a:p>
          <a:p>
            <a:endParaRPr lang="en-US" dirty="0"/>
          </a:p>
        </p:txBody>
      </p:sp>
      <p:pic>
        <p:nvPicPr>
          <p:cNvPr id="6" name="Picture 5"/>
          <p:cNvPicPr>
            <a:picLocks noChangeAspect="1"/>
          </p:cNvPicPr>
          <p:nvPr/>
        </p:nvPicPr>
        <p:blipFill>
          <a:blip r:embed="rId2"/>
          <a:stretch>
            <a:fillRect/>
          </a:stretch>
        </p:blipFill>
        <p:spPr>
          <a:xfrm>
            <a:off x="7875373" y="1413069"/>
            <a:ext cx="2553730" cy="2200577"/>
          </a:xfrm>
          <a:prstGeom prst="rect">
            <a:avLst/>
          </a:prstGeom>
        </p:spPr>
      </p:pic>
      <p:pic>
        <p:nvPicPr>
          <p:cNvPr id="7" name="Picture 6"/>
          <p:cNvPicPr>
            <a:picLocks noChangeAspect="1"/>
          </p:cNvPicPr>
          <p:nvPr/>
        </p:nvPicPr>
        <p:blipFill>
          <a:blip r:embed="rId3"/>
          <a:stretch>
            <a:fillRect/>
          </a:stretch>
        </p:blipFill>
        <p:spPr>
          <a:xfrm>
            <a:off x="6222285" y="3997280"/>
            <a:ext cx="2779757" cy="2141838"/>
          </a:xfrm>
          <a:prstGeom prst="rect">
            <a:avLst/>
          </a:prstGeom>
        </p:spPr>
      </p:pic>
      <p:pic>
        <p:nvPicPr>
          <p:cNvPr id="8" name="Picture 7"/>
          <p:cNvPicPr>
            <a:picLocks noChangeAspect="1"/>
          </p:cNvPicPr>
          <p:nvPr/>
        </p:nvPicPr>
        <p:blipFill>
          <a:blip r:embed="rId4"/>
          <a:stretch>
            <a:fillRect/>
          </a:stretch>
        </p:blipFill>
        <p:spPr>
          <a:xfrm>
            <a:off x="4804602" y="1413069"/>
            <a:ext cx="2520779" cy="2200577"/>
          </a:xfrm>
          <a:prstGeom prst="rect">
            <a:avLst/>
          </a:prstGeom>
        </p:spPr>
      </p:pic>
    </p:spTree>
    <p:extLst>
      <p:ext uri="{BB962C8B-B14F-4D97-AF65-F5344CB8AC3E}">
        <p14:creationId xmlns:p14="http://schemas.microsoft.com/office/powerpoint/2010/main" val="1949145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366" y="223474"/>
            <a:ext cx="6707893" cy="1320800"/>
          </a:xfrm>
        </p:spPr>
        <p:txBody>
          <a:bodyPr anchor="ctr">
            <a:normAutofit/>
          </a:bodyPr>
          <a:lstStyle/>
          <a:p>
            <a:pPr>
              <a:lnSpc>
                <a:spcPct val="80000"/>
              </a:lnSpc>
            </a:pPr>
            <a:r>
              <a:rPr lang="en-US" sz="2200" dirty="0">
                <a:latin typeface="Times New Roman" panose="02020603050405020304" pitchFamily="18" charset="0"/>
                <a:cs typeface="Times New Roman" panose="02020603050405020304" pitchFamily="18" charset="0"/>
              </a:rPr>
              <a:t>TASK2- LBP – TRAIN DIGITAL, TEST SAGEM</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Validating on train data</a:t>
            </a:r>
            <a:br>
              <a:rPr lang="en-US" sz="2000" dirty="0"/>
            </a:br>
            <a:endParaRPr lang="en-US" sz="2000" dirty="0"/>
          </a:p>
        </p:txBody>
      </p:sp>
      <p:sp>
        <p:nvSpPr>
          <p:cNvPr id="10" name="Content Placeholder 9"/>
          <p:cNvSpPr>
            <a:spLocks noGrp="1"/>
          </p:cNvSpPr>
          <p:nvPr>
            <p:ph idx="1"/>
          </p:nvPr>
        </p:nvSpPr>
        <p:spPr>
          <a:xfrm>
            <a:off x="311086" y="1329179"/>
            <a:ext cx="3832548" cy="4712183"/>
          </a:xfrm>
        </p:spPr>
        <p:txBody>
          <a:bodyPr>
            <a:normAutofit fontScale="62500" lnSpcReduction="20000"/>
          </a:bodyPr>
          <a:lstStyle/>
          <a:p>
            <a:pPr algn="just"/>
            <a:r>
              <a:rPr lang="en-US" sz="2400" b="1" u="sng" dirty="0">
                <a:latin typeface="Times New Roman" panose="02020603050405020304" pitchFamily="18" charset="0"/>
                <a:cs typeface="Times New Roman" panose="02020603050405020304" pitchFamily="18" charset="0"/>
              </a:rPr>
              <a:t>GRR(Live Reject Rate)=1-GAR</a:t>
            </a:r>
          </a:p>
          <a:p>
            <a:pPr algn="just"/>
            <a:r>
              <a:rPr lang="en-US" b="1" u="sng" dirty="0">
                <a:latin typeface="Times New Roman" panose="02020603050405020304" pitchFamily="18" charset="0"/>
                <a:cs typeface="Times New Roman" panose="02020603050405020304" pitchFamily="18" charset="0"/>
              </a:rPr>
              <a:t>TRAIN CURVE</a:t>
            </a:r>
          </a:p>
          <a:p>
            <a:pPr algn="just"/>
            <a:r>
              <a:rPr lang="en-US" dirty="0">
                <a:latin typeface="Times New Roman" panose="02020603050405020304" pitchFamily="18" charset="0"/>
                <a:cs typeface="Times New Roman" panose="02020603050405020304" pitchFamily="18" charset="0"/>
              </a:rPr>
              <a:t>SAR (Spoof Accept Rate) at 0.1%=1-0.525=0.475</a:t>
            </a:r>
          </a:p>
          <a:p>
            <a:pPr algn="just"/>
            <a:r>
              <a:rPr lang="en-US" dirty="0">
                <a:latin typeface="Times New Roman" panose="02020603050405020304" pitchFamily="18" charset="0"/>
                <a:cs typeface="Times New Roman" panose="02020603050405020304" pitchFamily="18" charset="0"/>
              </a:rPr>
              <a:t>SAR (Spoof Accept Rate) at 0.5% = 1-0.3316=0.6684</a:t>
            </a:r>
          </a:p>
          <a:p>
            <a:pPr algn="just"/>
            <a:r>
              <a:rPr lang="en-US" dirty="0">
                <a:latin typeface="Times New Roman" panose="02020603050405020304" pitchFamily="18" charset="0"/>
                <a:cs typeface="Times New Roman" panose="02020603050405020304" pitchFamily="18" charset="0"/>
              </a:rPr>
              <a:t>SAR (Spoof Accept Rate) at 1%=1-0.4084=0.5916</a:t>
            </a:r>
          </a:p>
          <a:p>
            <a:pPr algn="just"/>
            <a:r>
              <a:rPr lang="en-US" b="1" u="sng" dirty="0">
                <a:latin typeface="Times New Roman" panose="02020603050405020304" pitchFamily="18" charset="0"/>
                <a:cs typeface="Times New Roman" panose="02020603050405020304" pitchFamily="18" charset="0"/>
              </a:rPr>
              <a:t>VALIDATE CURVE</a:t>
            </a:r>
          </a:p>
          <a:p>
            <a:pPr algn="just"/>
            <a:r>
              <a:rPr lang="en-US" dirty="0">
                <a:latin typeface="Times New Roman" panose="02020603050405020304" pitchFamily="18" charset="0"/>
                <a:cs typeface="Times New Roman" panose="02020603050405020304" pitchFamily="18" charset="0"/>
              </a:rPr>
              <a:t>SAR (Spoof Accept Rate) at 0.1%=1-0.3447=0.6553</a:t>
            </a:r>
          </a:p>
          <a:p>
            <a:pPr algn="just"/>
            <a:r>
              <a:rPr lang="en-US" dirty="0">
                <a:latin typeface="Times New Roman" panose="02020603050405020304" pitchFamily="18" charset="0"/>
                <a:cs typeface="Times New Roman" panose="02020603050405020304" pitchFamily="18" charset="0"/>
              </a:rPr>
              <a:t>SAR (Spoof Accept Rate) at 0.5% = 1-0.3423=0.6577</a:t>
            </a:r>
          </a:p>
          <a:p>
            <a:pPr algn="just"/>
            <a:r>
              <a:rPr lang="en-US" dirty="0">
                <a:latin typeface="Times New Roman" panose="02020603050405020304" pitchFamily="18" charset="0"/>
                <a:cs typeface="Times New Roman" panose="02020603050405020304" pitchFamily="18" charset="0"/>
              </a:rPr>
              <a:t>SAR (Spoof Accept Rate) at 1%=1-0.3442=0.6558</a:t>
            </a:r>
          </a:p>
          <a:p>
            <a:pPr algn="just"/>
            <a:endParaRPr lang="en-US" dirty="0">
              <a:latin typeface="Times New Roman" panose="02020603050405020304" pitchFamily="18" charset="0"/>
              <a:cs typeface="Times New Roman" panose="02020603050405020304" pitchFamily="18" charset="0"/>
            </a:endParaRPr>
          </a:p>
          <a:p>
            <a:pPr algn="just"/>
            <a:r>
              <a:rPr lang="en-US" b="1" u="sng" dirty="0">
                <a:latin typeface="Times New Roman" panose="02020603050405020304" pitchFamily="18" charset="0"/>
                <a:cs typeface="Times New Roman" panose="02020603050405020304" pitchFamily="18" charset="0"/>
              </a:rPr>
              <a:t>TEST CURVE</a:t>
            </a:r>
          </a:p>
          <a:p>
            <a:pPr algn="just"/>
            <a:r>
              <a:rPr lang="en-US" dirty="0">
                <a:latin typeface="Times New Roman" panose="02020603050405020304" pitchFamily="18" charset="0"/>
                <a:cs typeface="Times New Roman" panose="02020603050405020304" pitchFamily="18" charset="0"/>
              </a:rPr>
              <a:t>SAR (Spoof Accept Rate) at 0.1%=1-0=0</a:t>
            </a:r>
          </a:p>
          <a:p>
            <a:pPr algn="just"/>
            <a:r>
              <a:rPr lang="en-US" dirty="0">
                <a:latin typeface="Times New Roman" panose="02020603050405020304" pitchFamily="18" charset="0"/>
                <a:cs typeface="Times New Roman" panose="02020603050405020304" pitchFamily="18" charset="0"/>
              </a:rPr>
              <a:t>SAR (Spoof Accept Rate) at 0.5% = 1-0.0004912=0.9995088</a:t>
            </a:r>
          </a:p>
          <a:p>
            <a:pPr algn="just"/>
            <a:r>
              <a:rPr lang="en-US" dirty="0">
                <a:latin typeface="Times New Roman" panose="02020603050405020304" pitchFamily="18" charset="0"/>
                <a:cs typeface="Times New Roman" panose="02020603050405020304" pitchFamily="18" charset="0"/>
              </a:rPr>
              <a:t>SAR (Spoof Accept Rate) at 1%=1-0.007463=0.992537</a:t>
            </a:r>
          </a:p>
          <a:p>
            <a:endParaRPr lang="en-US" dirty="0"/>
          </a:p>
        </p:txBody>
      </p:sp>
      <p:pic>
        <p:nvPicPr>
          <p:cNvPr id="7" name="Content Placeholder 3"/>
          <p:cNvPicPr>
            <a:picLocks noChangeAspect="1"/>
          </p:cNvPicPr>
          <p:nvPr/>
        </p:nvPicPr>
        <p:blipFill>
          <a:blip r:embed="rId2"/>
          <a:stretch>
            <a:fillRect/>
          </a:stretch>
        </p:blipFill>
        <p:spPr>
          <a:xfrm>
            <a:off x="4373789" y="1102573"/>
            <a:ext cx="2792626" cy="2301402"/>
          </a:xfrm>
          <a:prstGeom prst="rect">
            <a:avLst/>
          </a:prstGeom>
        </p:spPr>
      </p:pic>
      <p:pic>
        <p:nvPicPr>
          <p:cNvPr id="9" name="Picture 8"/>
          <p:cNvPicPr>
            <a:picLocks noChangeAspect="1"/>
          </p:cNvPicPr>
          <p:nvPr/>
        </p:nvPicPr>
        <p:blipFill>
          <a:blip r:embed="rId3"/>
          <a:stretch>
            <a:fillRect/>
          </a:stretch>
        </p:blipFill>
        <p:spPr>
          <a:xfrm>
            <a:off x="7932357" y="1102573"/>
            <a:ext cx="2842055" cy="2301402"/>
          </a:xfrm>
          <a:prstGeom prst="rect">
            <a:avLst/>
          </a:prstGeom>
        </p:spPr>
      </p:pic>
      <p:pic>
        <p:nvPicPr>
          <p:cNvPr id="11" name="Picture 10"/>
          <p:cNvPicPr>
            <a:picLocks noChangeAspect="1"/>
          </p:cNvPicPr>
          <p:nvPr/>
        </p:nvPicPr>
        <p:blipFill>
          <a:blip r:embed="rId4"/>
          <a:stretch>
            <a:fillRect/>
          </a:stretch>
        </p:blipFill>
        <p:spPr>
          <a:xfrm>
            <a:off x="6144902" y="3639486"/>
            <a:ext cx="2949146" cy="2684892"/>
          </a:xfrm>
          <a:prstGeom prst="rect">
            <a:avLst/>
          </a:prstGeom>
        </p:spPr>
      </p:pic>
    </p:spTree>
    <p:extLst>
      <p:ext uri="{BB962C8B-B14F-4D97-AF65-F5344CB8AC3E}">
        <p14:creationId xmlns:p14="http://schemas.microsoft.com/office/powerpoint/2010/main" val="1224669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065" y="609600"/>
            <a:ext cx="5462124" cy="1320800"/>
          </a:xfrm>
        </p:spPr>
        <p:txBody>
          <a:bodyPr anchor="ctr">
            <a:noAutofit/>
          </a:bodyPr>
          <a:lstStyle/>
          <a:p>
            <a:pPr>
              <a:lnSpc>
                <a:spcPct val="80000"/>
              </a:lnSpc>
            </a:pPr>
            <a:r>
              <a:rPr lang="en-US" sz="2000" dirty="0">
                <a:latin typeface="Times New Roman" panose="02020603050405020304" pitchFamily="18" charset="0"/>
                <a:cs typeface="Times New Roman" panose="02020603050405020304" pitchFamily="18" charset="0"/>
              </a:rPr>
              <a:t>TASK2- LBP – TRAIN SAGEM, TEST DIGITAL</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Validating on train data</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245097" y="1489435"/>
            <a:ext cx="4062952" cy="4551927"/>
          </a:xfrm>
        </p:spPr>
        <p:txBody>
          <a:bodyPr>
            <a:normAutofit fontScale="70000" lnSpcReduction="20000"/>
          </a:bodyPr>
          <a:lstStyle/>
          <a:p>
            <a:pPr algn="just"/>
            <a:r>
              <a:rPr lang="en-US" sz="2400" b="1" u="sng" dirty="0">
                <a:latin typeface="Times New Roman" panose="02020603050405020304" pitchFamily="18" charset="0"/>
                <a:cs typeface="Times New Roman" panose="02020603050405020304" pitchFamily="18" charset="0"/>
              </a:rPr>
              <a:t>GRR(Live Reject Rate)=1-GAR</a:t>
            </a:r>
          </a:p>
          <a:p>
            <a:pPr algn="just"/>
            <a:r>
              <a:rPr lang="en-US" b="1" u="sng" dirty="0">
                <a:latin typeface="Times New Roman" panose="02020603050405020304" pitchFamily="18" charset="0"/>
                <a:cs typeface="Times New Roman" panose="02020603050405020304" pitchFamily="18" charset="0"/>
              </a:rPr>
              <a:t>TRAIN CURVE</a:t>
            </a:r>
          </a:p>
          <a:p>
            <a:pPr algn="just"/>
            <a:r>
              <a:rPr lang="en-US" dirty="0">
                <a:latin typeface="Times New Roman" panose="02020603050405020304" pitchFamily="18" charset="0"/>
                <a:cs typeface="Times New Roman" panose="02020603050405020304" pitchFamily="18" charset="0"/>
              </a:rPr>
              <a:t>SAR (Spoof Accept Rate) at 0.1%=1-0.3579=0.6421</a:t>
            </a:r>
          </a:p>
          <a:p>
            <a:pPr algn="just"/>
            <a:r>
              <a:rPr lang="en-US" dirty="0">
                <a:latin typeface="Times New Roman" panose="02020603050405020304" pitchFamily="18" charset="0"/>
                <a:cs typeface="Times New Roman" panose="02020603050405020304" pitchFamily="18" charset="0"/>
              </a:rPr>
              <a:t>SAR (Spoof Accept Rate) at 0.5% = 1-0.4869=0.5131</a:t>
            </a:r>
          </a:p>
          <a:p>
            <a:pPr algn="just"/>
            <a:r>
              <a:rPr lang="en-US" dirty="0">
                <a:latin typeface="Times New Roman" panose="02020603050405020304" pitchFamily="18" charset="0"/>
                <a:cs typeface="Times New Roman" panose="02020603050405020304" pitchFamily="18" charset="0"/>
              </a:rPr>
              <a:t>SAR (Spoof Accept Rate) at 1%=1-0.5725=0.4275</a:t>
            </a:r>
          </a:p>
          <a:p>
            <a:pPr algn="just"/>
            <a:r>
              <a:rPr lang="en-US" b="1" u="sng" dirty="0">
                <a:latin typeface="Times New Roman" panose="02020603050405020304" pitchFamily="18" charset="0"/>
                <a:cs typeface="Times New Roman" panose="02020603050405020304" pitchFamily="18" charset="0"/>
              </a:rPr>
              <a:t>VALIDATE CURVE</a:t>
            </a:r>
          </a:p>
          <a:p>
            <a:pPr algn="just"/>
            <a:r>
              <a:rPr lang="en-US" dirty="0">
                <a:latin typeface="Times New Roman" panose="02020603050405020304" pitchFamily="18" charset="0"/>
                <a:cs typeface="Times New Roman" panose="02020603050405020304" pitchFamily="18" charset="0"/>
              </a:rPr>
              <a:t>SAR (Spoof Accept Rate) at 0.1%=1-0.7277=0.2723</a:t>
            </a:r>
          </a:p>
          <a:p>
            <a:pPr algn="just"/>
            <a:r>
              <a:rPr lang="en-US" dirty="0">
                <a:latin typeface="Times New Roman" panose="02020603050405020304" pitchFamily="18" charset="0"/>
                <a:cs typeface="Times New Roman" panose="02020603050405020304" pitchFamily="18" charset="0"/>
              </a:rPr>
              <a:t>SAR (Spoof Accept Rate) at 0.5% = 1-0.799=0.201</a:t>
            </a:r>
          </a:p>
          <a:p>
            <a:pPr algn="just"/>
            <a:r>
              <a:rPr lang="en-US" dirty="0">
                <a:latin typeface="Times New Roman" panose="02020603050405020304" pitchFamily="18" charset="0"/>
                <a:cs typeface="Times New Roman" panose="02020603050405020304" pitchFamily="18" charset="0"/>
              </a:rPr>
              <a:t>SAR (Spoof Accept Rate) at 1%=1-0.8515=0.1485</a:t>
            </a:r>
          </a:p>
          <a:p>
            <a:pPr algn="just"/>
            <a:endParaRPr lang="en-US" dirty="0">
              <a:latin typeface="Times New Roman" panose="02020603050405020304" pitchFamily="18" charset="0"/>
              <a:cs typeface="Times New Roman" panose="02020603050405020304" pitchFamily="18" charset="0"/>
            </a:endParaRPr>
          </a:p>
          <a:p>
            <a:pPr algn="just"/>
            <a:r>
              <a:rPr lang="en-US" b="1" u="sng" dirty="0">
                <a:latin typeface="Times New Roman" panose="02020603050405020304" pitchFamily="18" charset="0"/>
                <a:cs typeface="Times New Roman" panose="02020603050405020304" pitchFamily="18" charset="0"/>
              </a:rPr>
              <a:t>TEST CURVE</a:t>
            </a:r>
          </a:p>
          <a:p>
            <a:pPr algn="just"/>
            <a:r>
              <a:rPr lang="en-US" dirty="0">
                <a:latin typeface="Times New Roman" panose="02020603050405020304" pitchFamily="18" charset="0"/>
                <a:cs typeface="Times New Roman" panose="02020603050405020304" pitchFamily="18" charset="0"/>
              </a:rPr>
              <a:t>SAR (Spoof Accept Rate) at 0.1%=1-0.006244=0.993756</a:t>
            </a:r>
          </a:p>
          <a:p>
            <a:pPr algn="just"/>
            <a:r>
              <a:rPr lang="en-US" dirty="0">
                <a:latin typeface="Times New Roman" panose="02020603050405020304" pitchFamily="18" charset="0"/>
                <a:cs typeface="Times New Roman" panose="02020603050405020304" pitchFamily="18" charset="0"/>
              </a:rPr>
              <a:t>SAR (Spoof Accept Rate) at 0.5% = 1-0.0194=0.9806</a:t>
            </a:r>
          </a:p>
          <a:p>
            <a:pPr algn="just"/>
            <a:r>
              <a:rPr lang="en-US" dirty="0">
                <a:latin typeface="Times New Roman" panose="02020603050405020304" pitchFamily="18" charset="0"/>
                <a:cs typeface="Times New Roman" panose="02020603050405020304" pitchFamily="18" charset="0"/>
              </a:rPr>
              <a:t>SAR (Spoof Accept Rate) at 1%=1-0.04009=0.5991</a:t>
            </a:r>
          </a:p>
          <a:p>
            <a:endParaRPr lang="en-US" dirty="0"/>
          </a:p>
        </p:txBody>
      </p:sp>
      <p:pic>
        <p:nvPicPr>
          <p:cNvPr id="3" name="Picture 2"/>
          <p:cNvPicPr>
            <a:picLocks noChangeAspect="1"/>
          </p:cNvPicPr>
          <p:nvPr/>
        </p:nvPicPr>
        <p:blipFill>
          <a:blip r:embed="rId2"/>
          <a:stretch>
            <a:fillRect/>
          </a:stretch>
        </p:blipFill>
        <p:spPr>
          <a:xfrm>
            <a:off x="4464400" y="1650500"/>
            <a:ext cx="2971078" cy="2242160"/>
          </a:xfrm>
          <a:prstGeom prst="rect">
            <a:avLst/>
          </a:prstGeom>
        </p:spPr>
      </p:pic>
      <p:pic>
        <p:nvPicPr>
          <p:cNvPr id="4" name="Picture 3"/>
          <p:cNvPicPr>
            <a:picLocks noChangeAspect="1"/>
          </p:cNvPicPr>
          <p:nvPr/>
        </p:nvPicPr>
        <p:blipFill>
          <a:blip r:embed="rId3"/>
          <a:stretch>
            <a:fillRect/>
          </a:stretch>
        </p:blipFill>
        <p:spPr>
          <a:xfrm>
            <a:off x="7591829" y="1650500"/>
            <a:ext cx="2987993" cy="2242160"/>
          </a:xfrm>
          <a:prstGeom prst="rect">
            <a:avLst/>
          </a:prstGeom>
        </p:spPr>
      </p:pic>
      <p:pic>
        <p:nvPicPr>
          <p:cNvPr id="6" name="Picture 5"/>
          <p:cNvPicPr>
            <a:picLocks noChangeAspect="1"/>
          </p:cNvPicPr>
          <p:nvPr/>
        </p:nvPicPr>
        <p:blipFill>
          <a:blip r:embed="rId4"/>
          <a:stretch>
            <a:fillRect/>
          </a:stretch>
        </p:blipFill>
        <p:spPr>
          <a:xfrm>
            <a:off x="5381826" y="4025561"/>
            <a:ext cx="3594531" cy="2265407"/>
          </a:xfrm>
          <a:prstGeom prst="rect">
            <a:avLst/>
          </a:prstGeom>
        </p:spPr>
      </p:pic>
    </p:spTree>
    <p:extLst>
      <p:ext uri="{BB962C8B-B14F-4D97-AF65-F5344CB8AC3E}">
        <p14:creationId xmlns:p14="http://schemas.microsoft.com/office/powerpoint/2010/main" val="1502331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790" y="0"/>
            <a:ext cx="8596668" cy="851555"/>
          </a:xfrm>
        </p:spPr>
        <p:txBody>
          <a:bodyPr>
            <a:normAutofit/>
          </a:bodyPr>
          <a:lstStyle/>
          <a:p>
            <a:r>
              <a:rPr lang="en-US" dirty="0">
                <a:latin typeface="Times New Roman" panose="02020603050405020304" pitchFamily="18" charset="0"/>
                <a:cs typeface="Times New Roman" panose="02020603050405020304" pitchFamily="18" charset="0"/>
              </a:rPr>
              <a:t>BONUS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01909918"/>
              </p:ext>
            </p:extLst>
          </p:nvPr>
        </p:nvGraphicFramePr>
        <p:xfrm>
          <a:off x="426788" y="713229"/>
          <a:ext cx="8808657" cy="3995932"/>
        </p:xfrm>
        <a:graphic>
          <a:graphicData uri="http://schemas.openxmlformats.org/drawingml/2006/table">
            <a:tbl>
              <a:tblPr firstRow="1" bandRow="1">
                <a:tableStyleId>{5C22544A-7EE6-4342-B048-85BDC9FD1C3A}</a:tableStyleId>
              </a:tblPr>
              <a:tblGrid>
                <a:gridCol w="800787">
                  <a:extLst>
                    <a:ext uri="{9D8B030D-6E8A-4147-A177-3AD203B41FA5}">
                      <a16:colId xmlns:a16="http://schemas.microsoft.com/office/drawing/2014/main" val="2107592306"/>
                    </a:ext>
                  </a:extLst>
                </a:gridCol>
                <a:gridCol w="800787">
                  <a:extLst>
                    <a:ext uri="{9D8B030D-6E8A-4147-A177-3AD203B41FA5}">
                      <a16:colId xmlns:a16="http://schemas.microsoft.com/office/drawing/2014/main" val="3230641397"/>
                    </a:ext>
                  </a:extLst>
                </a:gridCol>
                <a:gridCol w="800787">
                  <a:extLst>
                    <a:ext uri="{9D8B030D-6E8A-4147-A177-3AD203B41FA5}">
                      <a16:colId xmlns:a16="http://schemas.microsoft.com/office/drawing/2014/main" val="3094185858"/>
                    </a:ext>
                  </a:extLst>
                </a:gridCol>
                <a:gridCol w="800787">
                  <a:extLst>
                    <a:ext uri="{9D8B030D-6E8A-4147-A177-3AD203B41FA5}">
                      <a16:colId xmlns:a16="http://schemas.microsoft.com/office/drawing/2014/main" val="3448446776"/>
                    </a:ext>
                  </a:extLst>
                </a:gridCol>
                <a:gridCol w="800787">
                  <a:extLst>
                    <a:ext uri="{9D8B030D-6E8A-4147-A177-3AD203B41FA5}">
                      <a16:colId xmlns:a16="http://schemas.microsoft.com/office/drawing/2014/main" val="226712239"/>
                    </a:ext>
                  </a:extLst>
                </a:gridCol>
                <a:gridCol w="800787">
                  <a:extLst>
                    <a:ext uri="{9D8B030D-6E8A-4147-A177-3AD203B41FA5}">
                      <a16:colId xmlns:a16="http://schemas.microsoft.com/office/drawing/2014/main" val="2541638105"/>
                    </a:ext>
                  </a:extLst>
                </a:gridCol>
                <a:gridCol w="800787">
                  <a:extLst>
                    <a:ext uri="{9D8B030D-6E8A-4147-A177-3AD203B41FA5}">
                      <a16:colId xmlns:a16="http://schemas.microsoft.com/office/drawing/2014/main" val="1835019743"/>
                    </a:ext>
                  </a:extLst>
                </a:gridCol>
                <a:gridCol w="800787">
                  <a:extLst>
                    <a:ext uri="{9D8B030D-6E8A-4147-A177-3AD203B41FA5}">
                      <a16:colId xmlns:a16="http://schemas.microsoft.com/office/drawing/2014/main" val="1849524942"/>
                    </a:ext>
                  </a:extLst>
                </a:gridCol>
                <a:gridCol w="800787">
                  <a:extLst>
                    <a:ext uri="{9D8B030D-6E8A-4147-A177-3AD203B41FA5}">
                      <a16:colId xmlns:a16="http://schemas.microsoft.com/office/drawing/2014/main" val="2920017441"/>
                    </a:ext>
                  </a:extLst>
                </a:gridCol>
                <a:gridCol w="800787">
                  <a:extLst>
                    <a:ext uri="{9D8B030D-6E8A-4147-A177-3AD203B41FA5}">
                      <a16:colId xmlns:a16="http://schemas.microsoft.com/office/drawing/2014/main" val="83792"/>
                    </a:ext>
                  </a:extLst>
                </a:gridCol>
                <a:gridCol w="800787">
                  <a:extLst>
                    <a:ext uri="{9D8B030D-6E8A-4147-A177-3AD203B41FA5}">
                      <a16:colId xmlns:a16="http://schemas.microsoft.com/office/drawing/2014/main" val="3840096225"/>
                    </a:ext>
                  </a:extLst>
                </a:gridCol>
              </a:tblGrid>
              <a:tr h="1209552">
                <a:tc>
                  <a:txBody>
                    <a:bodyPr/>
                    <a:lstStyle/>
                    <a:p>
                      <a:r>
                        <a:rPr lang="en-US" sz="1400" dirty="0">
                          <a:latin typeface="Times New Roman" panose="02020603050405020304" pitchFamily="18" charset="0"/>
                          <a:cs typeface="Times New Roman" panose="02020603050405020304" pitchFamily="18" charset="0"/>
                        </a:rPr>
                        <a:t>SENSOR</a:t>
                      </a:r>
                    </a:p>
                  </a:txBody>
                  <a:tcPr/>
                </a:tc>
                <a:tc>
                  <a:txBody>
                    <a:bodyPr/>
                    <a:lstStyle/>
                    <a:p>
                      <a:r>
                        <a:rPr lang="en-US" sz="1400" dirty="0">
                          <a:latin typeface="Times New Roman" panose="02020603050405020304" pitchFamily="18" charset="0"/>
                          <a:cs typeface="Times New Roman" panose="02020603050405020304" pitchFamily="18" charset="0"/>
                        </a:rPr>
                        <a:t>FEATURE</a:t>
                      </a:r>
                    </a:p>
                  </a:txBody>
                  <a:tcPr/>
                </a:tc>
                <a:tc>
                  <a:txBody>
                    <a:bodyPr/>
                    <a:lstStyle/>
                    <a:p>
                      <a:r>
                        <a:rPr lang="en-US" sz="1400" dirty="0">
                          <a:latin typeface="Times New Roman" panose="02020603050405020304" pitchFamily="18" charset="0"/>
                          <a:cs typeface="Times New Roman" panose="02020603050405020304" pitchFamily="18" charset="0"/>
                        </a:rPr>
                        <a:t>HL1</a:t>
                      </a:r>
                    </a:p>
                  </a:txBody>
                  <a:tcPr/>
                </a:tc>
                <a:tc>
                  <a:txBody>
                    <a:bodyPr/>
                    <a:lstStyle/>
                    <a:p>
                      <a:r>
                        <a:rPr lang="en-US" sz="1400" dirty="0">
                          <a:latin typeface="Times New Roman" panose="02020603050405020304" pitchFamily="18" charset="0"/>
                          <a:cs typeface="Times New Roman" panose="02020603050405020304" pitchFamily="18" charset="0"/>
                        </a:rPr>
                        <a:t>HL2</a:t>
                      </a:r>
                    </a:p>
                  </a:txBody>
                  <a:tcPr/>
                </a:tc>
                <a:tc>
                  <a:txBody>
                    <a:bodyPr/>
                    <a:lstStyle/>
                    <a:p>
                      <a:r>
                        <a:rPr lang="en-US" sz="1400" dirty="0">
                          <a:latin typeface="Times New Roman" panose="02020603050405020304" pitchFamily="18" charset="0"/>
                          <a:cs typeface="Times New Roman" panose="02020603050405020304" pitchFamily="18" charset="0"/>
                        </a:rPr>
                        <a:t>No</a:t>
                      </a:r>
                      <a:r>
                        <a:rPr lang="en-US" sz="1400" baseline="0" dirty="0">
                          <a:latin typeface="Times New Roman" panose="02020603050405020304" pitchFamily="18" charset="0"/>
                          <a:cs typeface="Times New Roman" panose="02020603050405020304" pitchFamily="18" charset="0"/>
                        </a:rPr>
                        <a:t> of Autoencoders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L2WR</a:t>
                      </a:r>
                    </a:p>
                  </a:txBody>
                  <a:tcPr/>
                </a:tc>
                <a:tc>
                  <a:txBody>
                    <a:bodyPr/>
                    <a:lstStyle/>
                    <a:p>
                      <a:r>
                        <a:rPr lang="en-US" sz="1400" dirty="0">
                          <a:latin typeface="Times New Roman" panose="02020603050405020304" pitchFamily="18" charset="0"/>
                          <a:cs typeface="Times New Roman" panose="02020603050405020304" pitchFamily="18" charset="0"/>
                        </a:rPr>
                        <a:t>SR</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SP</a:t>
                      </a:r>
                    </a:p>
                  </a:txBody>
                  <a:tcPr/>
                </a:tc>
                <a:tc>
                  <a:txBody>
                    <a:bodyPr/>
                    <a:lstStyle/>
                    <a:p>
                      <a:r>
                        <a:rPr lang="en-US" sz="1400" dirty="0">
                          <a:latin typeface="Times New Roman" panose="02020603050405020304" pitchFamily="18" charset="0"/>
                          <a:cs typeface="Times New Roman" panose="02020603050405020304" pitchFamily="18" charset="0"/>
                        </a:rPr>
                        <a:t>AUC</a:t>
                      </a:r>
                    </a:p>
                    <a:p>
                      <a:r>
                        <a:rPr lang="en-US" sz="1400" dirty="0">
                          <a:latin typeface="Times New Roman" panose="02020603050405020304" pitchFamily="18" charset="0"/>
                          <a:cs typeface="Times New Roman" panose="02020603050405020304" pitchFamily="18" charset="0"/>
                        </a:rPr>
                        <a:t>Train</a:t>
                      </a:r>
                    </a:p>
                  </a:txBody>
                  <a:tcPr/>
                </a:tc>
                <a:tc>
                  <a:txBody>
                    <a:bodyPr/>
                    <a:lstStyle/>
                    <a:p>
                      <a:r>
                        <a:rPr lang="en-US" sz="1400" dirty="0">
                          <a:latin typeface="Times New Roman" panose="02020603050405020304" pitchFamily="18" charset="0"/>
                          <a:cs typeface="Times New Roman" panose="02020603050405020304" pitchFamily="18" charset="0"/>
                        </a:rPr>
                        <a:t>AUC</a:t>
                      </a:r>
                    </a:p>
                    <a:p>
                      <a:r>
                        <a:rPr lang="en-US" sz="1400" dirty="0">
                          <a:latin typeface="Times New Roman" panose="02020603050405020304" pitchFamily="18" charset="0"/>
                          <a:cs typeface="Times New Roman" panose="02020603050405020304" pitchFamily="18" charset="0"/>
                        </a:rPr>
                        <a:t>Validate</a:t>
                      </a:r>
                    </a:p>
                  </a:txBody>
                  <a:tcPr/>
                </a:tc>
                <a:tc>
                  <a:txBody>
                    <a:bodyPr/>
                    <a:lstStyle/>
                    <a:p>
                      <a:r>
                        <a:rPr lang="en-US" sz="1400" dirty="0">
                          <a:latin typeface="Times New Roman" panose="02020603050405020304" pitchFamily="18" charset="0"/>
                          <a:cs typeface="Times New Roman" panose="02020603050405020304" pitchFamily="18" charset="0"/>
                        </a:rPr>
                        <a:t>AUC</a:t>
                      </a:r>
                    </a:p>
                    <a:p>
                      <a:r>
                        <a:rPr lang="en-US" sz="1400" dirty="0">
                          <a:latin typeface="Times New Roman" panose="02020603050405020304" pitchFamily="18" charset="0"/>
                          <a:cs typeface="Times New Roman" panose="02020603050405020304" pitchFamily="18" charset="0"/>
                        </a:rPr>
                        <a:t>Test</a:t>
                      </a:r>
                    </a:p>
                  </a:txBody>
                  <a:tcPr/>
                </a:tc>
                <a:extLst>
                  <a:ext uri="{0D108BD9-81ED-4DB2-BD59-A6C34878D82A}">
                    <a16:rowId xmlns:a16="http://schemas.microsoft.com/office/drawing/2014/main" val="196801695"/>
                  </a:ext>
                </a:extLst>
              </a:tr>
              <a:tr h="1393190">
                <a:tc>
                  <a:txBody>
                    <a:bodyPr/>
                    <a:lstStyle/>
                    <a:p>
                      <a:r>
                        <a:rPr lang="en-US" sz="1400" dirty="0">
                          <a:latin typeface="Times New Roman" panose="02020603050405020304" pitchFamily="18" charset="0"/>
                          <a:cs typeface="Times New Roman" panose="02020603050405020304" pitchFamily="18" charset="0"/>
                        </a:rPr>
                        <a:t>Train-Digi,</a:t>
                      </a:r>
                    </a:p>
                    <a:p>
                      <a:r>
                        <a:rPr lang="en-US" sz="1400" dirty="0">
                          <a:latin typeface="Times New Roman" panose="02020603050405020304" pitchFamily="18" charset="0"/>
                          <a:cs typeface="Times New Roman" panose="02020603050405020304" pitchFamily="18" charset="0"/>
                        </a:rPr>
                        <a:t>Test-Digi</a:t>
                      </a:r>
                    </a:p>
                  </a:txBody>
                  <a:tcPr/>
                </a:tc>
                <a:tc>
                  <a:txBody>
                    <a:bodyPr/>
                    <a:lstStyle/>
                    <a:p>
                      <a:r>
                        <a:rPr lang="en-US" sz="1400" dirty="0">
                          <a:latin typeface="Times New Roman" panose="02020603050405020304" pitchFamily="18" charset="0"/>
                          <a:cs typeface="Times New Roman" panose="02020603050405020304" pitchFamily="18" charset="0"/>
                        </a:rPr>
                        <a:t>LBP+BGP</a:t>
                      </a:r>
                    </a:p>
                  </a:txBody>
                  <a:tcPr/>
                </a:tc>
                <a:tc>
                  <a:txBody>
                    <a:bodyPr/>
                    <a:lstStyle/>
                    <a:p>
                      <a:r>
                        <a:rPr lang="en-US" sz="1400" dirty="0">
                          <a:latin typeface="Times New Roman" panose="02020603050405020304" pitchFamily="18" charset="0"/>
                          <a:cs typeface="Times New Roman" panose="02020603050405020304" pitchFamily="18" charset="0"/>
                        </a:rPr>
                        <a:t>400</a:t>
                      </a:r>
                    </a:p>
                  </a:txBody>
                  <a:tcPr/>
                </a:tc>
                <a:tc>
                  <a:txBody>
                    <a:bodyPr/>
                    <a:lstStyle/>
                    <a:p>
                      <a:r>
                        <a:rPr lang="en-US" sz="1400" dirty="0">
                          <a:latin typeface="Times New Roman" panose="02020603050405020304" pitchFamily="18" charset="0"/>
                          <a:cs typeface="Times New Roman" panose="02020603050405020304" pitchFamily="18" charset="0"/>
                        </a:rPr>
                        <a:t>150</a:t>
                      </a:r>
                    </a:p>
                  </a:txBody>
                  <a:tcPr/>
                </a:tc>
                <a:tc>
                  <a:txBody>
                    <a:bodyPr/>
                    <a:lstStyle/>
                    <a:p>
                      <a:r>
                        <a:rPr lang="en-US" sz="1400" dirty="0">
                          <a:latin typeface="Times New Roman" panose="02020603050405020304" pitchFamily="18" charset="0"/>
                          <a:cs typeface="Times New Roman" panose="02020603050405020304" pitchFamily="18" charset="0"/>
                        </a:rPr>
                        <a:t>2</a:t>
                      </a:r>
                    </a:p>
                  </a:txBody>
                  <a:tcPr/>
                </a:tc>
                <a:tc>
                  <a:txBody>
                    <a:bodyPr/>
                    <a:lstStyle/>
                    <a:p>
                      <a:r>
                        <a:rPr lang="en-US" sz="1400" dirty="0">
                          <a:latin typeface="Times New Roman" panose="02020603050405020304" pitchFamily="18" charset="0"/>
                          <a:cs typeface="Times New Roman" panose="02020603050405020304" pitchFamily="18" charset="0"/>
                        </a:rPr>
                        <a:t>0.004,0.004</a:t>
                      </a:r>
                    </a:p>
                  </a:txBody>
                  <a:tcPr/>
                </a:tc>
                <a:tc>
                  <a:txBody>
                    <a:bodyPr/>
                    <a:lstStyle/>
                    <a:p>
                      <a:r>
                        <a:rPr lang="en-US" sz="1400" dirty="0">
                          <a:latin typeface="Times New Roman" panose="02020603050405020304" pitchFamily="18" charset="0"/>
                          <a:cs typeface="Times New Roman" panose="02020603050405020304" pitchFamily="18" charset="0"/>
                        </a:rPr>
                        <a:t>2,1</a:t>
                      </a:r>
                    </a:p>
                  </a:txBody>
                  <a:tcPr/>
                </a:tc>
                <a:tc>
                  <a:txBody>
                    <a:bodyPr/>
                    <a:lstStyle/>
                    <a:p>
                      <a:r>
                        <a:rPr lang="en-US" sz="1400" dirty="0">
                          <a:latin typeface="Times New Roman" panose="02020603050405020304" pitchFamily="18" charset="0"/>
                          <a:cs typeface="Times New Roman" panose="02020603050405020304" pitchFamily="18" charset="0"/>
                        </a:rPr>
                        <a:t>0.4,0.4</a:t>
                      </a:r>
                    </a:p>
                  </a:txBody>
                  <a:tcPr/>
                </a:tc>
                <a:tc>
                  <a:txBody>
                    <a:bodyPr/>
                    <a:lstStyle/>
                    <a:p>
                      <a:r>
                        <a:rPr lang="en-US" sz="1400" dirty="0">
                          <a:latin typeface="Times New Roman" panose="02020603050405020304" pitchFamily="18" charset="0"/>
                          <a:cs typeface="Times New Roman" panose="02020603050405020304" pitchFamily="18" charset="0"/>
                        </a:rPr>
                        <a:t>1</a:t>
                      </a:r>
                    </a:p>
                  </a:txBody>
                  <a:tcPr/>
                </a:tc>
                <a:tc>
                  <a:txBody>
                    <a:bodyPr/>
                    <a:lstStyle/>
                    <a:p>
                      <a:r>
                        <a:rPr lang="en-US" sz="1400" dirty="0">
                          <a:latin typeface="Times New Roman" panose="02020603050405020304" pitchFamily="18" charset="0"/>
                          <a:cs typeface="Times New Roman" panose="02020603050405020304" pitchFamily="18" charset="0"/>
                        </a:rPr>
                        <a:t>0.94189</a:t>
                      </a:r>
                    </a:p>
                  </a:txBody>
                  <a:tcPr/>
                </a:tc>
                <a:tc>
                  <a:txBody>
                    <a:bodyPr/>
                    <a:lstStyle/>
                    <a:p>
                      <a:r>
                        <a:rPr lang="en-US" sz="1400" dirty="0">
                          <a:latin typeface="Times New Roman" panose="02020603050405020304" pitchFamily="18" charset="0"/>
                          <a:cs typeface="Times New Roman" panose="02020603050405020304" pitchFamily="18" charset="0"/>
                        </a:rPr>
                        <a:t>0.5772</a:t>
                      </a:r>
                    </a:p>
                  </a:txBody>
                  <a:tcPr/>
                </a:tc>
                <a:extLst>
                  <a:ext uri="{0D108BD9-81ED-4DB2-BD59-A6C34878D82A}">
                    <a16:rowId xmlns:a16="http://schemas.microsoft.com/office/drawing/2014/main" val="3441002234"/>
                  </a:ext>
                </a:extLst>
              </a:tr>
              <a:tr h="1393190">
                <a:tc>
                  <a:txBody>
                    <a:bodyPr/>
                    <a:lstStyle/>
                    <a:p>
                      <a:r>
                        <a:rPr lang="en-US" sz="1400" dirty="0">
                          <a:latin typeface="Times New Roman" panose="02020603050405020304" pitchFamily="18" charset="0"/>
                          <a:cs typeface="Times New Roman" panose="02020603050405020304" pitchFamily="18" charset="0"/>
                        </a:rPr>
                        <a:t>Train-Digi,</a:t>
                      </a:r>
                    </a:p>
                    <a:p>
                      <a:r>
                        <a:rPr lang="en-US" sz="1400" dirty="0">
                          <a:latin typeface="Times New Roman" panose="02020603050405020304" pitchFamily="18" charset="0"/>
                          <a:cs typeface="Times New Roman" panose="02020603050405020304" pitchFamily="18" charset="0"/>
                        </a:rPr>
                        <a:t>Test-Digi</a:t>
                      </a:r>
                    </a:p>
                  </a:txBody>
                  <a:tcPr/>
                </a:tc>
                <a:tc>
                  <a:txBody>
                    <a:bodyPr/>
                    <a:lstStyle/>
                    <a:p>
                      <a:r>
                        <a:rPr lang="en-US" sz="1400" dirty="0">
                          <a:latin typeface="Times New Roman" panose="02020603050405020304" pitchFamily="18" charset="0"/>
                          <a:cs typeface="Times New Roman" panose="02020603050405020304" pitchFamily="18" charset="0"/>
                        </a:rPr>
                        <a:t>BSIF+LBP</a:t>
                      </a:r>
                    </a:p>
                  </a:txBody>
                  <a:tcPr/>
                </a:tc>
                <a:tc>
                  <a:txBody>
                    <a:bodyPr/>
                    <a:lstStyle/>
                    <a:p>
                      <a:r>
                        <a:rPr lang="en-US" sz="1400" dirty="0">
                          <a:latin typeface="Times New Roman" panose="02020603050405020304" pitchFamily="18" charset="0"/>
                          <a:cs typeface="Times New Roman" panose="02020603050405020304" pitchFamily="18" charset="0"/>
                        </a:rPr>
                        <a:t>400</a:t>
                      </a:r>
                    </a:p>
                  </a:txBody>
                  <a:tcPr/>
                </a:tc>
                <a:tc>
                  <a:txBody>
                    <a:bodyPr/>
                    <a:lstStyle/>
                    <a:p>
                      <a:r>
                        <a:rPr lang="en-US" sz="1400" dirty="0">
                          <a:latin typeface="Times New Roman" panose="02020603050405020304" pitchFamily="18" charset="0"/>
                          <a:cs typeface="Times New Roman" panose="02020603050405020304" pitchFamily="18" charset="0"/>
                        </a:rPr>
                        <a:t>150</a:t>
                      </a:r>
                    </a:p>
                  </a:txBody>
                  <a:tcPr/>
                </a:tc>
                <a:tc>
                  <a:txBody>
                    <a:bodyPr/>
                    <a:lstStyle/>
                    <a:p>
                      <a:r>
                        <a:rPr lang="en-US" sz="1400" dirty="0">
                          <a:latin typeface="Times New Roman" panose="02020603050405020304" pitchFamily="18" charset="0"/>
                          <a:cs typeface="Times New Roman" panose="02020603050405020304" pitchFamily="18" charset="0"/>
                        </a:rPr>
                        <a:t>2</a:t>
                      </a:r>
                    </a:p>
                  </a:txBody>
                  <a:tcPr/>
                </a:tc>
                <a:tc>
                  <a:txBody>
                    <a:bodyPr/>
                    <a:lstStyle/>
                    <a:p>
                      <a:r>
                        <a:rPr lang="en-US" sz="1400" dirty="0">
                          <a:latin typeface="Times New Roman" panose="02020603050405020304" pitchFamily="18" charset="0"/>
                          <a:cs typeface="Times New Roman" panose="02020603050405020304" pitchFamily="18" charset="0"/>
                        </a:rPr>
                        <a:t>0.004,0.004</a:t>
                      </a:r>
                    </a:p>
                  </a:txBody>
                  <a:tcPr/>
                </a:tc>
                <a:tc>
                  <a:txBody>
                    <a:bodyPr/>
                    <a:lstStyle/>
                    <a:p>
                      <a:r>
                        <a:rPr lang="en-US" sz="1400" dirty="0">
                          <a:latin typeface="Times New Roman" panose="02020603050405020304" pitchFamily="18" charset="0"/>
                          <a:cs typeface="Times New Roman" panose="02020603050405020304" pitchFamily="18" charset="0"/>
                        </a:rPr>
                        <a:t>2,1</a:t>
                      </a:r>
                    </a:p>
                  </a:txBody>
                  <a:tcPr/>
                </a:tc>
                <a:tc>
                  <a:txBody>
                    <a:bodyPr/>
                    <a:lstStyle/>
                    <a:p>
                      <a:r>
                        <a:rPr lang="en-US" sz="1400" dirty="0">
                          <a:latin typeface="Times New Roman" panose="02020603050405020304" pitchFamily="18" charset="0"/>
                          <a:cs typeface="Times New Roman" panose="02020603050405020304" pitchFamily="18" charset="0"/>
                        </a:rPr>
                        <a:t>0.4,0.4</a:t>
                      </a:r>
                    </a:p>
                  </a:txBody>
                  <a:tcPr/>
                </a:tc>
                <a:tc>
                  <a:txBody>
                    <a:bodyPr/>
                    <a:lstStyle/>
                    <a:p>
                      <a:r>
                        <a:rPr lang="en-US" sz="1400" dirty="0">
                          <a:latin typeface="Times New Roman" panose="02020603050405020304" pitchFamily="18" charset="0"/>
                          <a:cs typeface="Times New Roman" panose="02020603050405020304" pitchFamily="18" charset="0"/>
                        </a:rPr>
                        <a:t>1</a:t>
                      </a:r>
                    </a:p>
                  </a:txBody>
                  <a:tcPr/>
                </a:tc>
                <a:tc>
                  <a:txBody>
                    <a:bodyPr/>
                    <a:lstStyle/>
                    <a:p>
                      <a:r>
                        <a:rPr lang="en-US" sz="1400" dirty="0">
                          <a:latin typeface="Times New Roman" panose="02020603050405020304" pitchFamily="18" charset="0"/>
                          <a:cs typeface="Times New Roman" panose="02020603050405020304" pitchFamily="18" charset="0"/>
                        </a:rPr>
                        <a:t>0.94118</a:t>
                      </a:r>
                    </a:p>
                  </a:txBody>
                  <a:tcPr/>
                </a:tc>
                <a:tc>
                  <a:txBody>
                    <a:bodyPr/>
                    <a:lstStyle/>
                    <a:p>
                      <a:r>
                        <a:rPr lang="en-US" sz="1400" dirty="0">
                          <a:latin typeface="Times New Roman" panose="02020603050405020304" pitchFamily="18" charset="0"/>
                          <a:cs typeface="Times New Roman" panose="02020603050405020304" pitchFamily="18" charset="0"/>
                        </a:rPr>
                        <a:t>0.50013</a:t>
                      </a:r>
                    </a:p>
                  </a:txBody>
                  <a:tcPr/>
                </a:tc>
                <a:extLst>
                  <a:ext uri="{0D108BD9-81ED-4DB2-BD59-A6C34878D82A}">
                    <a16:rowId xmlns:a16="http://schemas.microsoft.com/office/drawing/2014/main" val="3542799023"/>
                  </a:ext>
                </a:extLst>
              </a:tr>
            </a:tbl>
          </a:graphicData>
        </a:graphic>
      </p:graphicFrame>
    </p:spTree>
    <p:extLst>
      <p:ext uri="{BB962C8B-B14F-4D97-AF65-F5344CB8AC3E}">
        <p14:creationId xmlns:p14="http://schemas.microsoft.com/office/powerpoint/2010/main" val="3090280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1555"/>
          </a:xfrm>
        </p:spPr>
        <p:txBody>
          <a:bodyPr>
            <a:normAutofit/>
          </a:bodyPr>
          <a:lstStyle/>
          <a:p>
            <a:pPr algn="just"/>
            <a:r>
              <a:rPr lang="en-US" dirty="0">
                <a:latin typeface="Times New Roman" panose="02020603050405020304" pitchFamily="18" charset="0"/>
                <a:cs typeface="Times New Roman" panose="02020603050405020304" pitchFamily="18" charset="0"/>
              </a:rPr>
              <a:t>TO FIND THE BEST CONFIGURATION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92105704"/>
              </p:ext>
            </p:extLst>
          </p:nvPr>
        </p:nvGraphicFramePr>
        <p:xfrm>
          <a:off x="612647" y="2425815"/>
          <a:ext cx="7827264" cy="3618370"/>
        </p:xfrm>
        <a:graphic>
          <a:graphicData uri="http://schemas.openxmlformats.org/drawingml/2006/table">
            <a:tbl>
              <a:tblPr firstRow="1" bandRow="1">
                <a:tableStyleId>{5C22544A-7EE6-4342-B048-85BDC9FD1C3A}</a:tableStyleId>
              </a:tblPr>
              <a:tblGrid>
                <a:gridCol w="869696">
                  <a:extLst>
                    <a:ext uri="{9D8B030D-6E8A-4147-A177-3AD203B41FA5}">
                      <a16:colId xmlns:a16="http://schemas.microsoft.com/office/drawing/2014/main" val="2107592306"/>
                    </a:ext>
                  </a:extLst>
                </a:gridCol>
                <a:gridCol w="869696">
                  <a:extLst>
                    <a:ext uri="{9D8B030D-6E8A-4147-A177-3AD203B41FA5}">
                      <a16:colId xmlns:a16="http://schemas.microsoft.com/office/drawing/2014/main" val="3230641397"/>
                    </a:ext>
                  </a:extLst>
                </a:gridCol>
                <a:gridCol w="869696">
                  <a:extLst>
                    <a:ext uri="{9D8B030D-6E8A-4147-A177-3AD203B41FA5}">
                      <a16:colId xmlns:a16="http://schemas.microsoft.com/office/drawing/2014/main" val="3094185858"/>
                    </a:ext>
                  </a:extLst>
                </a:gridCol>
                <a:gridCol w="869696">
                  <a:extLst>
                    <a:ext uri="{9D8B030D-6E8A-4147-A177-3AD203B41FA5}">
                      <a16:colId xmlns:a16="http://schemas.microsoft.com/office/drawing/2014/main" val="3448446776"/>
                    </a:ext>
                  </a:extLst>
                </a:gridCol>
                <a:gridCol w="869696">
                  <a:extLst>
                    <a:ext uri="{9D8B030D-6E8A-4147-A177-3AD203B41FA5}">
                      <a16:colId xmlns:a16="http://schemas.microsoft.com/office/drawing/2014/main" val="226712239"/>
                    </a:ext>
                  </a:extLst>
                </a:gridCol>
                <a:gridCol w="869696">
                  <a:extLst>
                    <a:ext uri="{9D8B030D-6E8A-4147-A177-3AD203B41FA5}">
                      <a16:colId xmlns:a16="http://schemas.microsoft.com/office/drawing/2014/main" val="2541638105"/>
                    </a:ext>
                  </a:extLst>
                </a:gridCol>
                <a:gridCol w="869696">
                  <a:extLst>
                    <a:ext uri="{9D8B030D-6E8A-4147-A177-3AD203B41FA5}">
                      <a16:colId xmlns:a16="http://schemas.microsoft.com/office/drawing/2014/main" val="1835019743"/>
                    </a:ext>
                  </a:extLst>
                </a:gridCol>
                <a:gridCol w="869696">
                  <a:extLst>
                    <a:ext uri="{9D8B030D-6E8A-4147-A177-3AD203B41FA5}">
                      <a16:colId xmlns:a16="http://schemas.microsoft.com/office/drawing/2014/main" val="1849524942"/>
                    </a:ext>
                  </a:extLst>
                </a:gridCol>
                <a:gridCol w="869696">
                  <a:extLst>
                    <a:ext uri="{9D8B030D-6E8A-4147-A177-3AD203B41FA5}">
                      <a16:colId xmlns:a16="http://schemas.microsoft.com/office/drawing/2014/main" val="2920017441"/>
                    </a:ext>
                  </a:extLst>
                </a:gridCol>
              </a:tblGrid>
              <a:tr h="775255">
                <a:tc>
                  <a:txBody>
                    <a:bodyPr/>
                    <a:lstStyle/>
                    <a:p>
                      <a:r>
                        <a:rPr lang="en-US" sz="1200" dirty="0">
                          <a:latin typeface="Times New Roman" panose="02020603050405020304" pitchFamily="18" charset="0"/>
                          <a:cs typeface="Times New Roman" panose="02020603050405020304" pitchFamily="18" charset="0"/>
                        </a:rPr>
                        <a:t>SENSOR</a:t>
                      </a:r>
                    </a:p>
                  </a:txBody>
                  <a:tcPr/>
                </a:tc>
                <a:tc>
                  <a:txBody>
                    <a:bodyPr/>
                    <a:lstStyle/>
                    <a:p>
                      <a:r>
                        <a:rPr lang="en-US" sz="1200" dirty="0">
                          <a:latin typeface="Times New Roman" panose="02020603050405020304" pitchFamily="18" charset="0"/>
                          <a:cs typeface="Times New Roman" panose="02020603050405020304" pitchFamily="18" charset="0"/>
                        </a:rPr>
                        <a:t>FEATURE</a:t>
                      </a:r>
                    </a:p>
                  </a:txBody>
                  <a:tcPr/>
                </a:tc>
                <a:tc>
                  <a:txBody>
                    <a:bodyPr/>
                    <a:lstStyle/>
                    <a:p>
                      <a:r>
                        <a:rPr lang="en-US" sz="1200" dirty="0">
                          <a:latin typeface="Times New Roman" panose="02020603050405020304" pitchFamily="18" charset="0"/>
                          <a:cs typeface="Times New Roman" panose="02020603050405020304" pitchFamily="18" charset="0"/>
                        </a:rPr>
                        <a:t>HL1</a:t>
                      </a:r>
                    </a:p>
                  </a:txBody>
                  <a:tcPr/>
                </a:tc>
                <a:tc>
                  <a:txBody>
                    <a:bodyPr/>
                    <a:lstStyle/>
                    <a:p>
                      <a:r>
                        <a:rPr lang="en-US" sz="1200" dirty="0">
                          <a:latin typeface="Times New Roman" panose="02020603050405020304" pitchFamily="18" charset="0"/>
                          <a:cs typeface="Times New Roman" panose="02020603050405020304" pitchFamily="18" charset="0"/>
                        </a:rPr>
                        <a:t>HL2</a:t>
                      </a:r>
                    </a:p>
                  </a:txBody>
                  <a:tcPr/>
                </a:tc>
                <a:tc>
                  <a:txBody>
                    <a:bodyPr/>
                    <a:lstStyle/>
                    <a:p>
                      <a:r>
                        <a:rPr lang="en-US" sz="1200" dirty="0">
                          <a:latin typeface="Times New Roman" panose="02020603050405020304" pitchFamily="18" charset="0"/>
                          <a:cs typeface="Times New Roman" panose="02020603050405020304" pitchFamily="18" charset="0"/>
                        </a:rPr>
                        <a:t>No</a:t>
                      </a:r>
                      <a:r>
                        <a:rPr lang="en-US" sz="1200" baseline="0" dirty="0">
                          <a:latin typeface="Times New Roman" panose="02020603050405020304" pitchFamily="18" charset="0"/>
                          <a:cs typeface="Times New Roman" panose="02020603050405020304" pitchFamily="18" charset="0"/>
                        </a:rPr>
                        <a:t> of Autoencoders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L2WR</a:t>
                      </a:r>
                    </a:p>
                  </a:txBody>
                  <a:tcPr/>
                </a:tc>
                <a:tc>
                  <a:txBody>
                    <a:bodyPr/>
                    <a:lstStyle/>
                    <a:p>
                      <a:r>
                        <a:rPr lang="en-US" sz="1200" dirty="0">
                          <a:latin typeface="Times New Roman" panose="02020603050405020304" pitchFamily="18" charset="0"/>
                          <a:cs typeface="Times New Roman" panose="02020603050405020304" pitchFamily="18" charset="0"/>
                        </a:rPr>
                        <a:t>SR</a:t>
                      </a:r>
                    </a:p>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SP</a:t>
                      </a:r>
                    </a:p>
                  </a:txBody>
                  <a:tcPr/>
                </a:tc>
                <a:tc>
                  <a:txBody>
                    <a:bodyPr/>
                    <a:lstStyle/>
                    <a:p>
                      <a:r>
                        <a:rPr lang="en-US" sz="1200" dirty="0">
                          <a:latin typeface="Times New Roman" panose="02020603050405020304" pitchFamily="18" charset="0"/>
                          <a:cs typeface="Times New Roman" panose="02020603050405020304" pitchFamily="18" charset="0"/>
                        </a:rPr>
                        <a:t>AUC</a:t>
                      </a:r>
                    </a:p>
                  </a:txBody>
                  <a:tcPr/>
                </a:tc>
                <a:extLst>
                  <a:ext uri="{0D108BD9-81ED-4DB2-BD59-A6C34878D82A}">
                    <a16:rowId xmlns:a16="http://schemas.microsoft.com/office/drawing/2014/main" val="196801695"/>
                  </a:ext>
                </a:extLst>
              </a:tr>
              <a:tr h="568623">
                <a:tc>
                  <a:txBody>
                    <a:bodyPr/>
                    <a:lstStyle/>
                    <a:p>
                      <a:r>
                        <a:rPr lang="en-US" sz="1200" dirty="0">
                          <a:latin typeface="Times New Roman" panose="02020603050405020304" pitchFamily="18" charset="0"/>
                          <a:cs typeface="Times New Roman" panose="02020603050405020304" pitchFamily="18" charset="0"/>
                        </a:rPr>
                        <a:t>SAGEM+DIGITAL</a:t>
                      </a:r>
                    </a:p>
                  </a:txBody>
                  <a:tcPr/>
                </a:tc>
                <a:tc>
                  <a:txBody>
                    <a:bodyPr/>
                    <a:lstStyle/>
                    <a:p>
                      <a:r>
                        <a:rPr lang="en-US" sz="1200" dirty="0">
                          <a:latin typeface="Times New Roman" panose="02020603050405020304" pitchFamily="18" charset="0"/>
                          <a:cs typeface="Times New Roman" panose="02020603050405020304" pitchFamily="18" charset="0"/>
                        </a:rPr>
                        <a:t>BGP</a:t>
                      </a:r>
                    </a:p>
                  </a:txBody>
                  <a:tcPr/>
                </a:tc>
                <a:tc>
                  <a:txBody>
                    <a:bodyPr/>
                    <a:lstStyle/>
                    <a:p>
                      <a:r>
                        <a:rPr lang="en-US" sz="1200" dirty="0">
                          <a:latin typeface="Times New Roman" panose="02020603050405020304" pitchFamily="18" charset="0"/>
                          <a:cs typeface="Times New Roman" panose="02020603050405020304" pitchFamily="18" charset="0"/>
                        </a:rPr>
                        <a:t>100</a:t>
                      </a:r>
                    </a:p>
                  </a:txBody>
                  <a:tcPr/>
                </a:tc>
                <a:tc>
                  <a:txBody>
                    <a:bodyPr/>
                    <a:lstStyle/>
                    <a:p>
                      <a:r>
                        <a:rPr lang="en-US" sz="1200" dirty="0">
                          <a:latin typeface="Times New Roman" panose="02020603050405020304" pitchFamily="18" charset="0"/>
                          <a:cs typeface="Times New Roman" panose="02020603050405020304" pitchFamily="18" charset="0"/>
                        </a:rPr>
                        <a:t>100</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0.004,0.004</a:t>
                      </a:r>
                    </a:p>
                  </a:txBody>
                  <a:tcPr/>
                </a:tc>
                <a:tc>
                  <a:txBody>
                    <a:bodyPr/>
                    <a:lstStyle/>
                    <a:p>
                      <a:r>
                        <a:rPr lang="en-US" sz="1200" dirty="0">
                          <a:latin typeface="Times New Roman" panose="02020603050405020304" pitchFamily="18" charset="0"/>
                          <a:cs typeface="Times New Roman" panose="02020603050405020304" pitchFamily="18" charset="0"/>
                        </a:rPr>
                        <a:t>1,1</a:t>
                      </a:r>
                    </a:p>
                  </a:txBody>
                  <a:tcPr/>
                </a:tc>
                <a:tc>
                  <a:txBody>
                    <a:bodyPr/>
                    <a:lstStyle/>
                    <a:p>
                      <a:r>
                        <a:rPr lang="en-US" sz="1200" dirty="0">
                          <a:latin typeface="Times New Roman" panose="02020603050405020304" pitchFamily="18" charset="0"/>
                          <a:cs typeface="Times New Roman" panose="02020603050405020304" pitchFamily="18" charset="0"/>
                        </a:rPr>
                        <a:t>0.25,0.25</a:t>
                      </a:r>
                    </a:p>
                  </a:txBody>
                  <a:tcPr/>
                </a:tc>
                <a:tc>
                  <a:txBody>
                    <a:bodyPr/>
                    <a:lstStyle/>
                    <a:p>
                      <a:r>
                        <a:rPr lang="en-US" sz="1200" dirty="0">
                          <a:latin typeface="Times New Roman" panose="02020603050405020304" pitchFamily="18" charset="0"/>
                          <a:cs typeface="Times New Roman" panose="02020603050405020304" pitchFamily="18" charset="0"/>
                        </a:rPr>
                        <a:t>0.85654</a:t>
                      </a:r>
                    </a:p>
                  </a:txBody>
                  <a:tcPr/>
                </a:tc>
                <a:extLst>
                  <a:ext uri="{0D108BD9-81ED-4DB2-BD59-A6C34878D82A}">
                    <a16:rowId xmlns:a16="http://schemas.microsoft.com/office/drawing/2014/main" val="3441002234"/>
                  </a:ext>
                </a:extLst>
              </a:tr>
              <a:tr h="568623">
                <a:tc>
                  <a:txBody>
                    <a:bodyPr/>
                    <a:lstStyle/>
                    <a:p>
                      <a:r>
                        <a:rPr lang="en-US" sz="1200" dirty="0">
                          <a:latin typeface="Times New Roman" panose="02020603050405020304" pitchFamily="18" charset="0"/>
                          <a:cs typeface="Times New Roman" panose="02020603050405020304" pitchFamily="18" charset="0"/>
                        </a:rPr>
                        <a:t>SAGEM+DIGITAL</a:t>
                      </a:r>
                    </a:p>
                  </a:txBody>
                  <a:tcPr/>
                </a:tc>
                <a:tc>
                  <a:txBody>
                    <a:bodyPr/>
                    <a:lstStyle/>
                    <a:p>
                      <a:r>
                        <a:rPr lang="en-US" sz="1200" dirty="0">
                          <a:latin typeface="Times New Roman" panose="02020603050405020304" pitchFamily="18" charset="0"/>
                          <a:cs typeface="Times New Roman" panose="02020603050405020304" pitchFamily="18" charset="0"/>
                        </a:rPr>
                        <a:t>BGP</a:t>
                      </a:r>
                    </a:p>
                  </a:txBody>
                  <a:tcPr/>
                </a:tc>
                <a:tc>
                  <a:txBody>
                    <a:bodyPr/>
                    <a:lstStyle/>
                    <a:p>
                      <a:r>
                        <a:rPr lang="en-US" sz="1200" dirty="0">
                          <a:latin typeface="Times New Roman" panose="02020603050405020304" pitchFamily="18" charset="0"/>
                          <a:cs typeface="Times New Roman" panose="02020603050405020304" pitchFamily="18" charset="0"/>
                        </a:rPr>
                        <a:t>200</a:t>
                      </a:r>
                    </a:p>
                  </a:txBody>
                  <a:tcPr/>
                </a:tc>
                <a:tc>
                  <a:txBody>
                    <a:bodyPr/>
                    <a:lstStyle/>
                    <a:p>
                      <a:r>
                        <a:rPr lang="en-US" sz="1200" dirty="0">
                          <a:latin typeface="Times New Roman" panose="02020603050405020304" pitchFamily="18" charset="0"/>
                          <a:cs typeface="Times New Roman" panose="02020603050405020304" pitchFamily="18" charset="0"/>
                        </a:rPr>
                        <a:t>100</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0.004,0.004</a:t>
                      </a:r>
                    </a:p>
                  </a:txBody>
                  <a:tcPr/>
                </a:tc>
                <a:tc>
                  <a:txBody>
                    <a:bodyPr/>
                    <a:lstStyle/>
                    <a:p>
                      <a:r>
                        <a:rPr lang="en-US" sz="1200" dirty="0">
                          <a:latin typeface="Times New Roman" panose="02020603050405020304" pitchFamily="18" charset="0"/>
                          <a:cs typeface="Times New Roman" panose="02020603050405020304" pitchFamily="18" charset="0"/>
                        </a:rPr>
                        <a:t>1,1</a:t>
                      </a:r>
                    </a:p>
                  </a:txBody>
                  <a:tcPr/>
                </a:tc>
                <a:tc>
                  <a:txBody>
                    <a:bodyPr/>
                    <a:lstStyle/>
                    <a:p>
                      <a:r>
                        <a:rPr lang="en-US" sz="1200" dirty="0">
                          <a:latin typeface="Times New Roman" panose="02020603050405020304" pitchFamily="18" charset="0"/>
                          <a:cs typeface="Times New Roman" panose="02020603050405020304" pitchFamily="18" charset="0"/>
                        </a:rPr>
                        <a:t>0.25,0.25</a:t>
                      </a:r>
                    </a:p>
                  </a:txBody>
                  <a:tcPr/>
                </a:tc>
                <a:tc>
                  <a:txBody>
                    <a:bodyPr/>
                    <a:lstStyle/>
                    <a:p>
                      <a:r>
                        <a:rPr lang="en-US" sz="1200" dirty="0">
                          <a:latin typeface="Times New Roman" panose="02020603050405020304" pitchFamily="18" charset="0"/>
                          <a:cs typeface="Times New Roman" panose="02020603050405020304" pitchFamily="18" charset="0"/>
                        </a:rPr>
                        <a:t>0.86597</a:t>
                      </a:r>
                    </a:p>
                  </a:txBody>
                  <a:tcPr/>
                </a:tc>
                <a:extLst>
                  <a:ext uri="{0D108BD9-81ED-4DB2-BD59-A6C34878D82A}">
                    <a16:rowId xmlns:a16="http://schemas.microsoft.com/office/drawing/2014/main" val="3542799023"/>
                  </a:ext>
                </a:extLst>
              </a:tr>
              <a:tr h="568623">
                <a:tc>
                  <a:txBody>
                    <a:bodyPr/>
                    <a:lstStyle/>
                    <a:p>
                      <a:r>
                        <a:rPr lang="en-US" sz="1200" dirty="0">
                          <a:latin typeface="Times New Roman" panose="02020603050405020304" pitchFamily="18" charset="0"/>
                          <a:cs typeface="Times New Roman" panose="02020603050405020304" pitchFamily="18" charset="0"/>
                        </a:rPr>
                        <a:t>SAGEM+DIGITAL</a:t>
                      </a:r>
                    </a:p>
                  </a:txBody>
                  <a:tcPr/>
                </a:tc>
                <a:tc>
                  <a:txBody>
                    <a:bodyPr/>
                    <a:lstStyle/>
                    <a:p>
                      <a:r>
                        <a:rPr lang="en-US" sz="1200" dirty="0">
                          <a:latin typeface="Times New Roman" panose="02020603050405020304" pitchFamily="18" charset="0"/>
                          <a:cs typeface="Times New Roman" panose="02020603050405020304" pitchFamily="18" charset="0"/>
                        </a:rPr>
                        <a:t>BGP</a:t>
                      </a:r>
                    </a:p>
                  </a:txBody>
                  <a:tcPr/>
                </a:tc>
                <a:tc>
                  <a:txBody>
                    <a:bodyPr/>
                    <a:lstStyle/>
                    <a:p>
                      <a:r>
                        <a:rPr lang="en-US" sz="1200" dirty="0">
                          <a:latin typeface="Times New Roman" panose="02020603050405020304" pitchFamily="18" charset="0"/>
                          <a:cs typeface="Times New Roman" panose="02020603050405020304" pitchFamily="18" charset="0"/>
                        </a:rPr>
                        <a:t>400</a:t>
                      </a:r>
                    </a:p>
                  </a:txBody>
                  <a:tcPr/>
                </a:tc>
                <a:tc>
                  <a:txBody>
                    <a:bodyPr/>
                    <a:lstStyle/>
                    <a:p>
                      <a:r>
                        <a:rPr lang="en-US" sz="1200" dirty="0">
                          <a:latin typeface="Times New Roman" panose="02020603050405020304" pitchFamily="18" charset="0"/>
                          <a:cs typeface="Times New Roman" panose="02020603050405020304" pitchFamily="18" charset="0"/>
                        </a:rPr>
                        <a:t>150</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0.004,0.004</a:t>
                      </a:r>
                    </a:p>
                  </a:txBody>
                  <a:tcPr/>
                </a:tc>
                <a:tc>
                  <a:txBody>
                    <a:bodyPr/>
                    <a:lstStyle/>
                    <a:p>
                      <a:r>
                        <a:rPr lang="en-US" sz="1200" dirty="0">
                          <a:latin typeface="Times New Roman" panose="02020603050405020304" pitchFamily="18" charset="0"/>
                          <a:cs typeface="Times New Roman" panose="02020603050405020304" pitchFamily="18" charset="0"/>
                        </a:rPr>
                        <a:t>2,1</a:t>
                      </a:r>
                    </a:p>
                  </a:txBody>
                  <a:tcPr/>
                </a:tc>
                <a:tc>
                  <a:txBody>
                    <a:bodyPr/>
                    <a:lstStyle/>
                    <a:p>
                      <a:r>
                        <a:rPr lang="en-US" sz="1200" dirty="0">
                          <a:latin typeface="Times New Roman" panose="02020603050405020304" pitchFamily="18" charset="0"/>
                          <a:cs typeface="Times New Roman" panose="02020603050405020304" pitchFamily="18" charset="0"/>
                        </a:rPr>
                        <a:t>0.4,0.4</a:t>
                      </a:r>
                    </a:p>
                  </a:txBody>
                  <a:tcPr/>
                </a:tc>
                <a:tc>
                  <a:txBody>
                    <a:bodyPr/>
                    <a:lstStyle/>
                    <a:p>
                      <a:r>
                        <a:rPr lang="en-US" sz="1200" dirty="0">
                          <a:latin typeface="Times New Roman" panose="02020603050405020304" pitchFamily="18" charset="0"/>
                          <a:cs typeface="Times New Roman" panose="02020603050405020304" pitchFamily="18" charset="0"/>
                        </a:rPr>
                        <a:t>0.91995</a:t>
                      </a:r>
                    </a:p>
                  </a:txBody>
                  <a:tcPr/>
                </a:tc>
                <a:extLst>
                  <a:ext uri="{0D108BD9-81ED-4DB2-BD59-A6C34878D82A}">
                    <a16:rowId xmlns:a16="http://schemas.microsoft.com/office/drawing/2014/main" val="2709666955"/>
                  </a:ext>
                </a:extLst>
              </a:tr>
              <a:tr h="568623">
                <a:tc>
                  <a:txBody>
                    <a:bodyPr/>
                    <a:lstStyle/>
                    <a:p>
                      <a:r>
                        <a:rPr lang="en-US" sz="1200" dirty="0">
                          <a:latin typeface="Times New Roman" panose="02020603050405020304" pitchFamily="18" charset="0"/>
                          <a:cs typeface="Times New Roman" panose="02020603050405020304" pitchFamily="18" charset="0"/>
                        </a:rPr>
                        <a:t>SAGEM+DIGITAL</a:t>
                      </a:r>
                    </a:p>
                  </a:txBody>
                  <a:tcPr/>
                </a:tc>
                <a:tc>
                  <a:txBody>
                    <a:bodyPr/>
                    <a:lstStyle/>
                    <a:p>
                      <a:r>
                        <a:rPr lang="en-US" sz="1200" dirty="0">
                          <a:latin typeface="Times New Roman" panose="02020603050405020304" pitchFamily="18" charset="0"/>
                          <a:cs typeface="Times New Roman" panose="02020603050405020304" pitchFamily="18" charset="0"/>
                        </a:rPr>
                        <a:t>BGP</a:t>
                      </a:r>
                    </a:p>
                  </a:txBody>
                  <a:tcPr/>
                </a:tc>
                <a:tc>
                  <a:txBody>
                    <a:bodyPr/>
                    <a:lstStyle/>
                    <a:p>
                      <a:r>
                        <a:rPr lang="en-US" sz="1200" dirty="0">
                          <a:latin typeface="Times New Roman" panose="02020603050405020304" pitchFamily="18" charset="0"/>
                          <a:cs typeface="Times New Roman" panose="02020603050405020304" pitchFamily="18" charset="0"/>
                        </a:rPr>
                        <a:t>300</a:t>
                      </a:r>
                    </a:p>
                  </a:txBody>
                  <a:tcPr/>
                </a:tc>
                <a:tc>
                  <a:txBody>
                    <a:bodyPr/>
                    <a:lstStyle/>
                    <a:p>
                      <a:r>
                        <a:rPr lang="en-US" sz="1200" dirty="0">
                          <a:latin typeface="Times New Roman" panose="02020603050405020304" pitchFamily="18" charset="0"/>
                          <a:cs typeface="Times New Roman" panose="02020603050405020304" pitchFamily="18" charset="0"/>
                        </a:rPr>
                        <a:t>100</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0.004,0.004</a:t>
                      </a:r>
                    </a:p>
                  </a:txBody>
                  <a:tcPr/>
                </a:tc>
                <a:tc>
                  <a:txBody>
                    <a:bodyPr/>
                    <a:lstStyle/>
                    <a:p>
                      <a:r>
                        <a:rPr lang="en-US" sz="1200" dirty="0">
                          <a:latin typeface="Times New Roman" panose="02020603050405020304" pitchFamily="18" charset="0"/>
                          <a:cs typeface="Times New Roman" panose="02020603050405020304" pitchFamily="18" charset="0"/>
                        </a:rPr>
                        <a:t>2,1</a:t>
                      </a:r>
                    </a:p>
                  </a:txBody>
                  <a:tcPr/>
                </a:tc>
                <a:tc>
                  <a:txBody>
                    <a:bodyPr/>
                    <a:lstStyle/>
                    <a:p>
                      <a:r>
                        <a:rPr lang="en-US" sz="1200" dirty="0">
                          <a:latin typeface="Times New Roman" panose="02020603050405020304" pitchFamily="18" charset="0"/>
                          <a:cs typeface="Times New Roman" panose="02020603050405020304" pitchFamily="18" charset="0"/>
                        </a:rPr>
                        <a:t>0.4,0.25</a:t>
                      </a:r>
                    </a:p>
                  </a:txBody>
                  <a:tcPr/>
                </a:tc>
                <a:tc>
                  <a:txBody>
                    <a:bodyPr/>
                    <a:lstStyle/>
                    <a:p>
                      <a:r>
                        <a:rPr lang="en-US" sz="1200" dirty="0">
                          <a:latin typeface="Times New Roman" panose="02020603050405020304" pitchFamily="18" charset="0"/>
                          <a:cs typeface="Times New Roman" panose="02020603050405020304" pitchFamily="18" charset="0"/>
                        </a:rPr>
                        <a:t>0.91069</a:t>
                      </a:r>
                    </a:p>
                  </a:txBody>
                  <a:tcPr/>
                </a:tc>
                <a:extLst>
                  <a:ext uri="{0D108BD9-81ED-4DB2-BD59-A6C34878D82A}">
                    <a16:rowId xmlns:a16="http://schemas.microsoft.com/office/drawing/2014/main" val="2948753390"/>
                  </a:ext>
                </a:extLst>
              </a:tr>
              <a:tr h="568623">
                <a:tc>
                  <a:txBody>
                    <a:bodyPr/>
                    <a:lstStyle/>
                    <a:p>
                      <a:r>
                        <a:rPr lang="en-US" sz="1200" dirty="0">
                          <a:latin typeface="Times New Roman" panose="02020603050405020304" pitchFamily="18" charset="0"/>
                          <a:cs typeface="Times New Roman" panose="02020603050405020304" pitchFamily="18" charset="0"/>
                        </a:rPr>
                        <a:t>SAGEM+DIGITAL</a:t>
                      </a:r>
                    </a:p>
                  </a:txBody>
                  <a:tcPr/>
                </a:tc>
                <a:tc>
                  <a:txBody>
                    <a:bodyPr/>
                    <a:lstStyle/>
                    <a:p>
                      <a:r>
                        <a:rPr lang="en-US" sz="1200" dirty="0">
                          <a:latin typeface="Times New Roman" panose="02020603050405020304" pitchFamily="18" charset="0"/>
                          <a:cs typeface="Times New Roman" panose="02020603050405020304" pitchFamily="18" charset="0"/>
                        </a:rPr>
                        <a:t>BGP</a:t>
                      </a:r>
                    </a:p>
                  </a:txBody>
                  <a:tcPr/>
                </a:tc>
                <a:tc>
                  <a:txBody>
                    <a:bodyPr/>
                    <a:lstStyle/>
                    <a:p>
                      <a:r>
                        <a:rPr lang="en-US" sz="1200" dirty="0">
                          <a:latin typeface="Times New Roman" panose="02020603050405020304" pitchFamily="18" charset="0"/>
                          <a:cs typeface="Times New Roman" panose="02020603050405020304" pitchFamily="18" charset="0"/>
                        </a:rPr>
                        <a:t>500</a:t>
                      </a:r>
                    </a:p>
                  </a:txBody>
                  <a:tcPr/>
                </a:tc>
                <a:tc>
                  <a:txBody>
                    <a:bodyPr/>
                    <a:lstStyle/>
                    <a:p>
                      <a:r>
                        <a:rPr lang="en-US" sz="1200" dirty="0">
                          <a:latin typeface="Times New Roman" panose="02020603050405020304" pitchFamily="18" charset="0"/>
                          <a:cs typeface="Times New Roman" panose="02020603050405020304" pitchFamily="18" charset="0"/>
                        </a:rPr>
                        <a:t>100</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0.016,0.016</a:t>
                      </a:r>
                    </a:p>
                  </a:txBody>
                  <a:tcPr/>
                </a:tc>
                <a:tc>
                  <a:txBody>
                    <a:bodyPr/>
                    <a:lstStyle/>
                    <a:p>
                      <a:r>
                        <a:rPr lang="en-US" sz="1200" dirty="0">
                          <a:latin typeface="Times New Roman" panose="02020603050405020304" pitchFamily="18" charset="0"/>
                          <a:cs typeface="Times New Roman" panose="02020603050405020304" pitchFamily="18" charset="0"/>
                        </a:rPr>
                        <a:t>4,2</a:t>
                      </a:r>
                    </a:p>
                  </a:txBody>
                  <a:tcPr/>
                </a:tc>
                <a:tc>
                  <a:txBody>
                    <a:bodyPr/>
                    <a:lstStyle/>
                    <a:p>
                      <a:r>
                        <a:rPr lang="en-US" sz="1200" dirty="0">
                          <a:latin typeface="Times New Roman" panose="02020603050405020304" pitchFamily="18" charset="0"/>
                          <a:cs typeface="Times New Roman" panose="02020603050405020304" pitchFamily="18" charset="0"/>
                        </a:rPr>
                        <a:t>0.4,0.4</a:t>
                      </a:r>
                    </a:p>
                  </a:txBody>
                  <a:tcPr/>
                </a:tc>
                <a:tc>
                  <a:txBody>
                    <a:bodyPr/>
                    <a:lstStyle/>
                    <a:p>
                      <a:r>
                        <a:rPr lang="en-US" sz="1200" dirty="0">
                          <a:latin typeface="Times New Roman" panose="02020603050405020304" pitchFamily="18" charset="0"/>
                          <a:cs typeface="Times New Roman" panose="02020603050405020304" pitchFamily="18" charset="0"/>
                        </a:rPr>
                        <a:t>0.90236</a:t>
                      </a:r>
                    </a:p>
                  </a:txBody>
                  <a:tcPr/>
                </a:tc>
                <a:extLst>
                  <a:ext uri="{0D108BD9-81ED-4DB2-BD59-A6C34878D82A}">
                    <a16:rowId xmlns:a16="http://schemas.microsoft.com/office/drawing/2014/main" val="1960220426"/>
                  </a:ext>
                </a:extLst>
              </a:tr>
            </a:tbl>
          </a:graphicData>
        </a:graphic>
      </p:graphicFrame>
      <p:sp>
        <p:nvSpPr>
          <p:cNvPr id="7" name="TextBox 6"/>
          <p:cNvSpPr txBox="1"/>
          <p:nvPr/>
        </p:nvSpPr>
        <p:spPr>
          <a:xfrm>
            <a:off x="677334" y="1225485"/>
            <a:ext cx="8059917" cy="1015663"/>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TOOK </a:t>
            </a:r>
            <a:r>
              <a:rPr lang="en-US" sz="1200" b="1" u="sng" dirty="0">
                <a:latin typeface="Times New Roman" panose="02020603050405020304" pitchFamily="18" charset="0"/>
                <a:cs typeface="Times New Roman" panose="02020603050405020304" pitchFamily="18" charset="0"/>
              </a:rPr>
              <a:t>BGP</a:t>
            </a:r>
            <a:r>
              <a:rPr lang="en-US" sz="1200" dirty="0">
                <a:latin typeface="Times New Roman" panose="02020603050405020304" pitchFamily="18" charset="0"/>
                <a:cs typeface="Times New Roman" panose="02020603050405020304" pitchFamily="18" charset="0"/>
              </a:rPr>
              <a:t> FEATURE COMBINED TRAIN DATA FOR DIGITAL &amp; SAGEM SENSOR TO FIND THE BEST CONFIGURATION,</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HIDDEN LAYER 1=400 ,HIDDEN LAYER 2=150 ,L2WR=0.004,0.004, SR=2,1 ,SP=0.4,0.4, AUC=0.91995 fits the best configuration.</a:t>
            </a:r>
          </a:p>
        </p:txBody>
      </p:sp>
    </p:spTree>
    <p:extLst>
      <p:ext uri="{BB962C8B-B14F-4D97-AF65-F5344CB8AC3E}">
        <p14:creationId xmlns:p14="http://schemas.microsoft.com/office/powerpoint/2010/main" val="4241272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957480" y="1460107"/>
            <a:ext cx="3210560" cy="2554032"/>
          </a:xfrm>
          <a:prstGeom prst="rect">
            <a:avLst/>
          </a:prstGeom>
        </p:spPr>
      </p:pic>
      <p:pic>
        <p:nvPicPr>
          <p:cNvPr id="6" name="Picture 5"/>
          <p:cNvPicPr>
            <a:picLocks noChangeAspect="1"/>
          </p:cNvPicPr>
          <p:nvPr/>
        </p:nvPicPr>
        <p:blipFill>
          <a:blip r:embed="rId3"/>
          <a:stretch>
            <a:fillRect/>
          </a:stretch>
        </p:blipFill>
        <p:spPr>
          <a:xfrm>
            <a:off x="5801360" y="4100975"/>
            <a:ext cx="3576578" cy="2580640"/>
          </a:xfrm>
          <a:prstGeom prst="rect">
            <a:avLst/>
          </a:prstGeom>
        </p:spPr>
      </p:pic>
      <p:pic>
        <p:nvPicPr>
          <p:cNvPr id="8" name="Content Placeholder 3"/>
          <p:cNvPicPr>
            <a:picLocks noChangeAspect="1"/>
          </p:cNvPicPr>
          <p:nvPr/>
        </p:nvPicPr>
        <p:blipFill>
          <a:blip r:embed="rId4"/>
          <a:stretch>
            <a:fillRect/>
          </a:stretch>
        </p:blipFill>
        <p:spPr>
          <a:xfrm>
            <a:off x="4366399" y="1460107"/>
            <a:ext cx="3392175" cy="2554032"/>
          </a:xfrm>
          <a:prstGeom prst="rect">
            <a:avLst/>
          </a:prstGeom>
        </p:spPr>
      </p:pic>
      <p:sp>
        <p:nvSpPr>
          <p:cNvPr id="2" name="Title 1"/>
          <p:cNvSpPr>
            <a:spLocks noGrp="1"/>
          </p:cNvSpPr>
          <p:nvPr>
            <p:ph type="title"/>
          </p:nvPr>
        </p:nvSpPr>
        <p:spPr>
          <a:xfrm>
            <a:off x="92868" y="165737"/>
            <a:ext cx="6213664" cy="1320800"/>
          </a:xfrm>
        </p:spPr>
        <p:txBody>
          <a:bodyPr anchor="ctr">
            <a:normAutofit/>
          </a:bodyPr>
          <a:lstStyle/>
          <a:p>
            <a:r>
              <a:rPr lang="en-US" b="1" dirty="0">
                <a:latin typeface="Times New Roman" panose="02020603050405020304" pitchFamily="18" charset="0"/>
                <a:cs typeface="Times New Roman" panose="02020603050405020304" pitchFamily="18" charset="0"/>
              </a:rPr>
              <a:t>BONUS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fusion of BGP and LBP features</a:t>
            </a:r>
          </a:p>
        </p:txBody>
      </p:sp>
      <p:sp>
        <p:nvSpPr>
          <p:cNvPr id="10" name="Content Placeholder 9"/>
          <p:cNvSpPr>
            <a:spLocks noGrp="1"/>
          </p:cNvSpPr>
          <p:nvPr>
            <p:ph idx="1"/>
          </p:nvPr>
        </p:nvSpPr>
        <p:spPr>
          <a:xfrm>
            <a:off x="354808" y="1486536"/>
            <a:ext cx="3795603" cy="5074519"/>
          </a:xfrm>
        </p:spPr>
        <p:txBody>
          <a:bodyPr>
            <a:normAutofit fontScale="70000" lnSpcReduction="20000"/>
          </a:bodyPr>
          <a:lstStyle/>
          <a:p>
            <a:pPr algn="just"/>
            <a:r>
              <a:rPr lang="en-US" sz="2400" b="1" u="sng" dirty="0">
                <a:latin typeface="Times New Roman" panose="02020603050405020304" pitchFamily="18" charset="0"/>
                <a:cs typeface="Times New Roman" panose="02020603050405020304" pitchFamily="18" charset="0"/>
              </a:rPr>
              <a:t>GRR(Live Reject Rate)=1-GAR</a:t>
            </a:r>
          </a:p>
          <a:p>
            <a:pPr algn="just"/>
            <a:r>
              <a:rPr lang="en-US" b="1" u="sng" dirty="0">
                <a:latin typeface="Times New Roman" panose="02020603050405020304" pitchFamily="18" charset="0"/>
                <a:cs typeface="Times New Roman" panose="02020603050405020304" pitchFamily="18" charset="0"/>
              </a:rPr>
              <a:t>TRAIN CURVE</a:t>
            </a:r>
          </a:p>
          <a:p>
            <a:pPr algn="just"/>
            <a:r>
              <a:rPr lang="en-US" dirty="0">
                <a:latin typeface="Times New Roman" panose="02020603050405020304" pitchFamily="18" charset="0"/>
                <a:cs typeface="Times New Roman" panose="02020603050405020304" pitchFamily="18" charset="0"/>
              </a:rPr>
              <a:t>SAR (Spoof Accept Rate) at 0.1%=1-1=0</a:t>
            </a:r>
          </a:p>
          <a:p>
            <a:pPr algn="just"/>
            <a:r>
              <a:rPr lang="en-US" dirty="0">
                <a:latin typeface="Times New Roman" panose="02020603050405020304" pitchFamily="18" charset="0"/>
                <a:cs typeface="Times New Roman" panose="02020603050405020304" pitchFamily="18" charset="0"/>
              </a:rPr>
              <a:t>SAR (Spoof Accept Rate) at 0.5% = 1-1=0</a:t>
            </a:r>
          </a:p>
          <a:p>
            <a:pPr algn="just"/>
            <a:r>
              <a:rPr lang="en-US" dirty="0">
                <a:latin typeface="Times New Roman" panose="02020603050405020304" pitchFamily="18" charset="0"/>
                <a:cs typeface="Times New Roman" panose="02020603050405020304" pitchFamily="18" charset="0"/>
              </a:rPr>
              <a:t>SAR (Spoof Accept Rate) at 1%=1-1=0</a:t>
            </a:r>
          </a:p>
          <a:p>
            <a:pPr algn="just"/>
            <a:r>
              <a:rPr lang="en-US" b="1" u="sng" dirty="0">
                <a:latin typeface="Times New Roman" panose="02020603050405020304" pitchFamily="18" charset="0"/>
                <a:cs typeface="Times New Roman" panose="02020603050405020304" pitchFamily="18" charset="0"/>
              </a:rPr>
              <a:t>VALIDATE CURVE</a:t>
            </a:r>
          </a:p>
          <a:p>
            <a:pPr algn="just"/>
            <a:r>
              <a:rPr lang="en-US" dirty="0">
                <a:latin typeface="Times New Roman" panose="02020603050405020304" pitchFamily="18" charset="0"/>
                <a:cs typeface="Times New Roman" panose="02020603050405020304" pitchFamily="18" charset="0"/>
              </a:rPr>
              <a:t>SAR (Spoof Accept Rate) at 0.1%=1-0.018157=0.981843</a:t>
            </a:r>
          </a:p>
          <a:p>
            <a:pPr algn="just"/>
            <a:r>
              <a:rPr lang="en-US" dirty="0">
                <a:latin typeface="Times New Roman" panose="02020603050405020304" pitchFamily="18" charset="0"/>
                <a:cs typeface="Times New Roman" panose="02020603050405020304" pitchFamily="18" charset="0"/>
              </a:rPr>
              <a:t>SAR (Spoof Accept Rate) at 0.5% = 1-0.08157=0.91843</a:t>
            </a:r>
          </a:p>
          <a:p>
            <a:pPr algn="just"/>
            <a:r>
              <a:rPr lang="en-US" dirty="0">
                <a:latin typeface="Times New Roman" panose="02020603050405020304" pitchFamily="18" charset="0"/>
                <a:cs typeface="Times New Roman" panose="02020603050405020304" pitchFamily="18" charset="0"/>
              </a:rPr>
              <a:t>SAR (Spoof Accept Rate) at 1%=1-0.1653=0.8347</a:t>
            </a:r>
          </a:p>
          <a:p>
            <a:pPr algn="just"/>
            <a:endParaRPr lang="en-US" dirty="0">
              <a:latin typeface="Times New Roman" panose="02020603050405020304" pitchFamily="18" charset="0"/>
              <a:cs typeface="Times New Roman" panose="02020603050405020304" pitchFamily="18" charset="0"/>
            </a:endParaRPr>
          </a:p>
          <a:p>
            <a:pPr algn="just"/>
            <a:r>
              <a:rPr lang="en-US" b="1" u="sng" dirty="0">
                <a:latin typeface="Times New Roman" panose="02020603050405020304" pitchFamily="18" charset="0"/>
                <a:cs typeface="Times New Roman" panose="02020603050405020304" pitchFamily="18" charset="0"/>
              </a:rPr>
              <a:t>TEST CURVE</a:t>
            </a:r>
          </a:p>
          <a:p>
            <a:pPr algn="just"/>
            <a:r>
              <a:rPr lang="en-US" dirty="0">
                <a:latin typeface="Times New Roman" panose="02020603050405020304" pitchFamily="18" charset="0"/>
                <a:cs typeface="Times New Roman" panose="02020603050405020304" pitchFamily="18" charset="0"/>
              </a:rPr>
              <a:t>SAR (Spoof Accept Rate) at 0.1%=1-0.003129=0.996871</a:t>
            </a:r>
          </a:p>
          <a:p>
            <a:pPr algn="just"/>
            <a:r>
              <a:rPr lang="en-US" dirty="0">
                <a:latin typeface="Times New Roman" panose="02020603050405020304" pitchFamily="18" charset="0"/>
                <a:cs typeface="Times New Roman" panose="02020603050405020304" pitchFamily="18" charset="0"/>
              </a:rPr>
              <a:t>SAR (Spoof Accept Rate) at 0.5% = 1-0.01375=0.98625</a:t>
            </a:r>
          </a:p>
          <a:p>
            <a:pPr algn="just"/>
            <a:r>
              <a:rPr lang="en-US" dirty="0">
                <a:latin typeface="Times New Roman" panose="02020603050405020304" pitchFamily="18" charset="0"/>
                <a:cs typeface="Times New Roman" panose="02020603050405020304" pitchFamily="18" charset="0"/>
              </a:rPr>
              <a:t>SAR (Spoof Accept Rate) at 1%=1-0.03585=0.96415</a:t>
            </a:r>
          </a:p>
          <a:p>
            <a:endParaRPr lang="en-US" dirty="0"/>
          </a:p>
        </p:txBody>
      </p:sp>
    </p:spTree>
    <p:extLst>
      <p:ext uri="{BB962C8B-B14F-4D97-AF65-F5344CB8AC3E}">
        <p14:creationId xmlns:p14="http://schemas.microsoft.com/office/powerpoint/2010/main" val="895594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40389" y="609600"/>
            <a:ext cx="3357859" cy="2602341"/>
          </a:xfrm>
          <a:prstGeom prst="rect">
            <a:avLst/>
          </a:prstGeom>
        </p:spPr>
      </p:pic>
      <p:pic>
        <p:nvPicPr>
          <p:cNvPr id="7" name="Content Placeholder 3"/>
          <p:cNvPicPr>
            <a:picLocks noChangeAspect="1"/>
          </p:cNvPicPr>
          <p:nvPr/>
        </p:nvPicPr>
        <p:blipFill>
          <a:blip r:embed="rId3"/>
          <a:stretch>
            <a:fillRect/>
          </a:stretch>
        </p:blipFill>
        <p:spPr>
          <a:xfrm>
            <a:off x="4757254" y="629823"/>
            <a:ext cx="3412127" cy="2601747"/>
          </a:xfrm>
          <a:prstGeom prst="rect">
            <a:avLst/>
          </a:prstGeom>
        </p:spPr>
      </p:pic>
      <p:sp>
        <p:nvSpPr>
          <p:cNvPr id="2" name="Title 1"/>
          <p:cNvSpPr>
            <a:spLocks noGrp="1"/>
          </p:cNvSpPr>
          <p:nvPr>
            <p:ph type="title"/>
          </p:nvPr>
        </p:nvSpPr>
        <p:spPr>
          <a:xfrm>
            <a:off x="179108" y="216816"/>
            <a:ext cx="4407137" cy="1244339"/>
          </a:xfrm>
        </p:spPr>
        <p:txBody>
          <a:bodyPr anchor="ctr">
            <a:normAutofit fontScale="90000"/>
          </a:bodyPr>
          <a:lstStyle/>
          <a:p>
            <a:r>
              <a:rPr lang="en-US" sz="2800" b="1" dirty="0">
                <a:latin typeface="Times New Roman" panose="02020603050405020304" pitchFamily="18" charset="0"/>
                <a:cs typeface="Times New Roman" panose="02020603050405020304" pitchFamily="18" charset="0"/>
              </a:rPr>
              <a:t>BONUS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fusion of BSIF and LBP features</a:t>
            </a:r>
          </a:p>
        </p:txBody>
      </p:sp>
      <p:sp>
        <p:nvSpPr>
          <p:cNvPr id="9" name="Content Placeholder 8"/>
          <p:cNvSpPr>
            <a:spLocks noGrp="1"/>
          </p:cNvSpPr>
          <p:nvPr>
            <p:ph idx="1"/>
          </p:nvPr>
        </p:nvSpPr>
        <p:spPr>
          <a:xfrm>
            <a:off x="272028" y="1574277"/>
            <a:ext cx="4399721" cy="5090683"/>
          </a:xfrm>
        </p:spPr>
        <p:txBody>
          <a:bodyPr>
            <a:normAutofit fontScale="85000" lnSpcReduction="20000"/>
          </a:bodyPr>
          <a:lstStyle/>
          <a:p>
            <a:pPr algn="just"/>
            <a:r>
              <a:rPr lang="en-US" sz="2400" b="1" u="sng" dirty="0">
                <a:latin typeface="Times New Roman" panose="02020603050405020304" pitchFamily="18" charset="0"/>
                <a:cs typeface="Times New Roman" panose="02020603050405020304" pitchFamily="18" charset="0"/>
              </a:rPr>
              <a:t>GRR(Live Reject Rate)=1-GAR</a:t>
            </a:r>
          </a:p>
          <a:p>
            <a:pPr algn="just"/>
            <a:r>
              <a:rPr lang="en-US" b="1" u="sng" dirty="0">
                <a:latin typeface="Times New Roman" panose="02020603050405020304" pitchFamily="18" charset="0"/>
                <a:cs typeface="Times New Roman" panose="02020603050405020304" pitchFamily="18" charset="0"/>
              </a:rPr>
              <a:t>TRAIN CURVE</a:t>
            </a:r>
          </a:p>
          <a:p>
            <a:pPr algn="just"/>
            <a:r>
              <a:rPr lang="en-US" dirty="0">
                <a:latin typeface="Times New Roman" panose="02020603050405020304" pitchFamily="18" charset="0"/>
                <a:cs typeface="Times New Roman" panose="02020603050405020304" pitchFamily="18" charset="0"/>
              </a:rPr>
              <a:t>SAR (Spoof Accept Rate) at 0.1%=1-1=0</a:t>
            </a:r>
          </a:p>
          <a:p>
            <a:pPr algn="just"/>
            <a:r>
              <a:rPr lang="en-US" dirty="0">
                <a:latin typeface="Times New Roman" panose="02020603050405020304" pitchFamily="18" charset="0"/>
                <a:cs typeface="Times New Roman" panose="02020603050405020304" pitchFamily="18" charset="0"/>
              </a:rPr>
              <a:t>SAR (Spoof Accept Rate) at 0.5% = 1-1=0</a:t>
            </a:r>
          </a:p>
          <a:p>
            <a:pPr algn="just"/>
            <a:r>
              <a:rPr lang="en-US" dirty="0">
                <a:latin typeface="Times New Roman" panose="02020603050405020304" pitchFamily="18" charset="0"/>
                <a:cs typeface="Times New Roman" panose="02020603050405020304" pitchFamily="18" charset="0"/>
              </a:rPr>
              <a:t>SAR (Spoof Accept Rate) at 1%=1-1=0</a:t>
            </a:r>
          </a:p>
          <a:p>
            <a:pPr algn="just"/>
            <a:r>
              <a:rPr lang="en-US" b="1" u="sng" dirty="0">
                <a:latin typeface="Times New Roman" panose="02020603050405020304" pitchFamily="18" charset="0"/>
                <a:cs typeface="Times New Roman" panose="02020603050405020304" pitchFamily="18" charset="0"/>
              </a:rPr>
              <a:t>VALIDATE CURVE</a:t>
            </a:r>
          </a:p>
          <a:p>
            <a:pPr algn="just"/>
            <a:r>
              <a:rPr lang="en-US" dirty="0">
                <a:latin typeface="Times New Roman" panose="02020603050405020304" pitchFamily="18" charset="0"/>
                <a:cs typeface="Times New Roman" panose="02020603050405020304" pitchFamily="18" charset="0"/>
              </a:rPr>
              <a:t>SAR (Spoof Accept Rate) at 0.1%=1-0.01733=0.98267</a:t>
            </a:r>
          </a:p>
          <a:p>
            <a:pPr algn="just"/>
            <a:r>
              <a:rPr lang="en-US" dirty="0">
                <a:latin typeface="Times New Roman" panose="02020603050405020304" pitchFamily="18" charset="0"/>
                <a:cs typeface="Times New Roman" panose="02020603050405020304" pitchFamily="18" charset="0"/>
              </a:rPr>
              <a:t>SAR (Spoof Accept Rate) at 0.5% = 1-0.08141=0.91859</a:t>
            </a:r>
          </a:p>
          <a:p>
            <a:pPr algn="just"/>
            <a:r>
              <a:rPr lang="en-US" dirty="0">
                <a:latin typeface="Times New Roman" panose="02020603050405020304" pitchFamily="18" charset="0"/>
                <a:cs typeface="Times New Roman" panose="02020603050405020304" pitchFamily="18" charset="0"/>
              </a:rPr>
              <a:t>SAR (Spoof Accept Rate) at 1%=1-0.1692=0.8308</a:t>
            </a:r>
          </a:p>
          <a:p>
            <a:pPr algn="just"/>
            <a:endParaRPr lang="en-US" dirty="0">
              <a:latin typeface="Times New Roman" panose="02020603050405020304" pitchFamily="18" charset="0"/>
              <a:cs typeface="Times New Roman" panose="02020603050405020304" pitchFamily="18" charset="0"/>
            </a:endParaRPr>
          </a:p>
          <a:p>
            <a:pPr algn="just"/>
            <a:r>
              <a:rPr lang="en-US" b="1" u="sng" dirty="0">
                <a:latin typeface="Times New Roman" panose="02020603050405020304" pitchFamily="18" charset="0"/>
                <a:cs typeface="Times New Roman" panose="02020603050405020304" pitchFamily="18" charset="0"/>
              </a:rPr>
              <a:t>TEST CURVE</a:t>
            </a:r>
          </a:p>
          <a:p>
            <a:pPr algn="just"/>
            <a:r>
              <a:rPr lang="en-US" dirty="0">
                <a:latin typeface="Times New Roman" panose="02020603050405020304" pitchFamily="18" charset="0"/>
                <a:cs typeface="Times New Roman" panose="02020603050405020304" pitchFamily="18" charset="0"/>
              </a:rPr>
              <a:t>SAR (Spoof Accept Rate) at 0.1%=1-0.=0.996871</a:t>
            </a:r>
          </a:p>
          <a:p>
            <a:pPr algn="just"/>
            <a:r>
              <a:rPr lang="en-US" dirty="0">
                <a:latin typeface="Times New Roman" panose="02020603050405020304" pitchFamily="18" charset="0"/>
                <a:cs typeface="Times New Roman" panose="02020603050405020304" pitchFamily="18" charset="0"/>
              </a:rPr>
              <a:t>SAR (Spoof Accept Rate) at 0.5% = 1-0.=0.98625</a:t>
            </a:r>
          </a:p>
          <a:p>
            <a:pPr algn="just"/>
            <a:r>
              <a:rPr lang="en-US" dirty="0">
                <a:latin typeface="Times New Roman" panose="02020603050405020304" pitchFamily="18" charset="0"/>
                <a:cs typeface="Times New Roman" panose="02020603050405020304" pitchFamily="18" charset="0"/>
              </a:rPr>
              <a:t>SAR (Spoof Accept Rate) at 1%=1-0.=0.9</a:t>
            </a:r>
          </a:p>
          <a:p>
            <a:endParaRPr lang="en-US" dirty="0"/>
          </a:p>
        </p:txBody>
      </p:sp>
      <p:pic>
        <p:nvPicPr>
          <p:cNvPr id="4" name="Picture 3"/>
          <p:cNvPicPr>
            <a:picLocks noChangeAspect="1"/>
          </p:cNvPicPr>
          <p:nvPr/>
        </p:nvPicPr>
        <p:blipFill>
          <a:blip r:embed="rId4"/>
          <a:stretch>
            <a:fillRect/>
          </a:stretch>
        </p:blipFill>
        <p:spPr>
          <a:xfrm>
            <a:off x="6055360" y="3495730"/>
            <a:ext cx="3820160" cy="3169230"/>
          </a:xfrm>
          <a:prstGeom prst="rect">
            <a:avLst/>
          </a:prstGeom>
        </p:spPr>
      </p:pic>
    </p:spTree>
    <p:extLst>
      <p:ext uri="{BB962C8B-B14F-4D97-AF65-F5344CB8AC3E}">
        <p14:creationId xmlns:p14="http://schemas.microsoft.com/office/powerpoint/2010/main" val="522868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CONCLUSIONS</a:t>
            </a:r>
          </a:p>
        </p:txBody>
      </p:sp>
      <p:sp>
        <p:nvSpPr>
          <p:cNvPr id="3" name="Content Placeholder 2"/>
          <p:cNvSpPr>
            <a:spLocks noGrp="1"/>
          </p:cNvSpPr>
          <p:nvPr>
            <p:ph idx="1"/>
          </p:nvPr>
        </p:nvSpPr>
        <p:spPr>
          <a:xfrm>
            <a:off x="677334" y="1187777"/>
            <a:ext cx="9069981" cy="6278252"/>
          </a:xfrm>
        </p:spPr>
        <p:txBody>
          <a:bodyPr>
            <a:normAutofit fontScale="85000" lnSpcReduction="10000"/>
          </a:bodyPr>
          <a:lstStyle/>
          <a:p>
            <a:pPr algn="just"/>
            <a:r>
              <a:rPr lang="en-US" sz="1700" dirty="0">
                <a:latin typeface="Times New Roman" panose="02020603050405020304" pitchFamily="18" charset="0"/>
                <a:cs typeface="Times New Roman" panose="02020603050405020304" pitchFamily="18" charset="0"/>
              </a:rPr>
              <a:t>LivDet2011 database is used which consists of LBP,BSIF and BGP features and are trained, validated and tested accordingly.</a:t>
            </a:r>
          </a:p>
          <a:p>
            <a:pPr algn="just"/>
            <a:r>
              <a:rPr lang="en-US" sz="1700" dirty="0">
                <a:latin typeface="Times New Roman" panose="02020603050405020304" pitchFamily="18" charset="0"/>
                <a:cs typeface="Times New Roman" panose="02020603050405020304" pitchFamily="18" charset="0"/>
              </a:rPr>
              <a:t>Two autoencoders are used so that the performance of ROC curve is increased. But, when one or three autoencoders are used, performance decreases. So, two autoencoders is optimal.</a:t>
            </a:r>
          </a:p>
          <a:p>
            <a:pPr algn="just"/>
            <a:r>
              <a:rPr lang="en-US" sz="1700" dirty="0">
                <a:latin typeface="Times New Roman" panose="02020603050405020304" pitchFamily="18" charset="0"/>
                <a:cs typeface="Times New Roman" panose="02020603050405020304" pitchFamily="18" charset="0"/>
              </a:rPr>
              <a:t>Hidden Layer sizes should be increased to get better Area Under Curve value. But it is not valid in all cases. When Hidden layer size is increased from 100 to 400 , performance of ROC curve is increased  but when hidden layer size is 500, AUC decreases. So, in this case, H1=400 and H2=150 are found to be optimal.</a:t>
            </a:r>
          </a:p>
          <a:p>
            <a:pPr algn="just"/>
            <a:r>
              <a:rPr lang="en-US" sz="1700" dirty="0">
                <a:latin typeface="Times New Roman" panose="02020603050405020304" pitchFamily="18" charset="0"/>
                <a:cs typeface="Times New Roman" panose="02020603050405020304" pitchFamily="18" charset="0"/>
              </a:rPr>
              <a:t>Changing L2W Regularization or weight decay parameter, It’s generally low in the range of 0 to 1, it affects more for smaller weights than larger weights. So, ROC’s were plotted for different values of weights starting from 0.004 to 0.016. It is seen that as the weights are increased the AUC values were dropping. </a:t>
            </a:r>
          </a:p>
          <a:p>
            <a:pPr algn="just"/>
            <a:r>
              <a:rPr lang="en-US" sz="1700" dirty="0">
                <a:latin typeface="Times New Roman" panose="02020603050405020304" pitchFamily="18" charset="0"/>
                <a:cs typeface="Times New Roman" panose="02020603050405020304" pitchFamily="18" charset="0"/>
              </a:rPr>
              <a:t>Changing Sparsity Regularization parameter. It is observed that as the value of the Sparsity Regularization parameter increases, the AUC decreases. For Sparsity Regularization of 2 it was better than the Sparsity Regularization of 4.</a:t>
            </a:r>
          </a:p>
          <a:p>
            <a:pPr algn="just"/>
            <a:r>
              <a:rPr lang="en-US" sz="1700" dirty="0">
                <a:latin typeface="Times New Roman" panose="02020603050405020304" pitchFamily="18" charset="0"/>
                <a:cs typeface="Times New Roman" panose="02020603050405020304" pitchFamily="18" charset="0"/>
              </a:rPr>
              <a:t>Varying Sparsity Proportion parameter. When this parameter is increased, the number of active neurons increases. So, AUC increases. Higher the Sparsity Proportion, better AUC value .</a:t>
            </a:r>
          </a:p>
          <a:p>
            <a:pPr algn="just"/>
            <a:r>
              <a:rPr lang="en-US" sz="1700" dirty="0">
                <a:latin typeface="Times New Roman" panose="02020603050405020304" pitchFamily="18" charset="0"/>
                <a:cs typeface="Times New Roman" panose="02020603050405020304" pitchFamily="18" charset="0"/>
              </a:rPr>
              <a:t>In Task1, use the features LBP, BSIF and BGP individually to train and test the deep network. We can see that the test AUC is better for BSIF among LBP, BSIF and BGP considering digital sensor and we can see that the test AUC is better for BGP among LBP, BSIF and BGP considering </a:t>
            </a:r>
            <a:r>
              <a:rPr lang="en-US" sz="1700" dirty="0" err="1">
                <a:latin typeface="Times New Roman" panose="02020603050405020304" pitchFamily="18" charset="0"/>
                <a:cs typeface="Times New Roman" panose="02020603050405020304" pitchFamily="18" charset="0"/>
              </a:rPr>
              <a:t>Sagem</a:t>
            </a:r>
            <a:r>
              <a:rPr lang="en-US" sz="1700" dirty="0">
                <a:latin typeface="Times New Roman" panose="02020603050405020304" pitchFamily="18" charset="0"/>
                <a:cs typeface="Times New Roman" panose="02020603050405020304" pitchFamily="18" charset="0"/>
              </a:rPr>
              <a:t> sensor. </a:t>
            </a:r>
          </a:p>
          <a:p>
            <a:pPr algn="just" hangingPunct="0"/>
            <a:r>
              <a:rPr lang="en-US" sz="1700" dirty="0">
                <a:latin typeface="Times New Roman" panose="02020603050405020304" pitchFamily="18" charset="0"/>
                <a:cs typeface="Times New Roman" panose="02020603050405020304" pitchFamily="18" charset="0"/>
              </a:rPr>
              <a:t>In Task2, Same features are taken, but trained and tested on different sensors accordingly. BGP is considered best feature among BGP, BSIF and LBP when trained on digital sensor and tested on </a:t>
            </a:r>
            <a:r>
              <a:rPr lang="en-US" sz="1700" dirty="0" err="1">
                <a:latin typeface="Times New Roman" panose="02020603050405020304" pitchFamily="18" charset="0"/>
                <a:cs typeface="Times New Roman" panose="02020603050405020304" pitchFamily="18" charset="0"/>
              </a:rPr>
              <a:t>sagem</a:t>
            </a:r>
            <a:r>
              <a:rPr lang="en-US" sz="1700" dirty="0">
                <a:latin typeface="Times New Roman" panose="02020603050405020304" pitchFamily="18" charset="0"/>
                <a:cs typeface="Times New Roman" panose="02020603050405020304" pitchFamily="18" charset="0"/>
              </a:rPr>
              <a:t> sensor and BSIF is considered best feature among BGP, BSIF and LBP when trained on </a:t>
            </a:r>
            <a:r>
              <a:rPr lang="en-US" sz="1700" dirty="0" err="1">
                <a:latin typeface="Times New Roman" panose="02020603050405020304" pitchFamily="18" charset="0"/>
                <a:cs typeface="Times New Roman" panose="02020603050405020304" pitchFamily="18" charset="0"/>
              </a:rPr>
              <a:t>sagem</a:t>
            </a:r>
            <a:r>
              <a:rPr lang="en-US" sz="1700" dirty="0">
                <a:latin typeface="Times New Roman" panose="02020603050405020304" pitchFamily="18" charset="0"/>
                <a:cs typeface="Times New Roman" panose="02020603050405020304" pitchFamily="18" charset="0"/>
              </a:rPr>
              <a:t> sensor and tested on digital sensor. We also see the performance degradation.</a:t>
            </a:r>
          </a:p>
          <a:p>
            <a:pPr algn="just" hangingPunct="0"/>
            <a:r>
              <a:rPr lang="en-US" sz="1700" dirty="0">
                <a:latin typeface="Times New Roman" panose="02020603050405020304" pitchFamily="18" charset="0"/>
                <a:cs typeface="Times New Roman" panose="02020603050405020304" pitchFamily="18" charset="0"/>
              </a:rPr>
              <a:t>Considering the Bonus case, which is evaluating fusion of features (such as LBP and BSIF) considering only digital sensor for training, validating and testing the data. We see the performance degradation.</a:t>
            </a:r>
          </a:p>
          <a:p>
            <a:pPr hangingPunct="0"/>
            <a:endParaRPr lang="en-US" dirty="0"/>
          </a:p>
          <a:p>
            <a:pPr hangingPunct="0"/>
            <a:r>
              <a:rPr lang="en-US" dirty="0"/>
              <a:t> </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3031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1555"/>
          </a:xfrm>
        </p:spPr>
        <p:txBody>
          <a:bodyPr>
            <a:normAutofit/>
          </a:bodyPr>
          <a:lstStyle/>
          <a:p>
            <a:r>
              <a:rPr lang="en-US" dirty="0">
                <a:latin typeface="Times New Roman" panose="02020603050405020304" pitchFamily="18" charset="0"/>
                <a:cs typeface="Times New Roman" panose="02020603050405020304" pitchFamily="18" charset="0"/>
              </a:rPr>
              <a:t>TO FIND THE BEST CONFIGURATION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6506624"/>
              </p:ext>
            </p:extLst>
          </p:nvPr>
        </p:nvGraphicFramePr>
        <p:xfrm>
          <a:off x="850391" y="2425815"/>
          <a:ext cx="7434072" cy="3746384"/>
        </p:xfrm>
        <a:graphic>
          <a:graphicData uri="http://schemas.openxmlformats.org/drawingml/2006/table">
            <a:tbl>
              <a:tblPr firstRow="1" bandRow="1">
                <a:tableStyleId>{5C22544A-7EE6-4342-B048-85BDC9FD1C3A}</a:tableStyleId>
              </a:tblPr>
              <a:tblGrid>
                <a:gridCol w="826008">
                  <a:extLst>
                    <a:ext uri="{9D8B030D-6E8A-4147-A177-3AD203B41FA5}">
                      <a16:colId xmlns:a16="http://schemas.microsoft.com/office/drawing/2014/main" val="2107592306"/>
                    </a:ext>
                  </a:extLst>
                </a:gridCol>
                <a:gridCol w="826008">
                  <a:extLst>
                    <a:ext uri="{9D8B030D-6E8A-4147-A177-3AD203B41FA5}">
                      <a16:colId xmlns:a16="http://schemas.microsoft.com/office/drawing/2014/main" val="3230641397"/>
                    </a:ext>
                  </a:extLst>
                </a:gridCol>
                <a:gridCol w="826008">
                  <a:extLst>
                    <a:ext uri="{9D8B030D-6E8A-4147-A177-3AD203B41FA5}">
                      <a16:colId xmlns:a16="http://schemas.microsoft.com/office/drawing/2014/main" val="3094185858"/>
                    </a:ext>
                  </a:extLst>
                </a:gridCol>
                <a:gridCol w="826008">
                  <a:extLst>
                    <a:ext uri="{9D8B030D-6E8A-4147-A177-3AD203B41FA5}">
                      <a16:colId xmlns:a16="http://schemas.microsoft.com/office/drawing/2014/main" val="3448446776"/>
                    </a:ext>
                  </a:extLst>
                </a:gridCol>
                <a:gridCol w="826008">
                  <a:extLst>
                    <a:ext uri="{9D8B030D-6E8A-4147-A177-3AD203B41FA5}">
                      <a16:colId xmlns:a16="http://schemas.microsoft.com/office/drawing/2014/main" val="226712239"/>
                    </a:ext>
                  </a:extLst>
                </a:gridCol>
                <a:gridCol w="826008">
                  <a:extLst>
                    <a:ext uri="{9D8B030D-6E8A-4147-A177-3AD203B41FA5}">
                      <a16:colId xmlns:a16="http://schemas.microsoft.com/office/drawing/2014/main" val="2541638105"/>
                    </a:ext>
                  </a:extLst>
                </a:gridCol>
                <a:gridCol w="826008">
                  <a:extLst>
                    <a:ext uri="{9D8B030D-6E8A-4147-A177-3AD203B41FA5}">
                      <a16:colId xmlns:a16="http://schemas.microsoft.com/office/drawing/2014/main" val="1835019743"/>
                    </a:ext>
                  </a:extLst>
                </a:gridCol>
                <a:gridCol w="826008">
                  <a:extLst>
                    <a:ext uri="{9D8B030D-6E8A-4147-A177-3AD203B41FA5}">
                      <a16:colId xmlns:a16="http://schemas.microsoft.com/office/drawing/2014/main" val="1849524942"/>
                    </a:ext>
                  </a:extLst>
                </a:gridCol>
                <a:gridCol w="826008">
                  <a:extLst>
                    <a:ext uri="{9D8B030D-6E8A-4147-A177-3AD203B41FA5}">
                      <a16:colId xmlns:a16="http://schemas.microsoft.com/office/drawing/2014/main" val="2920017441"/>
                    </a:ext>
                  </a:extLst>
                </a:gridCol>
              </a:tblGrid>
              <a:tr h="802684">
                <a:tc>
                  <a:txBody>
                    <a:bodyPr/>
                    <a:lstStyle/>
                    <a:p>
                      <a:r>
                        <a:rPr lang="en-US" sz="1200" dirty="0">
                          <a:latin typeface="Times New Roman" panose="02020603050405020304" pitchFamily="18" charset="0"/>
                          <a:cs typeface="Times New Roman" panose="02020603050405020304" pitchFamily="18" charset="0"/>
                        </a:rPr>
                        <a:t>SENSOR</a:t>
                      </a:r>
                    </a:p>
                  </a:txBody>
                  <a:tcPr/>
                </a:tc>
                <a:tc>
                  <a:txBody>
                    <a:bodyPr/>
                    <a:lstStyle/>
                    <a:p>
                      <a:r>
                        <a:rPr lang="en-US" sz="1200" dirty="0">
                          <a:latin typeface="Times New Roman" panose="02020603050405020304" pitchFamily="18" charset="0"/>
                          <a:cs typeface="Times New Roman" panose="02020603050405020304" pitchFamily="18" charset="0"/>
                        </a:rPr>
                        <a:t>FEATURE</a:t>
                      </a:r>
                    </a:p>
                  </a:txBody>
                  <a:tcPr/>
                </a:tc>
                <a:tc>
                  <a:txBody>
                    <a:bodyPr/>
                    <a:lstStyle/>
                    <a:p>
                      <a:r>
                        <a:rPr lang="en-US" sz="1200" dirty="0">
                          <a:latin typeface="Times New Roman" panose="02020603050405020304" pitchFamily="18" charset="0"/>
                          <a:cs typeface="Times New Roman" panose="02020603050405020304" pitchFamily="18" charset="0"/>
                        </a:rPr>
                        <a:t>HL1</a:t>
                      </a:r>
                    </a:p>
                  </a:txBody>
                  <a:tcPr/>
                </a:tc>
                <a:tc>
                  <a:txBody>
                    <a:bodyPr/>
                    <a:lstStyle/>
                    <a:p>
                      <a:r>
                        <a:rPr lang="en-US" sz="1200" dirty="0">
                          <a:latin typeface="Times New Roman" panose="02020603050405020304" pitchFamily="18" charset="0"/>
                          <a:cs typeface="Times New Roman" panose="02020603050405020304" pitchFamily="18" charset="0"/>
                        </a:rPr>
                        <a:t>HL2</a:t>
                      </a:r>
                    </a:p>
                  </a:txBody>
                  <a:tcPr/>
                </a:tc>
                <a:tc>
                  <a:txBody>
                    <a:bodyPr/>
                    <a:lstStyle/>
                    <a:p>
                      <a:r>
                        <a:rPr lang="en-US" sz="1200" dirty="0">
                          <a:latin typeface="Times New Roman" panose="02020603050405020304" pitchFamily="18" charset="0"/>
                          <a:cs typeface="Times New Roman" panose="02020603050405020304" pitchFamily="18" charset="0"/>
                        </a:rPr>
                        <a:t>No</a:t>
                      </a:r>
                      <a:r>
                        <a:rPr lang="en-US" sz="1200" baseline="0" dirty="0">
                          <a:latin typeface="Times New Roman" panose="02020603050405020304" pitchFamily="18" charset="0"/>
                          <a:cs typeface="Times New Roman" panose="02020603050405020304" pitchFamily="18" charset="0"/>
                        </a:rPr>
                        <a:t> of Autoencoders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L2WR</a:t>
                      </a:r>
                    </a:p>
                  </a:txBody>
                  <a:tcPr/>
                </a:tc>
                <a:tc>
                  <a:txBody>
                    <a:bodyPr/>
                    <a:lstStyle/>
                    <a:p>
                      <a:r>
                        <a:rPr lang="en-US" sz="1200" dirty="0">
                          <a:latin typeface="Times New Roman" panose="02020603050405020304" pitchFamily="18" charset="0"/>
                          <a:cs typeface="Times New Roman" panose="02020603050405020304" pitchFamily="18" charset="0"/>
                        </a:rPr>
                        <a:t>SR</a:t>
                      </a:r>
                    </a:p>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SP</a:t>
                      </a:r>
                    </a:p>
                  </a:txBody>
                  <a:tcPr/>
                </a:tc>
                <a:tc>
                  <a:txBody>
                    <a:bodyPr/>
                    <a:lstStyle/>
                    <a:p>
                      <a:r>
                        <a:rPr lang="en-US" sz="1200" dirty="0">
                          <a:latin typeface="Times New Roman" panose="02020603050405020304" pitchFamily="18" charset="0"/>
                          <a:cs typeface="Times New Roman" panose="02020603050405020304" pitchFamily="18" charset="0"/>
                        </a:rPr>
                        <a:t>AUC</a:t>
                      </a:r>
                    </a:p>
                  </a:txBody>
                  <a:tcPr/>
                </a:tc>
                <a:extLst>
                  <a:ext uri="{0D108BD9-81ED-4DB2-BD59-A6C34878D82A}">
                    <a16:rowId xmlns:a16="http://schemas.microsoft.com/office/drawing/2014/main" val="196801695"/>
                  </a:ext>
                </a:extLst>
              </a:tr>
              <a:tr h="588740">
                <a:tc>
                  <a:txBody>
                    <a:bodyPr/>
                    <a:lstStyle/>
                    <a:p>
                      <a:r>
                        <a:rPr lang="en-US" sz="1200" dirty="0">
                          <a:latin typeface="Times New Roman" panose="02020603050405020304" pitchFamily="18" charset="0"/>
                          <a:cs typeface="Times New Roman" panose="02020603050405020304" pitchFamily="18" charset="0"/>
                        </a:rPr>
                        <a:t>SAGEM+DIGITAL</a:t>
                      </a:r>
                    </a:p>
                  </a:txBody>
                  <a:tcPr/>
                </a:tc>
                <a:tc>
                  <a:txBody>
                    <a:bodyPr/>
                    <a:lstStyle/>
                    <a:p>
                      <a:r>
                        <a:rPr lang="en-US" sz="1200" dirty="0">
                          <a:latin typeface="Times New Roman" panose="02020603050405020304" pitchFamily="18" charset="0"/>
                          <a:cs typeface="Times New Roman" panose="02020603050405020304" pitchFamily="18" charset="0"/>
                        </a:rPr>
                        <a:t>BSIF</a:t>
                      </a:r>
                    </a:p>
                  </a:txBody>
                  <a:tcPr/>
                </a:tc>
                <a:tc>
                  <a:txBody>
                    <a:bodyPr/>
                    <a:lstStyle/>
                    <a:p>
                      <a:r>
                        <a:rPr lang="en-US" sz="1200" dirty="0">
                          <a:latin typeface="Times New Roman" panose="02020603050405020304" pitchFamily="18" charset="0"/>
                          <a:cs typeface="Times New Roman" panose="02020603050405020304" pitchFamily="18" charset="0"/>
                        </a:rPr>
                        <a:t>100</a:t>
                      </a:r>
                    </a:p>
                  </a:txBody>
                  <a:tcPr/>
                </a:tc>
                <a:tc>
                  <a:txBody>
                    <a:bodyPr/>
                    <a:lstStyle/>
                    <a:p>
                      <a:r>
                        <a:rPr lang="en-US" sz="1200" dirty="0">
                          <a:latin typeface="Times New Roman" panose="02020603050405020304" pitchFamily="18" charset="0"/>
                          <a:cs typeface="Times New Roman" panose="02020603050405020304" pitchFamily="18" charset="0"/>
                        </a:rPr>
                        <a:t>100</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0.004,0.004</a:t>
                      </a:r>
                    </a:p>
                  </a:txBody>
                  <a:tcPr/>
                </a:tc>
                <a:tc>
                  <a:txBody>
                    <a:bodyPr/>
                    <a:lstStyle/>
                    <a:p>
                      <a:r>
                        <a:rPr lang="en-US" sz="1200" dirty="0">
                          <a:latin typeface="Times New Roman" panose="02020603050405020304" pitchFamily="18" charset="0"/>
                          <a:cs typeface="Times New Roman" panose="02020603050405020304" pitchFamily="18" charset="0"/>
                        </a:rPr>
                        <a:t>1,1</a:t>
                      </a:r>
                    </a:p>
                  </a:txBody>
                  <a:tcPr/>
                </a:tc>
                <a:tc>
                  <a:txBody>
                    <a:bodyPr/>
                    <a:lstStyle/>
                    <a:p>
                      <a:r>
                        <a:rPr lang="en-US" sz="1200" dirty="0">
                          <a:latin typeface="Times New Roman" panose="02020603050405020304" pitchFamily="18" charset="0"/>
                          <a:cs typeface="Times New Roman" panose="02020603050405020304" pitchFamily="18" charset="0"/>
                        </a:rPr>
                        <a:t>0.25,0.25</a:t>
                      </a:r>
                    </a:p>
                  </a:txBody>
                  <a:tcPr/>
                </a:tc>
                <a:tc>
                  <a:txBody>
                    <a:bodyPr/>
                    <a:lstStyle/>
                    <a:p>
                      <a:r>
                        <a:rPr lang="en-US" sz="1200" dirty="0">
                          <a:latin typeface="Times New Roman" panose="02020603050405020304" pitchFamily="18" charset="0"/>
                          <a:cs typeface="Times New Roman" panose="02020603050405020304" pitchFamily="18" charset="0"/>
                        </a:rPr>
                        <a:t>0.78346</a:t>
                      </a:r>
                    </a:p>
                  </a:txBody>
                  <a:tcPr/>
                </a:tc>
                <a:extLst>
                  <a:ext uri="{0D108BD9-81ED-4DB2-BD59-A6C34878D82A}">
                    <a16:rowId xmlns:a16="http://schemas.microsoft.com/office/drawing/2014/main" val="3441002234"/>
                  </a:ext>
                </a:extLst>
              </a:tr>
              <a:tr h="588740">
                <a:tc>
                  <a:txBody>
                    <a:bodyPr/>
                    <a:lstStyle/>
                    <a:p>
                      <a:r>
                        <a:rPr lang="en-US" sz="1200" dirty="0">
                          <a:latin typeface="Times New Roman" panose="02020603050405020304" pitchFamily="18" charset="0"/>
                          <a:cs typeface="Times New Roman" panose="02020603050405020304" pitchFamily="18" charset="0"/>
                        </a:rPr>
                        <a:t>SAGEM+DIGITAL</a:t>
                      </a:r>
                    </a:p>
                  </a:txBody>
                  <a:tcPr/>
                </a:tc>
                <a:tc>
                  <a:txBody>
                    <a:bodyPr/>
                    <a:lstStyle/>
                    <a:p>
                      <a:r>
                        <a:rPr lang="en-US" sz="1200" dirty="0">
                          <a:latin typeface="Times New Roman" panose="02020603050405020304" pitchFamily="18" charset="0"/>
                          <a:cs typeface="Times New Roman" panose="02020603050405020304" pitchFamily="18" charset="0"/>
                        </a:rPr>
                        <a:t>BSIF</a:t>
                      </a:r>
                    </a:p>
                  </a:txBody>
                  <a:tcPr/>
                </a:tc>
                <a:tc>
                  <a:txBody>
                    <a:bodyPr/>
                    <a:lstStyle/>
                    <a:p>
                      <a:r>
                        <a:rPr lang="en-US" sz="1200" dirty="0">
                          <a:latin typeface="Times New Roman" panose="02020603050405020304" pitchFamily="18" charset="0"/>
                          <a:cs typeface="Times New Roman" panose="02020603050405020304" pitchFamily="18" charset="0"/>
                        </a:rPr>
                        <a:t>200</a:t>
                      </a:r>
                    </a:p>
                  </a:txBody>
                  <a:tcPr/>
                </a:tc>
                <a:tc>
                  <a:txBody>
                    <a:bodyPr/>
                    <a:lstStyle/>
                    <a:p>
                      <a:r>
                        <a:rPr lang="en-US" sz="1200" dirty="0">
                          <a:latin typeface="Times New Roman" panose="02020603050405020304" pitchFamily="18" charset="0"/>
                          <a:cs typeface="Times New Roman" panose="02020603050405020304" pitchFamily="18" charset="0"/>
                        </a:rPr>
                        <a:t>100</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0.004,0.004</a:t>
                      </a:r>
                    </a:p>
                  </a:txBody>
                  <a:tcPr/>
                </a:tc>
                <a:tc>
                  <a:txBody>
                    <a:bodyPr/>
                    <a:lstStyle/>
                    <a:p>
                      <a:r>
                        <a:rPr lang="en-US" sz="1200" dirty="0">
                          <a:latin typeface="Times New Roman" panose="02020603050405020304" pitchFamily="18" charset="0"/>
                          <a:cs typeface="Times New Roman" panose="02020603050405020304" pitchFamily="18" charset="0"/>
                        </a:rPr>
                        <a:t>1,1</a:t>
                      </a:r>
                    </a:p>
                  </a:txBody>
                  <a:tcPr/>
                </a:tc>
                <a:tc>
                  <a:txBody>
                    <a:bodyPr/>
                    <a:lstStyle/>
                    <a:p>
                      <a:r>
                        <a:rPr lang="en-US" sz="1200" dirty="0">
                          <a:latin typeface="Times New Roman" panose="02020603050405020304" pitchFamily="18" charset="0"/>
                          <a:cs typeface="Times New Roman" panose="02020603050405020304" pitchFamily="18" charset="0"/>
                        </a:rPr>
                        <a:t>0.25,0.25</a:t>
                      </a:r>
                    </a:p>
                  </a:txBody>
                  <a:tcPr/>
                </a:tc>
                <a:tc>
                  <a:txBody>
                    <a:bodyPr/>
                    <a:lstStyle/>
                    <a:p>
                      <a:r>
                        <a:rPr lang="en-US" sz="1200" dirty="0">
                          <a:latin typeface="Times New Roman" panose="02020603050405020304" pitchFamily="18" charset="0"/>
                          <a:cs typeface="Times New Roman" panose="02020603050405020304" pitchFamily="18" charset="0"/>
                        </a:rPr>
                        <a:t>0.82456</a:t>
                      </a:r>
                    </a:p>
                  </a:txBody>
                  <a:tcPr/>
                </a:tc>
                <a:extLst>
                  <a:ext uri="{0D108BD9-81ED-4DB2-BD59-A6C34878D82A}">
                    <a16:rowId xmlns:a16="http://schemas.microsoft.com/office/drawing/2014/main" val="3542799023"/>
                  </a:ext>
                </a:extLst>
              </a:tr>
              <a:tr h="588740">
                <a:tc>
                  <a:txBody>
                    <a:bodyPr/>
                    <a:lstStyle/>
                    <a:p>
                      <a:r>
                        <a:rPr lang="en-US" sz="1200" dirty="0">
                          <a:latin typeface="Times New Roman" panose="02020603050405020304" pitchFamily="18" charset="0"/>
                          <a:cs typeface="Times New Roman" panose="02020603050405020304" pitchFamily="18" charset="0"/>
                        </a:rPr>
                        <a:t>SAGEM+DIGITAL</a:t>
                      </a:r>
                    </a:p>
                  </a:txBody>
                  <a:tcPr/>
                </a:tc>
                <a:tc>
                  <a:txBody>
                    <a:bodyPr/>
                    <a:lstStyle/>
                    <a:p>
                      <a:r>
                        <a:rPr lang="en-US" sz="1200" dirty="0">
                          <a:latin typeface="Times New Roman" panose="02020603050405020304" pitchFamily="18" charset="0"/>
                          <a:cs typeface="Times New Roman" panose="02020603050405020304" pitchFamily="18" charset="0"/>
                        </a:rPr>
                        <a:t>BSIF</a:t>
                      </a:r>
                    </a:p>
                  </a:txBody>
                  <a:tcPr/>
                </a:tc>
                <a:tc>
                  <a:txBody>
                    <a:bodyPr/>
                    <a:lstStyle/>
                    <a:p>
                      <a:r>
                        <a:rPr lang="en-US" sz="1200" dirty="0">
                          <a:latin typeface="Times New Roman" panose="02020603050405020304" pitchFamily="18" charset="0"/>
                          <a:cs typeface="Times New Roman" panose="02020603050405020304" pitchFamily="18" charset="0"/>
                        </a:rPr>
                        <a:t>400</a:t>
                      </a:r>
                    </a:p>
                  </a:txBody>
                  <a:tcPr/>
                </a:tc>
                <a:tc>
                  <a:txBody>
                    <a:bodyPr/>
                    <a:lstStyle/>
                    <a:p>
                      <a:r>
                        <a:rPr lang="en-US" sz="1200" dirty="0">
                          <a:latin typeface="Times New Roman" panose="02020603050405020304" pitchFamily="18" charset="0"/>
                          <a:cs typeface="Times New Roman" panose="02020603050405020304" pitchFamily="18" charset="0"/>
                        </a:rPr>
                        <a:t>150</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0.004,0.004</a:t>
                      </a:r>
                    </a:p>
                  </a:txBody>
                  <a:tcPr/>
                </a:tc>
                <a:tc>
                  <a:txBody>
                    <a:bodyPr/>
                    <a:lstStyle/>
                    <a:p>
                      <a:r>
                        <a:rPr lang="en-US" sz="1200" dirty="0">
                          <a:latin typeface="Times New Roman" panose="02020603050405020304" pitchFamily="18" charset="0"/>
                          <a:cs typeface="Times New Roman" panose="02020603050405020304" pitchFamily="18" charset="0"/>
                        </a:rPr>
                        <a:t>2,1</a:t>
                      </a:r>
                    </a:p>
                  </a:txBody>
                  <a:tcPr/>
                </a:tc>
                <a:tc>
                  <a:txBody>
                    <a:bodyPr/>
                    <a:lstStyle/>
                    <a:p>
                      <a:r>
                        <a:rPr lang="en-US" sz="1200" dirty="0">
                          <a:latin typeface="Times New Roman" panose="02020603050405020304" pitchFamily="18" charset="0"/>
                          <a:cs typeface="Times New Roman" panose="02020603050405020304" pitchFamily="18" charset="0"/>
                        </a:rPr>
                        <a:t>0.4,0.4</a:t>
                      </a:r>
                    </a:p>
                  </a:txBody>
                  <a:tcPr/>
                </a:tc>
                <a:tc>
                  <a:txBody>
                    <a:bodyPr/>
                    <a:lstStyle/>
                    <a:p>
                      <a:r>
                        <a:rPr lang="en-US" sz="1200" dirty="0">
                          <a:latin typeface="Times New Roman" panose="02020603050405020304" pitchFamily="18" charset="0"/>
                          <a:cs typeface="Times New Roman" panose="02020603050405020304" pitchFamily="18" charset="0"/>
                        </a:rPr>
                        <a:t>0.92344</a:t>
                      </a:r>
                    </a:p>
                  </a:txBody>
                  <a:tcPr/>
                </a:tc>
                <a:extLst>
                  <a:ext uri="{0D108BD9-81ED-4DB2-BD59-A6C34878D82A}">
                    <a16:rowId xmlns:a16="http://schemas.microsoft.com/office/drawing/2014/main" val="2709666955"/>
                  </a:ext>
                </a:extLst>
              </a:tr>
              <a:tr h="588740">
                <a:tc>
                  <a:txBody>
                    <a:bodyPr/>
                    <a:lstStyle/>
                    <a:p>
                      <a:r>
                        <a:rPr lang="en-US" sz="1200" dirty="0">
                          <a:latin typeface="Times New Roman" panose="02020603050405020304" pitchFamily="18" charset="0"/>
                          <a:cs typeface="Times New Roman" panose="02020603050405020304" pitchFamily="18" charset="0"/>
                        </a:rPr>
                        <a:t>SAGEM+DIGITAL</a:t>
                      </a:r>
                    </a:p>
                  </a:txBody>
                  <a:tcPr/>
                </a:tc>
                <a:tc>
                  <a:txBody>
                    <a:bodyPr/>
                    <a:lstStyle/>
                    <a:p>
                      <a:r>
                        <a:rPr lang="en-US" sz="1200" dirty="0">
                          <a:latin typeface="Times New Roman" panose="02020603050405020304" pitchFamily="18" charset="0"/>
                          <a:cs typeface="Times New Roman" panose="02020603050405020304" pitchFamily="18" charset="0"/>
                        </a:rPr>
                        <a:t>BSIF</a:t>
                      </a:r>
                    </a:p>
                  </a:txBody>
                  <a:tcPr/>
                </a:tc>
                <a:tc>
                  <a:txBody>
                    <a:bodyPr/>
                    <a:lstStyle/>
                    <a:p>
                      <a:r>
                        <a:rPr lang="en-US" sz="1200" dirty="0">
                          <a:latin typeface="Times New Roman" panose="02020603050405020304" pitchFamily="18" charset="0"/>
                          <a:cs typeface="Times New Roman" panose="02020603050405020304" pitchFamily="18" charset="0"/>
                        </a:rPr>
                        <a:t>300</a:t>
                      </a:r>
                    </a:p>
                  </a:txBody>
                  <a:tcPr/>
                </a:tc>
                <a:tc>
                  <a:txBody>
                    <a:bodyPr/>
                    <a:lstStyle/>
                    <a:p>
                      <a:r>
                        <a:rPr lang="en-US" sz="1200" dirty="0">
                          <a:latin typeface="Times New Roman" panose="02020603050405020304" pitchFamily="18" charset="0"/>
                          <a:cs typeface="Times New Roman" panose="02020603050405020304" pitchFamily="18" charset="0"/>
                        </a:rPr>
                        <a:t>100</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0.004,0.004</a:t>
                      </a:r>
                    </a:p>
                  </a:txBody>
                  <a:tcPr/>
                </a:tc>
                <a:tc>
                  <a:txBody>
                    <a:bodyPr/>
                    <a:lstStyle/>
                    <a:p>
                      <a:r>
                        <a:rPr lang="en-US" sz="1200" dirty="0">
                          <a:latin typeface="Times New Roman" panose="02020603050405020304" pitchFamily="18" charset="0"/>
                          <a:cs typeface="Times New Roman" panose="02020603050405020304" pitchFamily="18" charset="0"/>
                        </a:rPr>
                        <a:t>2,1</a:t>
                      </a:r>
                    </a:p>
                  </a:txBody>
                  <a:tcPr/>
                </a:tc>
                <a:tc>
                  <a:txBody>
                    <a:bodyPr/>
                    <a:lstStyle/>
                    <a:p>
                      <a:r>
                        <a:rPr lang="en-US" sz="1200" dirty="0">
                          <a:latin typeface="Times New Roman" panose="02020603050405020304" pitchFamily="18" charset="0"/>
                          <a:cs typeface="Times New Roman" panose="02020603050405020304" pitchFamily="18" charset="0"/>
                        </a:rPr>
                        <a:t>0.4,0.25</a:t>
                      </a:r>
                    </a:p>
                  </a:txBody>
                  <a:tcPr/>
                </a:tc>
                <a:tc>
                  <a:txBody>
                    <a:bodyPr/>
                    <a:lstStyle/>
                    <a:p>
                      <a:r>
                        <a:rPr lang="en-US" sz="1200" dirty="0">
                          <a:latin typeface="Times New Roman" panose="02020603050405020304" pitchFamily="18" charset="0"/>
                          <a:cs typeface="Times New Roman" panose="02020603050405020304" pitchFamily="18" charset="0"/>
                        </a:rPr>
                        <a:t>0.90115</a:t>
                      </a:r>
                    </a:p>
                  </a:txBody>
                  <a:tcPr/>
                </a:tc>
                <a:extLst>
                  <a:ext uri="{0D108BD9-81ED-4DB2-BD59-A6C34878D82A}">
                    <a16:rowId xmlns:a16="http://schemas.microsoft.com/office/drawing/2014/main" val="2948753390"/>
                  </a:ext>
                </a:extLst>
              </a:tr>
              <a:tr h="588740">
                <a:tc>
                  <a:txBody>
                    <a:bodyPr/>
                    <a:lstStyle/>
                    <a:p>
                      <a:r>
                        <a:rPr lang="en-US" sz="1200" dirty="0">
                          <a:latin typeface="Times New Roman" panose="02020603050405020304" pitchFamily="18" charset="0"/>
                          <a:cs typeface="Times New Roman" panose="02020603050405020304" pitchFamily="18" charset="0"/>
                        </a:rPr>
                        <a:t>SAGEM+DIGITAL</a:t>
                      </a:r>
                    </a:p>
                  </a:txBody>
                  <a:tcPr/>
                </a:tc>
                <a:tc>
                  <a:txBody>
                    <a:bodyPr/>
                    <a:lstStyle/>
                    <a:p>
                      <a:r>
                        <a:rPr lang="en-US" sz="1200" dirty="0">
                          <a:latin typeface="Times New Roman" panose="02020603050405020304" pitchFamily="18" charset="0"/>
                          <a:cs typeface="Times New Roman" panose="02020603050405020304" pitchFamily="18" charset="0"/>
                        </a:rPr>
                        <a:t>BSIF</a:t>
                      </a:r>
                    </a:p>
                  </a:txBody>
                  <a:tcPr/>
                </a:tc>
                <a:tc>
                  <a:txBody>
                    <a:bodyPr/>
                    <a:lstStyle/>
                    <a:p>
                      <a:r>
                        <a:rPr lang="en-US" sz="1200" dirty="0">
                          <a:latin typeface="Times New Roman" panose="02020603050405020304" pitchFamily="18" charset="0"/>
                          <a:cs typeface="Times New Roman" panose="02020603050405020304" pitchFamily="18" charset="0"/>
                        </a:rPr>
                        <a:t>500</a:t>
                      </a:r>
                    </a:p>
                  </a:txBody>
                  <a:tcPr/>
                </a:tc>
                <a:tc>
                  <a:txBody>
                    <a:bodyPr/>
                    <a:lstStyle/>
                    <a:p>
                      <a:r>
                        <a:rPr lang="en-US" sz="1200" dirty="0">
                          <a:latin typeface="Times New Roman" panose="02020603050405020304" pitchFamily="18" charset="0"/>
                          <a:cs typeface="Times New Roman" panose="02020603050405020304" pitchFamily="18" charset="0"/>
                        </a:rPr>
                        <a:t>100</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0.016,0.016</a:t>
                      </a:r>
                    </a:p>
                  </a:txBody>
                  <a:tcPr/>
                </a:tc>
                <a:tc>
                  <a:txBody>
                    <a:bodyPr/>
                    <a:lstStyle/>
                    <a:p>
                      <a:r>
                        <a:rPr lang="en-US" sz="1200" dirty="0">
                          <a:latin typeface="Times New Roman" panose="02020603050405020304" pitchFamily="18" charset="0"/>
                          <a:cs typeface="Times New Roman" panose="02020603050405020304" pitchFamily="18" charset="0"/>
                        </a:rPr>
                        <a:t>4,2</a:t>
                      </a:r>
                    </a:p>
                  </a:txBody>
                  <a:tcPr/>
                </a:tc>
                <a:tc>
                  <a:txBody>
                    <a:bodyPr/>
                    <a:lstStyle/>
                    <a:p>
                      <a:r>
                        <a:rPr lang="en-US" sz="1200" dirty="0">
                          <a:latin typeface="Times New Roman" panose="02020603050405020304" pitchFamily="18" charset="0"/>
                          <a:cs typeface="Times New Roman" panose="02020603050405020304" pitchFamily="18" charset="0"/>
                        </a:rPr>
                        <a:t>0.4,0.4</a:t>
                      </a:r>
                    </a:p>
                  </a:txBody>
                  <a:tcPr/>
                </a:tc>
                <a:tc>
                  <a:txBody>
                    <a:bodyPr/>
                    <a:lstStyle/>
                    <a:p>
                      <a:r>
                        <a:rPr lang="en-US" sz="1200" dirty="0">
                          <a:latin typeface="Times New Roman" panose="02020603050405020304" pitchFamily="18" charset="0"/>
                          <a:cs typeface="Times New Roman" panose="02020603050405020304" pitchFamily="18" charset="0"/>
                        </a:rPr>
                        <a:t>0.87113</a:t>
                      </a:r>
                    </a:p>
                  </a:txBody>
                  <a:tcPr/>
                </a:tc>
                <a:extLst>
                  <a:ext uri="{0D108BD9-81ED-4DB2-BD59-A6C34878D82A}">
                    <a16:rowId xmlns:a16="http://schemas.microsoft.com/office/drawing/2014/main" val="1960220426"/>
                  </a:ext>
                </a:extLst>
              </a:tr>
            </a:tbl>
          </a:graphicData>
        </a:graphic>
      </p:graphicFrame>
      <p:sp>
        <p:nvSpPr>
          <p:cNvPr id="7" name="TextBox 6"/>
          <p:cNvSpPr txBox="1"/>
          <p:nvPr/>
        </p:nvSpPr>
        <p:spPr>
          <a:xfrm>
            <a:off x="677334" y="1225485"/>
            <a:ext cx="8059917" cy="954107"/>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TOOK </a:t>
            </a:r>
            <a:r>
              <a:rPr lang="en-US" sz="1400" b="1" u="sng" dirty="0">
                <a:latin typeface="Times New Roman" panose="02020603050405020304" pitchFamily="18" charset="0"/>
                <a:cs typeface="Times New Roman" panose="02020603050405020304" pitchFamily="18" charset="0"/>
              </a:rPr>
              <a:t>BSIF</a:t>
            </a:r>
            <a:r>
              <a:rPr lang="en-US" sz="1400" dirty="0">
                <a:latin typeface="Times New Roman" panose="02020603050405020304" pitchFamily="18" charset="0"/>
                <a:cs typeface="Times New Roman" panose="02020603050405020304" pitchFamily="18" charset="0"/>
              </a:rPr>
              <a:t> FEATURE COMBINED TRAIN DATA FOR DIGITAL &amp; SAGEM SENSOR TO FIND THE BEST CONFIGURATION,</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HIDDEN LAYER 1=400 ,HIDDEN LAYER 2=150 ,L2WR=0.004,0.004, SR=2,1 ,SP=0.4,0.4, AUC=0.92344</a:t>
            </a:r>
          </a:p>
        </p:txBody>
      </p:sp>
    </p:spTree>
    <p:extLst>
      <p:ext uri="{BB962C8B-B14F-4D97-AF65-F5344CB8AC3E}">
        <p14:creationId xmlns:p14="http://schemas.microsoft.com/office/powerpoint/2010/main" val="1467572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1555"/>
          </a:xfrm>
        </p:spPr>
        <p:txBody>
          <a:bodyPr>
            <a:normAutofit/>
          </a:bodyPr>
          <a:lstStyle/>
          <a:p>
            <a:r>
              <a:rPr lang="en-US" dirty="0">
                <a:latin typeface="Times New Roman" panose="02020603050405020304" pitchFamily="18" charset="0"/>
                <a:cs typeface="Times New Roman" panose="02020603050405020304" pitchFamily="18" charset="0"/>
              </a:rPr>
              <a:t>TO FIND THE BEST CONFIGURATION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81606120"/>
              </p:ext>
            </p:extLst>
          </p:nvPr>
        </p:nvGraphicFramePr>
        <p:xfrm>
          <a:off x="868679" y="2425815"/>
          <a:ext cx="7470648" cy="3645803"/>
        </p:xfrm>
        <a:graphic>
          <a:graphicData uri="http://schemas.openxmlformats.org/drawingml/2006/table">
            <a:tbl>
              <a:tblPr firstRow="1" bandRow="1">
                <a:tableStyleId>{5C22544A-7EE6-4342-B048-85BDC9FD1C3A}</a:tableStyleId>
              </a:tblPr>
              <a:tblGrid>
                <a:gridCol w="830072">
                  <a:extLst>
                    <a:ext uri="{9D8B030D-6E8A-4147-A177-3AD203B41FA5}">
                      <a16:colId xmlns:a16="http://schemas.microsoft.com/office/drawing/2014/main" val="2107592306"/>
                    </a:ext>
                  </a:extLst>
                </a:gridCol>
                <a:gridCol w="830072">
                  <a:extLst>
                    <a:ext uri="{9D8B030D-6E8A-4147-A177-3AD203B41FA5}">
                      <a16:colId xmlns:a16="http://schemas.microsoft.com/office/drawing/2014/main" val="3230641397"/>
                    </a:ext>
                  </a:extLst>
                </a:gridCol>
                <a:gridCol w="830072">
                  <a:extLst>
                    <a:ext uri="{9D8B030D-6E8A-4147-A177-3AD203B41FA5}">
                      <a16:colId xmlns:a16="http://schemas.microsoft.com/office/drawing/2014/main" val="3094185858"/>
                    </a:ext>
                  </a:extLst>
                </a:gridCol>
                <a:gridCol w="830072">
                  <a:extLst>
                    <a:ext uri="{9D8B030D-6E8A-4147-A177-3AD203B41FA5}">
                      <a16:colId xmlns:a16="http://schemas.microsoft.com/office/drawing/2014/main" val="3448446776"/>
                    </a:ext>
                  </a:extLst>
                </a:gridCol>
                <a:gridCol w="830072">
                  <a:extLst>
                    <a:ext uri="{9D8B030D-6E8A-4147-A177-3AD203B41FA5}">
                      <a16:colId xmlns:a16="http://schemas.microsoft.com/office/drawing/2014/main" val="226712239"/>
                    </a:ext>
                  </a:extLst>
                </a:gridCol>
                <a:gridCol w="830072">
                  <a:extLst>
                    <a:ext uri="{9D8B030D-6E8A-4147-A177-3AD203B41FA5}">
                      <a16:colId xmlns:a16="http://schemas.microsoft.com/office/drawing/2014/main" val="2541638105"/>
                    </a:ext>
                  </a:extLst>
                </a:gridCol>
                <a:gridCol w="830072">
                  <a:extLst>
                    <a:ext uri="{9D8B030D-6E8A-4147-A177-3AD203B41FA5}">
                      <a16:colId xmlns:a16="http://schemas.microsoft.com/office/drawing/2014/main" val="1835019743"/>
                    </a:ext>
                  </a:extLst>
                </a:gridCol>
                <a:gridCol w="830072">
                  <a:extLst>
                    <a:ext uri="{9D8B030D-6E8A-4147-A177-3AD203B41FA5}">
                      <a16:colId xmlns:a16="http://schemas.microsoft.com/office/drawing/2014/main" val="1849524942"/>
                    </a:ext>
                  </a:extLst>
                </a:gridCol>
                <a:gridCol w="830072">
                  <a:extLst>
                    <a:ext uri="{9D8B030D-6E8A-4147-A177-3AD203B41FA5}">
                      <a16:colId xmlns:a16="http://schemas.microsoft.com/office/drawing/2014/main" val="2920017441"/>
                    </a:ext>
                  </a:extLst>
                </a:gridCol>
              </a:tblGrid>
              <a:tr h="781133">
                <a:tc>
                  <a:txBody>
                    <a:bodyPr/>
                    <a:lstStyle/>
                    <a:p>
                      <a:r>
                        <a:rPr lang="en-US" sz="1200" dirty="0">
                          <a:latin typeface="Times New Roman" panose="02020603050405020304" pitchFamily="18" charset="0"/>
                          <a:cs typeface="Times New Roman" panose="02020603050405020304" pitchFamily="18" charset="0"/>
                        </a:rPr>
                        <a:t>SENSOR</a:t>
                      </a:r>
                    </a:p>
                  </a:txBody>
                  <a:tcPr/>
                </a:tc>
                <a:tc>
                  <a:txBody>
                    <a:bodyPr/>
                    <a:lstStyle/>
                    <a:p>
                      <a:r>
                        <a:rPr lang="en-US" sz="1200" dirty="0">
                          <a:latin typeface="Times New Roman" panose="02020603050405020304" pitchFamily="18" charset="0"/>
                          <a:cs typeface="Times New Roman" panose="02020603050405020304" pitchFamily="18" charset="0"/>
                        </a:rPr>
                        <a:t>FEATURE</a:t>
                      </a:r>
                    </a:p>
                  </a:txBody>
                  <a:tcPr/>
                </a:tc>
                <a:tc>
                  <a:txBody>
                    <a:bodyPr/>
                    <a:lstStyle/>
                    <a:p>
                      <a:r>
                        <a:rPr lang="en-US" sz="1200" dirty="0">
                          <a:latin typeface="Times New Roman" panose="02020603050405020304" pitchFamily="18" charset="0"/>
                          <a:cs typeface="Times New Roman" panose="02020603050405020304" pitchFamily="18" charset="0"/>
                        </a:rPr>
                        <a:t>HL1</a:t>
                      </a:r>
                    </a:p>
                  </a:txBody>
                  <a:tcPr/>
                </a:tc>
                <a:tc>
                  <a:txBody>
                    <a:bodyPr/>
                    <a:lstStyle/>
                    <a:p>
                      <a:r>
                        <a:rPr lang="en-US" sz="1200" dirty="0">
                          <a:latin typeface="Times New Roman" panose="02020603050405020304" pitchFamily="18" charset="0"/>
                          <a:cs typeface="Times New Roman" panose="02020603050405020304" pitchFamily="18" charset="0"/>
                        </a:rPr>
                        <a:t>HL2</a:t>
                      </a:r>
                    </a:p>
                  </a:txBody>
                  <a:tcPr/>
                </a:tc>
                <a:tc>
                  <a:txBody>
                    <a:bodyPr/>
                    <a:lstStyle/>
                    <a:p>
                      <a:r>
                        <a:rPr lang="en-US" sz="1200" dirty="0">
                          <a:latin typeface="Times New Roman" panose="02020603050405020304" pitchFamily="18" charset="0"/>
                          <a:cs typeface="Times New Roman" panose="02020603050405020304" pitchFamily="18" charset="0"/>
                        </a:rPr>
                        <a:t>No</a:t>
                      </a:r>
                      <a:r>
                        <a:rPr lang="en-US" sz="1200" baseline="0" dirty="0">
                          <a:latin typeface="Times New Roman" panose="02020603050405020304" pitchFamily="18" charset="0"/>
                          <a:cs typeface="Times New Roman" panose="02020603050405020304" pitchFamily="18" charset="0"/>
                        </a:rPr>
                        <a:t> of Autoencoders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L2WR</a:t>
                      </a:r>
                    </a:p>
                  </a:txBody>
                  <a:tcPr/>
                </a:tc>
                <a:tc>
                  <a:txBody>
                    <a:bodyPr/>
                    <a:lstStyle/>
                    <a:p>
                      <a:r>
                        <a:rPr lang="en-US" sz="1200" dirty="0">
                          <a:latin typeface="Times New Roman" panose="02020603050405020304" pitchFamily="18" charset="0"/>
                          <a:cs typeface="Times New Roman" panose="02020603050405020304" pitchFamily="18" charset="0"/>
                        </a:rPr>
                        <a:t>SR</a:t>
                      </a:r>
                    </a:p>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SP</a:t>
                      </a:r>
                    </a:p>
                  </a:txBody>
                  <a:tcPr/>
                </a:tc>
                <a:tc>
                  <a:txBody>
                    <a:bodyPr/>
                    <a:lstStyle/>
                    <a:p>
                      <a:r>
                        <a:rPr lang="en-US" sz="1200" dirty="0">
                          <a:latin typeface="Times New Roman" panose="02020603050405020304" pitchFamily="18" charset="0"/>
                          <a:cs typeface="Times New Roman" panose="02020603050405020304" pitchFamily="18" charset="0"/>
                        </a:rPr>
                        <a:t>AUC</a:t>
                      </a:r>
                    </a:p>
                  </a:txBody>
                  <a:tcPr/>
                </a:tc>
                <a:extLst>
                  <a:ext uri="{0D108BD9-81ED-4DB2-BD59-A6C34878D82A}">
                    <a16:rowId xmlns:a16="http://schemas.microsoft.com/office/drawing/2014/main" val="196801695"/>
                  </a:ext>
                </a:extLst>
              </a:tr>
              <a:tr h="572934">
                <a:tc>
                  <a:txBody>
                    <a:bodyPr/>
                    <a:lstStyle/>
                    <a:p>
                      <a:r>
                        <a:rPr lang="en-US" sz="1200" dirty="0">
                          <a:latin typeface="Times New Roman" panose="02020603050405020304" pitchFamily="18" charset="0"/>
                          <a:cs typeface="Times New Roman" panose="02020603050405020304" pitchFamily="18" charset="0"/>
                        </a:rPr>
                        <a:t>SAGEM+DIGITAL</a:t>
                      </a:r>
                    </a:p>
                  </a:txBody>
                  <a:tcPr/>
                </a:tc>
                <a:tc>
                  <a:txBody>
                    <a:bodyPr/>
                    <a:lstStyle/>
                    <a:p>
                      <a:r>
                        <a:rPr lang="en-US" sz="1200" dirty="0">
                          <a:latin typeface="Times New Roman" panose="02020603050405020304" pitchFamily="18" charset="0"/>
                          <a:cs typeface="Times New Roman" panose="02020603050405020304" pitchFamily="18" charset="0"/>
                        </a:rPr>
                        <a:t>LBP</a:t>
                      </a:r>
                    </a:p>
                  </a:txBody>
                  <a:tcPr/>
                </a:tc>
                <a:tc>
                  <a:txBody>
                    <a:bodyPr/>
                    <a:lstStyle/>
                    <a:p>
                      <a:r>
                        <a:rPr lang="en-US" sz="1200" dirty="0">
                          <a:latin typeface="Times New Roman" panose="02020603050405020304" pitchFamily="18" charset="0"/>
                          <a:cs typeface="Times New Roman" panose="02020603050405020304" pitchFamily="18" charset="0"/>
                        </a:rPr>
                        <a:t>100</a:t>
                      </a:r>
                    </a:p>
                  </a:txBody>
                  <a:tcPr/>
                </a:tc>
                <a:tc>
                  <a:txBody>
                    <a:bodyPr/>
                    <a:lstStyle/>
                    <a:p>
                      <a:r>
                        <a:rPr lang="en-US" sz="1200" dirty="0">
                          <a:latin typeface="Times New Roman" panose="02020603050405020304" pitchFamily="18" charset="0"/>
                          <a:cs typeface="Times New Roman" panose="02020603050405020304" pitchFamily="18" charset="0"/>
                        </a:rPr>
                        <a:t>100</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0.004,0.004</a:t>
                      </a:r>
                    </a:p>
                  </a:txBody>
                  <a:tcPr/>
                </a:tc>
                <a:tc>
                  <a:txBody>
                    <a:bodyPr/>
                    <a:lstStyle/>
                    <a:p>
                      <a:r>
                        <a:rPr lang="en-US" sz="1200" dirty="0">
                          <a:latin typeface="Times New Roman" panose="02020603050405020304" pitchFamily="18" charset="0"/>
                          <a:cs typeface="Times New Roman" panose="02020603050405020304" pitchFamily="18" charset="0"/>
                        </a:rPr>
                        <a:t>1,1</a:t>
                      </a:r>
                    </a:p>
                  </a:txBody>
                  <a:tcPr/>
                </a:tc>
                <a:tc>
                  <a:txBody>
                    <a:bodyPr/>
                    <a:lstStyle/>
                    <a:p>
                      <a:r>
                        <a:rPr lang="en-US" sz="1200" dirty="0">
                          <a:latin typeface="Times New Roman" panose="02020603050405020304" pitchFamily="18" charset="0"/>
                          <a:cs typeface="Times New Roman" panose="02020603050405020304" pitchFamily="18" charset="0"/>
                        </a:rPr>
                        <a:t>0.25,0.25</a:t>
                      </a:r>
                    </a:p>
                  </a:txBody>
                  <a:tcPr/>
                </a:tc>
                <a:tc>
                  <a:txBody>
                    <a:bodyPr/>
                    <a:lstStyle/>
                    <a:p>
                      <a:r>
                        <a:rPr lang="en-US" sz="1200" dirty="0">
                          <a:latin typeface="Times New Roman" panose="02020603050405020304" pitchFamily="18" charset="0"/>
                          <a:cs typeface="Times New Roman" panose="02020603050405020304" pitchFamily="18" charset="0"/>
                        </a:rPr>
                        <a:t>0.81226</a:t>
                      </a:r>
                    </a:p>
                  </a:txBody>
                  <a:tcPr/>
                </a:tc>
                <a:extLst>
                  <a:ext uri="{0D108BD9-81ED-4DB2-BD59-A6C34878D82A}">
                    <a16:rowId xmlns:a16="http://schemas.microsoft.com/office/drawing/2014/main" val="3441002234"/>
                  </a:ext>
                </a:extLst>
              </a:tr>
              <a:tr h="572934">
                <a:tc>
                  <a:txBody>
                    <a:bodyPr/>
                    <a:lstStyle/>
                    <a:p>
                      <a:r>
                        <a:rPr lang="en-US" sz="1200" dirty="0">
                          <a:latin typeface="Times New Roman" panose="02020603050405020304" pitchFamily="18" charset="0"/>
                          <a:cs typeface="Times New Roman" panose="02020603050405020304" pitchFamily="18" charset="0"/>
                        </a:rPr>
                        <a:t>SAGEM+DIGITAL</a:t>
                      </a:r>
                    </a:p>
                  </a:txBody>
                  <a:tcPr/>
                </a:tc>
                <a:tc>
                  <a:txBody>
                    <a:bodyPr/>
                    <a:lstStyle/>
                    <a:p>
                      <a:r>
                        <a:rPr lang="en-US" sz="1200" dirty="0">
                          <a:latin typeface="Times New Roman" panose="02020603050405020304" pitchFamily="18" charset="0"/>
                          <a:cs typeface="Times New Roman" panose="02020603050405020304" pitchFamily="18" charset="0"/>
                        </a:rPr>
                        <a:t>LBP</a:t>
                      </a:r>
                    </a:p>
                  </a:txBody>
                  <a:tcPr/>
                </a:tc>
                <a:tc>
                  <a:txBody>
                    <a:bodyPr/>
                    <a:lstStyle/>
                    <a:p>
                      <a:r>
                        <a:rPr lang="en-US" sz="1200" dirty="0">
                          <a:latin typeface="Times New Roman" panose="02020603050405020304" pitchFamily="18" charset="0"/>
                          <a:cs typeface="Times New Roman" panose="02020603050405020304" pitchFamily="18" charset="0"/>
                        </a:rPr>
                        <a:t>200</a:t>
                      </a:r>
                    </a:p>
                  </a:txBody>
                  <a:tcPr/>
                </a:tc>
                <a:tc>
                  <a:txBody>
                    <a:bodyPr/>
                    <a:lstStyle/>
                    <a:p>
                      <a:r>
                        <a:rPr lang="en-US" sz="1200" dirty="0">
                          <a:latin typeface="Times New Roman" panose="02020603050405020304" pitchFamily="18" charset="0"/>
                          <a:cs typeface="Times New Roman" panose="02020603050405020304" pitchFamily="18" charset="0"/>
                        </a:rPr>
                        <a:t>100</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0.004,0.004</a:t>
                      </a:r>
                    </a:p>
                  </a:txBody>
                  <a:tcPr/>
                </a:tc>
                <a:tc>
                  <a:txBody>
                    <a:bodyPr/>
                    <a:lstStyle/>
                    <a:p>
                      <a:r>
                        <a:rPr lang="en-US" sz="1200" dirty="0">
                          <a:latin typeface="Times New Roman" panose="02020603050405020304" pitchFamily="18" charset="0"/>
                          <a:cs typeface="Times New Roman" panose="02020603050405020304" pitchFamily="18" charset="0"/>
                        </a:rPr>
                        <a:t>1,1</a:t>
                      </a:r>
                    </a:p>
                  </a:txBody>
                  <a:tcPr/>
                </a:tc>
                <a:tc>
                  <a:txBody>
                    <a:bodyPr/>
                    <a:lstStyle/>
                    <a:p>
                      <a:r>
                        <a:rPr lang="en-US" sz="1200" dirty="0">
                          <a:latin typeface="Times New Roman" panose="02020603050405020304" pitchFamily="18" charset="0"/>
                          <a:cs typeface="Times New Roman" panose="02020603050405020304" pitchFamily="18" charset="0"/>
                        </a:rPr>
                        <a:t>0.25,0.25</a:t>
                      </a:r>
                    </a:p>
                  </a:txBody>
                  <a:tcPr/>
                </a:tc>
                <a:tc>
                  <a:txBody>
                    <a:bodyPr/>
                    <a:lstStyle/>
                    <a:p>
                      <a:r>
                        <a:rPr lang="en-US" sz="1200" dirty="0">
                          <a:latin typeface="Times New Roman" panose="02020603050405020304" pitchFamily="18" charset="0"/>
                          <a:cs typeface="Times New Roman" panose="02020603050405020304" pitchFamily="18" charset="0"/>
                        </a:rPr>
                        <a:t>0.87656</a:t>
                      </a:r>
                    </a:p>
                  </a:txBody>
                  <a:tcPr/>
                </a:tc>
                <a:extLst>
                  <a:ext uri="{0D108BD9-81ED-4DB2-BD59-A6C34878D82A}">
                    <a16:rowId xmlns:a16="http://schemas.microsoft.com/office/drawing/2014/main" val="3542799023"/>
                  </a:ext>
                </a:extLst>
              </a:tr>
              <a:tr h="572934">
                <a:tc>
                  <a:txBody>
                    <a:bodyPr/>
                    <a:lstStyle/>
                    <a:p>
                      <a:r>
                        <a:rPr lang="en-US" sz="1200" dirty="0">
                          <a:latin typeface="Times New Roman" panose="02020603050405020304" pitchFamily="18" charset="0"/>
                          <a:cs typeface="Times New Roman" panose="02020603050405020304" pitchFamily="18" charset="0"/>
                        </a:rPr>
                        <a:t>SAGEM+DIGITAL</a:t>
                      </a:r>
                    </a:p>
                  </a:txBody>
                  <a:tcPr/>
                </a:tc>
                <a:tc>
                  <a:txBody>
                    <a:bodyPr/>
                    <a:lstStyle/>
                    <a:p>
                      <a:r>
                        <a:rPr lang="en-US" sz="1200" dirty="0">
                          <a:latin typeface="Times New Roman" panose="02020603050405020304" pitchFamily="18" charset="0"/>
                          <a:cs typeface="Times New Roman" panose="02020603050405020304" pitchFamily="18" charset="0"/>
                        </a:rPr>
                        <a:t>LBP</a:t>
                      </a:r>
                    </a:p>
                  </a:txBody>
                  <a:tcPr/>
                </a:tc>
                <a:tc>
                  <a:txBody>
                    <a:bodyPr/>
                    <a:lstStyle/>
                    <a:p>
                      <a:r>
                        <a:rPr lang="en-US" sz="1200" dirty="0">
                          <a:latin typeface="Times New Roman" panose="02020603050405020304" pitchFamily="18" charset="0"/>
                          <a:cs typeface="Times New Roman" panose="02020603050405020304" pitchFamily="18" charset="0"/>
                        </a:rPr>
                        <a:t>400</a:t>
                      </a:r>
                    </a:p>
                  </a:txBody>
                  <a:tcPr/>
                </a:tc>
                <a:tc>
                  <a:txBody>
                    <a:bodyPr/>
                    <a:lstStyle/>
                    <a:p>
                      <a:r>
                        <a:rPr lang="en-US" sz="1200" dirty="0">
                          <a:latin typeface="Times New Roman" panose="02020603050405020304" pitchFamily="18" charset="0"/>
                          <a:cs typeface="Times New Roman" panose="02020603050405020304" pitchFamily="18" charset="0"/>
                        </a:rPr>
                        <a:t>150</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0.004,0.004</a:t>
                      </a:r>
                    </a:p>
                  </a:txBody>
                  <a:tcPr/>
                </a:tc>
                <a:tc>
                  <a:txBody>
                    <a:bodyPr/>
                    <a:lstStyle/>
                    <a:p>
                      <a:r>
                        <a:rPr lang="en-US" sz="1200" dirty="0">
                          <a:latin typeface="Times New Roman" panose="02020603050405020304" pitchFamily="18" charset="0"/>
                          <a:cs typeface="Times New Roman" panose="02020603050405020304" pitchFamily="18" charset="0"/>
                        </a:rPr>
                        <a:t>2,1</a:t>
                      </a:r>
                    </a:p>
                  </a:txBody>
                  <a:tcPr/>
                </a:tc>
                <a:tc>
                  <a:txBody>
                    <a:bodyPr/>
                    <a:lstStyle/>
                    <a:p>
                      <a:r>
                        <a:rPr lang="en-US" sz="1200" dirty="0">
                          <a:latin typeface="Times New Roman" panose="02020603050405020304" pitchFamily="18" charset="0"/>
                          <a:cs typeface="Times New Roman" panose="02020603050405020304" pitchFamily="18" charset="0"/>
                        </a:rPr>
                        <a:t>0.4,0.4</a:t>
                      </a:r>
                    </a:p>
                  </a:txBody>
                  <a:tcPr/>
                </a:tc>
                <a:tc>
                  <a:txBody>
                    <a:bodyPr/>
                    <a:lstStyle/>
                    <a:p>
                      <a:r>
                        <a:rPr lang="en-US" sz="1200" dirty="0">
                          <a:latin typeface="Times New Roman" panose="02020603050405020304" pitchFamily="18" charset="0"/>
                          <a:cs typeface="Times New Roman" panose="02020603050405020304" pitchFamily="18" charset="0"/>
                        </a:rPr>
                        <a:t>0.90225</a:t>
                      </a:r>
                    </a:p>
                  </a:txBody>
                  <a:tcPr/>
                </a:tc>
                <a:extLst>
                  <a:ext uri="{0D108BD9-81ED-4DB2-BD59-A6C34878D82A}">
                    <a16:rowId xmlns:a16="http://schemas.microsoft.com/office/drawing/2014/main" val="2709666955"/>
                  </a:ext>
                </a:extLst>
              </a:tr>
              <a:tr h="572934">
                <a:tc>
                  <a:txBody>
                    <a:bodyPr/>
                    <a:lstStyle/>
                    <a:p>
                      <a:r>
                        <a:rPr lang="en-US" sz="1200" dirty="0">
                          <a:latin typeface="Times New Roman" panose="02020603050405020304" pitchFamily="18" charset="0"/>
                          <a:cs typeface="Times New Roman" panose="02020603050405020304" pitchFamily="18" charset="0"/>
                        </a:rPr>
                        <a:t>SAGEM+DIGITAL</a:t>
                      </a:r>
                    </a:p>
                  </a:txBody>
                  <a:tcPr/>
                </a:tc>
                <a:tc>
                  <a:txBody>
                    <a:bodyPr/>
                    <a:lstStyle/>
                    <a:p>
                      <a:r>
                        <a:rPr lang="en-US" sz="1200" dirty="0">
                          <a:latin typeface="Times New Roman" panose="02020603050405020304" pitchFamily="18" charset="0"/>
                          <a:cs typeface="Times New Roman" panose="02020603050405020304" pitchFamily="18" charset="0"/>
                        </a:rPr>
                        <a:t>LBP</a:t>
                      </a:r>
                    </a:p>
                  </a:txBody>
                  <a:tcPr/>
                </a:tc>
                <a:tc>
                  <a:txBody>
                    <a:bodyPr/>
                    <a:lstStyle/>
                    <a:p>
                      <a:r>
                        <a:rPr lang="en-US" sz="1200" dirty="0">
                          <a:latin typeface="Times New Roman" panose="02020603050405020304" pitchFamily="18" charset="0"/>
                          <a:cs typeface="Times New Roman" panose="02020603050405020304" pitchFamily="18" charset="0"/>
                        </a:rPr>
                        <a:t>300</a:t>
                      </a:r>
                    </a:p>
                  </a:txBody>
                  <a:tcPr/>
                </a:tc>
                <a:tc>
                  <a:txBody>
                    <a:bodyPr/>
                    <a:lstStyle/>
                    <a:p>
                      <a:r>
                        <a:rPr lang="en-US" sz="1200" dirty="0">
                          <a:latin typeface="Times New Roman" panose="02020603050405020304" pitchFamily="18" charset="0"/>
                          <a:cs typeface="Times New Roman" panose="02020603050405020304" pitchFamily="18" charset="0"/>
                        </a:rPr>
                        <a:t>100</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0.004,0.004</a:t>
                      </a:r>
                    </a:p>
                  </a:txBody>
                  <a:tcPr/>
                </a:tc>
                <a:tc>
                  <a:txBody>
                    <a:bodyPr/>
                    <a:lstStyle/>
                    <a:p>
                      <a:r>
                        <a:rPr lang="en-US" sz="1200" dirty="0">
                          <a:latin typeface="Times New Roman" panose="02020603050405020304" pitchFamily="18" charset="0"/>
                          <a:cs typeface="Times New Roman" panose="02020603050405020304" pitchFamily="18" charset="0"/>
                        </a:rPr>
                        <a:t>2,1</a:t>
                      </a:r>
                    </a:p>
                  </a:txBody>
                  <a:tcPr/>
                </a:tc>
                <a:tc>
                  <a:txBody>
                    <a:bodyPr/>
                    <a:lstStyle/>
                    <a:p>
                      <a:r>
                        <a:rPr lang="en-US" sz="1200" dirty="0">
                          <a:latin typeface="Times New Roman" panose="02020603050405020304" pitchFamily="18" charset="0"/>
                          <a:cs typeface="Times New Roman" panose="02020603050405020304" pitchFamily="18" charset="0"/>
                        </a:rPr>
                        <a:t>0.4,0.25</a:t>
                      </a:r>
                    </a:p>
                  </a:txBody>
                  <a:tcPr/>
                </a:tc>
                <a:tc>
                  <a:txBody>
                    <a:bodyPr/>
                    <a:lstStyle/>
                    <a:p>
                      <a:r>
                        <a:rPr lang="en-US" sz="1200" dirty="0">
                          <a:latin typeface="Times New Roman" panose="02020603050405020304" pitchFamily="18" charset="0"/>
                          <a:cs typeface="Times New Roman" panose="02020603050405020304" pitchFamily="18" charset="0"/>
                        </a:rPr>
                        <a:t>0.85696</a:t>
                      </a:r>
                    </a:p>
                  </a:txBody>
                  <a:tcPr/>
                </a:tc>
                <a:extLst>
                  <a:ext uri="{0D108BD9-81ED-4DB2-BD59-A6C34878D82A}">
                    <a16:rowId xmlns:a16="http://schemas.microsoft.com/office/drawing/2014/main" val="2948753390"/>
                  </a:ext>
                </a:extLst>
              </a:tr>
              <a:tr h="572934">
                <a:tc>
                  <a:txBody>
                    <a:bodyPr/>
                    <a:lstStyle/>
                    <a:p>
                      <a:r>
                        <a:rPr lang="en-US" sz="1200" dirty="0">
                          <a:latin typeface="Times New Roman" panose="02020603050405020304" pitchFamily="18" charset="0"/>
                          <a:cs typeface="Times New Roman" panose="02020603050405020304" pitchFamily="18" charset="0"/>
                        </a:rPr>
                        <a:t>SAGEM+DIGITAL</a:t>
                      </a:r>
                    </a:p>
                  </a:txBody>
                  <a:tcPr/>
                </a:tc>
                <a:tc>
                  <a:txBody>
                    <a:bodyPr/>
                    <a:lstStyle/>
                    <a:p>
                      <a:r>
                        <a:rPr lang="en-US" sz="1200" dirty="0">
                          <a:latin typeface="Times New Roman" panose="02020603050405020304" pitchFamily="18" charset="0"/>
                          <a:cs typeface="Times New Roman" panose="02020603050405020304" pitchFamily="18" charset="0"/>
                        </a:rPr>
                        <a:t>LBP</a:t>
                      </a:r>
                    </a:p>
                  </a:txBody>
                  <a:tcPr/>
                </a:tc>
                <a:tc>
                  <a:txBody>
                    <a:bodyPr/>
                    <a:lstStyle/>
                    <a:p>
                      <a:r>
                        <a:rPr lang="en-US" sz="1200" dirty="0">
                          <a:latin typeface="Times New Roman" panose="02020603050405020304" pitchFamily="18" charset="0"/>
                          <a:cs typeface="Times New Roman" panose="02020603050405020304" pitchFamily="18" charset="0"/>
                        </a:rPr>
                        <a:t>500</a:t>
                      </a:r>
                    </a:p>
                  </a:txBody>
                  <a:tcPr/>
                </a:tc>
                <a:tc>
                  <a:txBody>
                    <a:bodyPr/>
                    <a:lstStyle/>
                    <a:p>
                      <a:r>
                        <a:rPr lang="en-US" sz="1200" dirty="0">
                          <a:latin typeface="Times New Roman" panose="02020603050405020304" pitchFamily="18" charset="0"/>
                          <a:cs typeface="Times New Roman" panose="02020603050405020304" pitchFamily="18" charset="0"/>
                        </a:rPr>
                        <a:t>100</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0.016,0.016</a:t>
                      </a:r>
                    </a:p>
                  </a:txBody>
                  <a:tcPr/>
                </a:tc>
                <a:tc>
                  <a:txBody>
                    <a:bodyPr/>
                    <a:lstStyle/>
                    <a:p>
                      <a:r>
                        <a:rPr lang="en-US" sz="1200" dirty="0">
                          <a:latin typeface="Times New Roman" panose="02020603050405020304" pitchFamily="18" charset="0"/>
                          <a:cs typeface="Times New Roman" panose="02020603050405020304" pitchFamily="18" charset="0"/>
                        </a:rPr>
                        <a:t>4,2</a:t>
                      </a:r>
                    </a:p>
                  </a:txBody>
                  <a:tcPr/>
                </a:tc>
                <a:tc>
                  <a:txBody>
                    <a:bodyPr/>
                    <a:lstStyle/>
                    <a:p>
                      <a:r>
                        <a:rPr lang="en-US" sz="1200" dirty="0">
                          <a:latin typeface="Times New Roman" panose="02020603050405020304" pitchFamily="18" charset="0"/>
                          <a:cs typeface="Times New Roman" panose="02020603050405020304" pitchFamily="18" charset="0"/>
                        </a:rPr>
                        <a:t>0.4,0.4</a:t>
                      </a:r>
                    </a:p>
                  </a:txBody>
                  <a:tcPr/>
                </a:tc>
                <a:tc>
                  <a:txBody>
                    <a:bodyPr/>
                    <a:lstStyle/>
                    <a:p>
                      <a:r>
                        <a:rPr lang="en-US" sz="1200" dirty="0">
                          <a:latin typeface="Times New Roman" panose="02020603050405020304" pitchFamily="18" charset="0"/>
                          <a:cs typeface="Times New Roman" panose="02020603050405020304" pitchFamily="18" charset="0"/>
                        </a:rPr>
                        <a:t>0.89123</a:t>
                      </a:r>
                    </a:p>
                  </a:txBody>
                  <a:tcPr/>
                </a:tc>
                <a:extLst>
                  <a:ext uri="{0D108BD9-81ED-4DB2-BD59-A6C34878D82A}">
                    <a16:rowId xmlns:a16="http://schemas.microsoft.com/office/drawing/2014/main" val="1960220426"/>
                  </a:ext>
                </a:extLst>
              </a:tr>
            </a:tbl>
          </a:graphicData>
        </a:graphic>
      </p:graphicFrame>
      <p:sp>
        <p:nvSpPr>
          <p:cNvPr id="7" name="TextBox 6"/>
          <p:cNvSpPr txBox="1"/>
          <p:nvPr/>
        </p:nvSpPr>
        <p:spPr>
          <a:xfrm>
            <a:off x="677334" y="1225485"/>
            <a:ext cx="9107689" cy="954107"/>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TOOK </a:t>
            </a:r>
            <a:r>
              <a:rPr lang="en-US" sz="1400" b="1" u="sng" dirty="0">
                <a:latin typeface="Times New Roman" panose="02020603050405020304" pitchFamily="18" charset="0"/>
                <a:cs typeface="Times New Roman" panose="02020603050405020304" pitchFamily="18" charset="0"/>
              </a:rPr>
              <a:t>LBP</a:t>
            </a:r>
            <a:r>
              <a:rPr lang="en-US" sz="1400" dirty="0">
                <a:latin typeface="Times New Roman" panose="02020603050405020304" pitchFamily="18" charset="0"/>
                <a:cs typeface="Times New Roman" panose="02020603050405020304" pitchFamily="18" charset="0"/>
              </a:rPr>
              <a:t> FEATURE COMBINED TRAIN DATA FOR DIGITAL &amp; SAGEM SENSOR TO FIND THE BEST CONFIGURATION,</a:t>
            </a:r>
          </a:p>
          <a:p>
            <a:pPr algn="just"/>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HIDDEN LAYER 1=400 ,HIDDEN LAYER 2=150 ,L2WR=0.004,0.004, SR=2,1 ,SP=0.4,0.4, AUC=0.9 0225</a:t>
            </a:r>
          </a:p>
        </p:txBody>
      </p:sp>
    </p:spTree>
    <p:extLst>
      <p:ext uri="{BB962C8B-B14F-4D97-AF65-F5344CB8AC3E}">
        <p14:creationId xmlns:p14="http://schemas.microsoft.com/office/powerpoint/2010/main" val="334228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6665298" cy="798576"/>
          </a:xfrm>
        </p:spPr>
        <p:txBody>
          <a:bodyPr/>
          <a:lstStyle/>
          <a:p>
            <a:r>
              <a:rPr lang="en-US" dirty="0"/>
              <a:t>TASK1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55467262"/>
              </p:ext>
            </p:extLst>
          </p:nvPr>
        </p:nvGraphicFramePr>
        <p:xfrm>
          <a:off x="677863" y="2160588"/>
          <a:ext cx="6686022" cy="4011612"/>
        </p:xfrm>
        <a:graphic>
          <a:graphicData uri="http://schemas.openxmlformats.org/drawingml/2006/table">
            <a:tbl>
              <a:tblPr firstRow="1" bandRow="1">
                <a:tableStyleId>{5C22544A-7EE6-4342-B048-85BDC9FD1C3A}</a:tableStyleId>
              </a:tblPr>
              <a:tblGrid>
                <a:gridCol w="955146">
                  <a:extLst>
                    <a:ext uri="{9D8B030D-6E8A-4147-A177-3AD203B41FA5}">
                      <a16:colId xmlns:a16="http://schemas.microsoft.com/office/drawing/2014/main" val="1613038497"/>
                    </a:ext>
                  </a:extLst>
                </a:gridCol>
                <a:gridCol w="955146">
                  <a:extLst>
                    <a:ext uri="{9D8B030D-6E8A-4147-A177-3AD203B41FA5}">
                      <a16:colId xmlns:a16="http://schemas.microsoft.com/office/drawing/2014/main" val="3272325763"/>
                    </a:ext>
                  </a:extLst>
                </a:gridCol>
                <a:gridCol w="955146">
                  <a:extLst>
                    <a:ext uri="{9D8B030D-6E8A-4147-A177-3AD203B41FA5}">
                      <a16:colId xmlns:a16="http://schemas.microsoft.com/office/drawing/2014/main" val="2271933013"/>
                    </a:ext>
                  </a:extLst>
                </a:gridCol>
                <a:gridCol w="955146">
                  <a:extLst>
                    <a:ext uri="{9D8B030D-6E8A-4147-A177-3AD203B41FA5}">
                      <a16:colId xmlns:a16="http://schemas.microsoft.com/office/drawing/2014/main" val="79828961"/>
                    </a:ext>
                  </a:extLst>
                </a:gridCol>
                <a:gridCol w="955146">
                  <a:extLst>
                    <a:ext uri="{9D8B030D-6E8A-4147-A177-3AD203B41FA5}">
                      <a16:colId xmlns:a16="http://schemas.microsoft.com/office/drawing/2014/main" val="3504707222"/>
                    </a:ext>
                  </a:extLst>
                </a:gridCol>
                <a:gridCol w="955146">
                  <a:extLst>
                    <a:ext uri="{9D8B030D-6E8A-4147-A177-3AD203B41FA5}">
                      <a16:colId xmlns:a16="http://schemas.microsoft.com/office/drawing/2014/main" val="2327526615"/>
                    </a:ext>
                  </a:extLst>
                </a:gridCol>
                <a:gridCol w="955146">
                  <a:extLst>
                    <a:ext uri="{9D8B030D-6E8A-4147-A177-3AD203B41FA5}">
                      <a16:colId xmlns:a16="http://schemas.microsoft.com/office/drawing/2014/main" val="461397849"/>
                    </a:ext>
                  </a:extLst>
                </a:gridCol>
              </a:tblGrid>
              <a:tr h="1005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Sensor</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Features</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Hidden Layer1</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Hidden Layer2</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No of Auto-encoders</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AUC</a:t>
                      </a:r>
                      <a:r>
                        <a:rPr lang="en-US" sz="1200" baseline="0" dirty="0"/>
                        <a:t> Train</a:t>
                      </a:r>
                      <a:endParaRPr lang="en-US" sz="1200" dirty="0"/>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AUC</a:t>
                      </a:r>
                      <a:r>
                        <a:rPr lang="en-US" sz="1200" baseline="0" dirty="0"/>
                        <a:t> </a:t>
                      </a:r>
                      <a:r>
                        <a:rPr lang="en-US" sz="1200" dirty="0"/>
                        <a:t>Test</a:t>
                      </a:r>
                      <a:endParaRPr lang="en-US" sz="1200" dirty="0"/>
                    </a:p>
                  </a:txBody>
                  <a:tcPr/>
                </a:tc>
                <a:extLst>
                  <a:ext uri="{0D108BD9-81ED-4DB2-BD59-A6C34878D82A}">
                    <a16:rowId xmlns:a16="http://schemas.microsoft.com/office/drawing/2014/main" val="670914973"/>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Digital</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LBP</a:t>
                      </a:r>
                    </a:p>
                    <a:p>
                      <a:endParaRPr lang="en-US" sz="1200" dirty="0"/>
                    </a:p>
                  </a:txBody>
                  <a:tcPr/>
                </a:tc>
                <a:tc>
                  <a:txBody>
                    <a:bodyPr/>
                    <a:lstStyle/>
                    <a:p>
                      <a:r>
                        <a:rPr lang="en-US" sz="1200" dirty="0"/>
                        <a:t>400</a:t>
                      </a:r>
                    </a:p>
                  </a:txBody>
                  <a:tcPr/>
                </a:tc>
                <a:tc>
                  <a:txBody>
                    <a:bodyPr/>
                    <a:lstStyle/>
                    <a:p>
                      <a:r>
                        <a:rPr lang="en-US" sz="1200" dirty="0"/>
                        <a:t>150</a:t>
                      </a:r>
                    </a:p>
                  </a:txBody>
                  <a:tcPr/>
                </a:tc>
                <a:tc>
                  <a:txBody>
                    <a:bodyPr/>
                    <a:lstStyle/>
                    <a:p>
                      <a:r>
                        <a:rPr lang="en-US" sz="1200" dirty="0"/>
                        <a:t>2</a:t>
                      </a:r>
                    </a:p>
                  </a:txBody>
                  <a:tcPr/>
                </a:tc>
                <a:tc>
                  <a:txBody>
                    <a:bodyPr/>
                    <a:lstStyle/>
                    <a:p>
                      <a:r>
                        <a:rPr lang="en-US" sz="1200" dirty="0"/>
                        <a:t>0.93913</a:t>
                      </a:r>
                    </a:p>
                  </a:txBody>
                  <a:tcPr/>
                </a:tc>
                <a:tc>
                  <a:txBody>
                    <a:bodyPr/>
                    <a:lstStyle/>
                    <a:p>
                      <a:r>
                        <a:rPr lang="en-US" sz="1200" dirty="0"/>
                        <a:t>0.79821</a:t>
                      </a:r>
                    </a:p>
                  </a:txBody>
                  <a:tcPr/>
                </a:tc>
                <a:extLst>
                  <a:ext uri="{0D108BD9-81ED-4DB2-BD59-A6C34878D82A}">
                    <a16:rowId xmlns:a16="http://schemas.microsoft.com/office/drawing/2014/main" val="2258739515"/>
                  </a:ext>
                </a:extLst>
              </a:tr>
              <a:tr h="64008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Digital</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BSIF</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400</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150</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2</a:t>
                      </a:r>
                    </a:p>
                    <a:p>
                      <a:endParaRPr lang="en-US" sz="1200" dirty="0"/>
                    </a:p>
                  </a:txBody>
                  <a:tcPr/>
                </a:tc>
                <a:tc>
                  <a:txBody>
                    <a:bodyPr/>
                    <a:lstStyle/>
                    <a:p>
                      <a:r>
                        <a:rPr lang="en-US" sz="1200" dirty="0"/>
                        <a:t>0.92595</a:t>
                      </a:r>
                    </a:p>
                  </a:txBody>
                  <a:tcPr/>
                </a:tc>
                <a:tc>
                  <a:txBody>
                    <a:bodyPr/>
                    <a:lstStyle/>
                    <a:p>
                      <a:r>
                        <a:rPr lang="en-US" sz="1200" dirty="0"/>
                        <a:t>0.83685</a:t>
                      </a:r>
                    </a:p>
                  </a:txBody>
                  <a:tcPr/>
                </a:tc>
                <a:extLst>
                  <a:ext uri="{0D108BD9-81ED-4DB2-BD59-A6C34878D82A}">
                    <a16:rowId xmlns:a16="http://schemas.microsoft.com/office/drawing/2014/main" val="1148235760"/>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Digital</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BGP</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400</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150</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2</a:t>
                      </a:r>
                    </a:p>
                    <a:p>
                      <a:endParaRPr lang="en-US" sz="1200" dirty="0"/>
                    </a:p>
                  </a:txBody>
                  <a:tcPr/>
                </a:tc>
                <a:tc>
                  <a:txBody>
                    <a:bodyPr/>
                    <a:lstStyle/>
                    <a:p>
                      <a:r>
                        <a:rPr lang="en-US" sz="1200" dirty="0"/>
                        <a:t>0.94565</a:t>
                      </a:r>
                    </a:p>
                  </a:txBody>
                  <a:tcPr/>
                </a:tc>
                <a:tc>
                  <a:txBody>
                    <a:bodyPr/>
                    <a:lstStyle/>
                    <a:p>
                      <a:r>
                        <a:rPr lang="en-US" sz="1200" dirty="0"/>
                        <a:t>0.78421</a:t>
                      </a:r>
                    </a:p>
                  </a:txBody>
                  <a:tcPr/>
                </a:tc>
                <a:extLst>
                  <a:ext uri="{0D108BD9-81ED-4DB2-BD59-A6C34878D82A}">
                    <a16:rowId xmlns:a16="http://schemas.microsoft.com/office/drawing/2014/main" val="760065763"/>
                  </a:ext>
                </a:extLst>
              </a:tr>
              <a:tr h="457200">
                <a:tc>
                  <a:txBody>
                    <a:bodyPr/>
                    <a:lstStyle/>
                    <a:p>
                      <a:r>
                        <a:rPr lang="en-US" sz="1200" dirty="0" err="1"/>
                        <a:t>Sagem</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LBP</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400</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150</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2</a:t>
                      </a:r>
                    </a:p>
                    <a:p>
                      <a:endParaRPr lang="en-US" sz="1200" dirty="0"/>
                    </a:p>
                  </a:txBody>
                  <a:tcPr/>
                </a:tc>
                <a:tc>
                  <a:txBody>
                    <a:bodyPr/>
                    <a:lstStyle/>
                    <a:p>
                      <a:r>
                        <a:rPr lang="en-US" sz="1200" dirty="0"/>
                        <a:t>0.95484</a:t>
                      </a:r>
                    </a:p>
                  </a:txBody>
                  <a:tcPr/>
                </a:tc>
                <a:tc>
                  <a:txBody>
                    <a:bodyPr/>
                    <a:lstStyle/>
                    <a:p>
                      <a:r>
                        <a:rPr lang="en-US" sz="1200" dirty="0"/>
                        <a:t>0.85794</a:t>
                      </a:r>
                    </a:p>
                  </a:txBody>
                  <a:tcPr/>
                </a:tc>
                <a:extLst>
                  <a:ext uri="{0D108BD9-81ED-4DB2-BD59-A6C34878D82A}">
                    <a16:rowId xmlns:a16="http://schemas.microsoft.com/office/drawing/2014/main" val="1112135105"/>
                  </a:ext>
                </a:extLst>
              </a:tr>
              <a:tr h="536892">
                <a:tc>
                  <a:txBody>
                    <a:bodyPr/>
                    <a:lstStyle/>
                    <a:p>
                      <a:r>
                        <a:rPr lang="en-US" sz="1200" dirty="0" err="1"/>
                        <a:t>Sagem</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BSIF</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400</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150</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2</a:t>
                      </a:r>
                    </a:p>
                    <a:p>
                      <a:endParaRPr lang="en-US" sz="1200" dirty="0"/>
                    </a:p>
                  </a:txBody>
                  <a:tcPr/>
                </a:tc>
                <a:tc>
                  <a:txBody>
                    <a:bodyPr/>
                    <a:lstStyle/>
                    <a:p>
                      <a:r>
                        <a:rPr lang="en-US" sz="1200" dirty="0"/>
                        <a:t>0.93019</a:t>
                      </a:r>
                    </a:p>
                  </a:txBody>
                  <a:tcPr/>
                </a:tc>
                <a:tc>
                  <a:txBody>
                    <a:bodyPr/>
                    <a:lstStyle/>
                    <a:p>
                      <a:r>
                        <a:rPr lang="en-US" sz="1200" dirty="0"/>
                        <a:t>0.81046</a:t>
                      </a:r>
                    </a:p>
                  </a:txBody>
                  <a:tcPr/>
                </a:tc>
                <a:extLst>
                  <a:ext uri="{0D108BD9-81ED-4DB2-BD59-A6C34878D82A}">
                    <a16:rowId xmlns:a16="http://schemas.microsoft.com/office/drawing/2014/main" val="3848527312"/>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err="1"/>
                        <a:t>Sagem</a:t>
                      </a:r>
                      <a:endParaRPr lang="en-US" sz="1200" dirty="0"/>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BGP</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400</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150</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2</a:t>
                      </a:r>
                    </a:p>
                    <a:p>
                      <a:endParaRPr lang="en-US" sz="1200" dirty="0"/>
                    </a:p>
                  </a:txBody>
                  <a:tcPr/>
                </a:tc>
                <a:tc>
                  <a:txBody>
                    <a:bodyPr/>
                    <a:lstStyle/>
                    <a:p>
                      <a:r>
                        <a:rPr lang="en-US" sz="1200" dirty="0"/>
                        <a:t>0.91258</a:t>
                      </a:r>
                    </a:p>
                  </a:txBody>
                  <a:tcPr/>
                </a:tc>
                <a:tc>
                  <a:txBody>
                    <a:bodyPr/>
                    <a:lstStyle/>
                    <a:p>
                      <a:r>
                        <a:rPr lang="en-US" sz="1200" dirty="0"/>
                        <a:t>0.85794</a:t>
                      </a:r>
                    </a:p>
                  </a:txBody>
                  <a:tcPr/>
                </a:tc>
                <a:extLst>
                  <a:ext uri="{0D108BD9-81ED-4DB2-BD59-A6C34878D82A}">
                    <a16:rowId xmlns:a16="http://schemas.microsoft.com/office/drawing/2014/main" val="3427946780"/>
                  </a:ext>
                </a:extLst>
              </a:tr>
            </a:tbl>
          </a:graphicData>
        </a:graphic>
      </p:graphicFrame>
      <p:sp>
        <p:nvSpPr>
          <p:cNvPr id="5" name="TextBox 4"/>
          <p:cNvSpPr txBox="1"/>
          <p:nvPr/>
        </p:nvSpPr>
        <p:spPr>
          <a:xfrm>
            <a:off x="4800600" y="841248"/>
            <a:ext cx="4562856" cy="1477328"/>
          </a:xfrm>
          <a:prstGeom prst="rect">
            <a:avLst/>
          </a:prstGeom>
          <a:noFill/>
        </p:spPr>
        <p:txBody>
          <a:bodyPr wrap="square" rtlCol="0">
            <a:spAutoFit/>
          </a:bodyPr>
          <a:lstStyle/>
          <a:p>
            <a:r>
              <a:rPr lang="en-US" dirty="0"/>
              <a:t>L2 Weight Regularization=0.004</a:t>
            </a:r>
          </a:p>
          <a:p>
            <a:r>
              <a:rPr lang="en-US" dirty="0"/>
              <a:t>Sparsity Regularization=2</a:t>
            </a:r>
          </a:p>
          <a:p>
            <a:r>
              <a:rPr lang="en-US" dirty="0"/>
              <a:t>Sparsity Proportion=0.4</a:t>
            </a:r>
          </a:p>
          <a:p>
            <a:r>
              <a:rPr lang="en-US" dirty="0"/>
              <a:t>Max Epoch =200</a:t>
            </a:r>
          </a:p>
          <a:p>
            <a:endParaRPr lang="en-US" dirty="0"/>
          </a:p>
        </p:txBody>
      </p:sp>
    </p:spTree>
    <p:extLst>
      <p:ext uri="{BB962C8B-B14F-4D97-AF65-F5344CB8AC3E}">
        <p14:creationId xmlns:p14="http://schemas.microsoft.com/office/powerpoint/2010/main" val="3010199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ChangeAspect="1"/>
          </p:cNvPicPr>
          <p:nvPr/>
        </p:nvPicPr>
        <p:blipFill>
          <a:blip r:embed="rId2"/>
          <a:stretch>
            <a:fillRect/>
          </a:stretch>
        </p:blipFill>
        <p:spPr>
          <a:xfrm>
            <a:off x="5745431" y="1205196"/>
            <a:ext cx="3336334" cy="26023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6192" y="4095998"/>
            <a:ext cx="3335573" cy="2601747"/>
          </a:xfrm>
          <a:prstGeom prst="rect">
            <a:avLst/>
          </a:prstGeom>
        </p:spPr>
      </p:pic>
      <p:sp>
        <p:nvSpPr>
          <p:cNvPr id="2" name="Title 1"/>
          <p:cNvSpPr>
            <a:spLocks noGrp="1"/>
          </p:cNvSpPr>
          <p:nvPr>
            <p:ph type="title"/>
          </p:nvPr>
        </p:nvSpPr>
        <p:spPr>
          <a:xfrm>
            <a:off x="765629" y="-477520"/>
            <a:ext cx="9655236" cy="2682240"/>
          </a:xfrm>
        </p:spPr>
        <p:txBody>
          <a:bodyPr anchor="ctr">
            <a:normAutofit/>
          </a:bodyPr>
          <a:lstStyle/>
          <a:p>
            <a:r>
              <a:rPr lang="en-US" sz="2000" dirty="0">
                <a:latin typeface="Times New Roman" panose="02020603050405020304" pitchFamily="18" charset="0"/>
                <a:cs typeface="Times New Roman" panose="02020603050405020304" pitchFamily="18" charset="0"/>
              </a:rPr>
              <a:t>TASK 1-  INDIVIDUAL TRAINING AND TESTING ROC CURVES BGP FEATURE DIGITAL SENSOR</a:t>
            </a:r>
          </a:p>
        </p:txBody>
      </p:sp>
      <p:sp>
        <p:nvSpPr>
          <p:cNvPr id="9" name="Content Placeholder 8"/>
          <p:cNvSpPr>
            <a:spLocks noGrp="1"/>
          </p:cNvSpPr>
          <p:nvPr>
            <p:ph idx="1"/>
          </p:nvPr>
        </p:nvSpPr>
        <p:spPr>
          <a:xfrm>
            <a:off x="435690" y="1621411"/>
            <a:ext cx="4390833" cy="4353964"/>
          </a:xfrm>
        </p:spPr>
        <p:txBody>
          <a:bodyPr>
            <a:normAutofit fontScale="92500" lnSpcReduction="20000"/>
          </a:bodyPr>
          <a:lstStyle/>
          <a:p>
            <a:pPr algn="just"/>
            <a:r>
              <a:rPr lang="en-US" sz="2100" b="1" u="sng" dirty="0">
                <a:latin typeface="Times New Roman" panose="02020603050405020304" pitchFamily="18" charset="0"/>
                <a:cs typeface="Times New Roman" panose="02020603050405020304" pitchFamily="18" charset="0"/>
              </a:rPr>
              <a:t>GRR(Live Reject Rate)=1-GAR</a:t>
            </a:r>
          </a:p>
          <a:p>
            <a:pPr algn="just"/>
            <a:r>
              <a:rPr lang="en-US" b="1" u="sng" dirty="0">
                <a:latin typeface="Times New Roman" panose="02020603050405020304" pitchFamily="18" charset="0"/>
                <a:cs typeface="Times New Roman" panose="02020603050405020304" pitchFamily="18" charset="0"/>
              </a:rPr>
              <a:t>TRAIN CURVE</a:t>
            </a:r>
          </a:p>
          <a:p>
            <a:pPr algn="just"/>
            <a:r>
              <a:rPr lang="en-US" dirty="0">
                <a:latin typeface="Times New Roman" panose="02020603050405020304" pitchFamily="18" charset="0"/>
                <a:cs typeface="Times New Roman" panose="02020603050405020304" pitchFamily="18" charset="0"/>
              </a:rPr>
              <a:t>SAR(Spoof Accept Rate) at 0.1%=1-0.2416=0.7584</a:t>
            </a:r>
          </a:p>
          <a:p>
            <a:pPr algn="just"/>
            <a:r>
              <a:rPr lang="en-US" dirty="0">
                <a:latin typeface="Times New Roman" panose="02020603050405020304" pitchFamily="18" charset="0"/>
                <a:cs typeface="Times New Roman" panose="02020603050405020304" pitchFamily="18" charset="0"/>
              </a:rPr>
              <a:t>SAR (Spoof Accept Rate) at 0.5% = 1-0.3882=0.6118</a:t>
            </a:r>
          </a:p>
          <a:p>
            <a:pPr algn="just"/>
            <a:r>
              <a:rPr lang="en-US" dirty="0">
                <a:latin typeface="Times New Roman" panose="02020603050405020304" pitchFamily="18" charset="0"/>
                <a:cs typeface="Times New Roman" panose="02020603050405020304" pitchFamily="18" charset="0"/>
              </a:rPr>
              <a:t>SAR (Spoof Accept Rate) at 1%=1-0.5376=0.4624</a:t>
            </a:r>
          </a:p>
          <a:p>
            <a:pPr algn="just"/>
            <a:r>
              <a:rPr lang="en-US" b="1" u="sng" dirty="0">
                <a:latin typeface="Times New Roman" panose="02020603050405020304" pitchFamily="18" charset="0"/>
                <a:cs typeface="Times New Roman" panose="02020603050405020304" pitchFamily="18" charset="0"/>
              </a:rPr>
              <a:t>TEST CURVE</a:t>
            </a:r>
          </a:p>
          <a:p>
            <a:pPr algn="just"/>
            <a:r>
              <a:rPr lang="en-US" dirty="0">
                <a:latin typeface="Times New Roman" panose="02020603050405020304" pitchFamily="18" charset="0"/>
                <a:cs typeface="Times New Roman" panose="02020603050405020304" pitchFamily="18" charset="0"/>
              </a:rPr>
              <a:t>SAR (Spoof Accept Rate) at 0.1%=1-0.005709=0.994291</a:t>
            </a:r>
          </a:p>
          <a:p>
            <a:pPr algn="just"/>
            <a:r>
              <a:rPr lang="en-US" dirty="0">
                <a:latin typeface="Times New Roman" panose="02020603050405020304" pitchFamily="18" charset="0"/>
                <a:cs typeface="Times New Roman" panose="02020603050405020304" pitchFamily="18" charset="0"/>
              </a:rPr>
              <a:t>SAR (Spoof Accept Rate) at 0.5% = 1-0.02487=0.97513</a:t>
            </a:r>
          </a:p>
          <a:p>
            <a:pPr algn="just"/>
            <a:r>
              <a:rPr lang="en-US" dirty="0">
                <a:latin typeface="Times New Roman" panose="02020603050405020304" pitchFamily="18" charset="0"/>
                <a:cs typeface="Times New Roman" panose="02020603050405020304" pitchFamily="18" charset="0"/>
              </a:rPr>
              <a:t>SAR (Spoof Accept Rate) at 1%=1-0.05841=0.94159</a:t>
            </a:r>
          </a:p>
          <a:p>
            <a:endParaRPr lang="en-US" b="1" u="sng" dirty="0"/>
          </a:p>
          <a:p>
            <a:endParaRPr lang="en-US" b="1" u="sng" dirty="0"/>
          </a:p>
          <a:p>
            <a:endParaRPr lang="en-US" dirty="0"/>
          </a:p>
          <a:p>
            <a:endParaRPr lang="en-US" dirty="0"/>
          </a:p>
        </p:txBody>
      </p:sp>
    </p:spTree>
    <p:extLst>
      <p:ext uri="{BB962C8B-B14F-4D97-AF65-F5344CB8AC3E}">
        <p14:creationId xmlns:p14="http://schemas.microsoft.com/office/powerpoint/2010/main" val="307706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8453" y="958912"/>
            <a:ext cx="3294103" cy="2602341"/>
          </a:xfrm>
          <a:prstGeom prst="rect">
            <a:avLst/>
          </a:prstGeom>
        </p:spPr>
      </p:pic>
      <p:pic>
        <p:nvPicPr>
          <p:cNvPr id="7" name="Content Placeholder 3"/>
          <p:cNvPicPr>
            <a:picLocks noChangeAspect="1"/>
          </p:cNvPicPr>
          <p:nvPr/>
        </p:nvPicPr>
        <p:blipFill>
          <a:blip r:embed="rId3"/>
          <a:stretch>
            <a:fillRect/>
          </a:stretch>
        </p:blipFill>
        <p:spPr>
          <a:xfrm>
            <a:off x="6158453" y="4100975"/>
            <a:ext cx="3457472" cy="2601747"/>
          </a:xfrm>
          <a:prstGeom prst="rect">
            <a:avLst/>
          </a:prstGeom>
        </p:spPr>
      </p:pic>
      <p:sp>
        <p:nvSpPr>
          <p:cNvPr id="2" name="Title 1"/>
          <p:cNvSpPr>
            <a:spLocks noGrp="1"/>
          </p:cNvSpPr>
          <p:nvPr>
            <p:ph type="title"/>
          </p:nvPr>
        </p:nvSpPr>
        <p:spPr>
          <a:xfrm>
            <a:off x="362025" y="52892"/>
            <a:ext cx="9333910" cy="1320800"/>
          </a:xfrm>
        </p:spPr>
        <p:txBody>
          <a:bodyPr anchor="ctr">
            <a:noAutofit/>
          </a:bodyPr>
          <a:lstStyle/>
          <a:p>
            <a:r>
              <a:rPr lang="en-US" sz="2000" dirty="0">
                <a:latin typeface="Times New Roman" panose="02020603050405020304" pitchFamily="18" charset="0"/>
                <a:cs typeface="Times New Roman" panose="02020603050405020304" pitchFamily="18" charset="0"/>
              </a:rPr>
              <a:t>TASK 1-  INDIVIDUAL TRAINING AND TESTING ROC CURVES BGP FEATURE SAGEM SENSOR</a:t>
            </a:r>
          </a:p>
        </p:txBody>
      </p:sp>
      <p:sp>
        <p:nvSpPr>
          <p:cNvPr id="9" name="Content Placeholder 8"/>
          <p:cNvSpPr>
            <a:spLocks noGrp="1"/>
          </p:cNvSpPr>
          <p:nvPr>
            <p:ph idx="1"/>
          </p:nvPr>
        </p:nvSpPr>
        <p:spPr>
          <a:xfrm>
            <a:off x="671361" y="1649691"/>
            <a:ext cx="4824466" cy="4391672"/>
          </a:xfrm>
        </p:spPr>
        <p:txBody>
          <a:bodyPr>
            <a:normAutofit fontScale="92500" lnSpcReduction="10000"/>
          </a:bodyPr>
          <a:lstStyle/>
          <a:p>
            <a:pPr algn="just"/>
            <a:r>
              <a:rPr lang="en-US" sz="1900" b="1" u="sng" dirty="0">
                <a:latin typeface="Times New Roman" panose="02020603050405020304" pitchFamily="18" charset="0"/>
                <a:cs typeface="Times New Roman" panose="02020603050405020304" pitchFamily="18" charset="0"/>
              </a:rPr>
              <a:t>GRR(Live Reject Rate)=1-GAR</a:t>
            </a:r>
          </a:p>
          <a:p>
            <a:pPr algn="just"/>
            <a:r>
              <a:rPr lang="en-US" b="1" u="sng" dirty="0">
                <a:latin typeface="Times New Roman" panose="02020603050405020304" pitchFamily="18" charset="0"/>
                <a:cs typeface="Times New Roman" panose="02020603050405020304" pitchFamily="18" charset="0"/>
              </a:rPr>
              <a:t>TRAIN CURVE</a:t>
            </a:r>
          </a:p>
          <a:p>
            <a:pPr algn="just"/>
            <a:r>
              <a:rPr lang="en-US" dirty="0">
                <a:latin typeface="Times New Roman" panose="02020603050405020304" pitchFamily="18" charset="0"/>
                <a:cs typeface="Times New Roman" panose="02020603050405020304" pitchFamily="18" charset="0"/>
              </a:rPr>
              <a:t>SAR (Spoof Accept Rate) at 0.1%=1-0.1416=0.8584</a:t>
            </a:r>
          </a:p>
          <a:p>
            <a:pPr algn="just"/>
            <a:r>
              <a:rPr lang="en-US" dirty="0">
                <a:latin typeface="Times New Roman" panose="02020603050405020304" pitchFamily="18" charset="0"/>
                <a:cs typeface="Times New Roman" panose="02020603050405020304" pitchFamily="18" charset="0"/>
              </a:rPr>
              <a:t>SAR (Spoof Accept Rate) at 0.5% = 1-0.2398=0.7602</a:t>
            </a:r>
          </a:p>
          <a:p>
            <a:pPr algn="just"/>
            <a:r>
              <a:rPr lang="en-US" dirty="0">
                <a:latin typeface="Times New Roman" panose="02020603050405020304" pitchFamily="18" charset="0"/>
                <a:cs typeface="Times New Roman" panose="02020603050405020304" pitchFamily="18" charset="0"/>
              </a:rPr>
              <a:t>SAR at 1%=1-0.3283=0.6717</a:t>
            </a:r>
          </a:p>
          <a:p>
            <a:pPr algn="just"/>
            <a:r>
              <a:rPr lang="en-US" b="1" u="sng" dirty="0">
                <a:latin typeface="Times New Roman" panose="02020603050405020304" pitchFamily="18" charset="0"/>
                <a:cs typeface="Times New Roman" panose="02020603050405020304" pitchFamily="18" charset="0"/>
              </a:rPr>
              <a:t>TEST CURVE</a:t>
            </a:r>
          </a:p>
          <a:p>
            <a:pPr algn="just"/>
            <a:r>
              <a:rPr lang="en-US" dirty="0">
                <a:latin typeface="Times New Roman" panose="02020603050405020304" pitchFamily="18" charset="0"/>
                <a:cs typeface="Times New Roman" panose="02020603050405020304" pitchFamily="18" charset="0"/>
              </a:rPr>
              <a:t>SAR (Spoof Accept Rate) at 0.1%=1-0.02716=0.97284</a:t>
            </a:r>
          </a:p>
          <a:p>
            <a:pPr algn="just"/>
            <a:r>
              <a:rPr lang="en-US" dirty="0">
                <a:latin typeface="Times New Roman" panose="02020603050405020304" pitchFamily="18" charset="0"/>
                <a:cs typeface="Times New Roman" panose="02020603050405020304" pitchFamily="18" charset="0"/>
              </a:rPr>
              <a:t>SAR (Spoof Accept Rate) at 0.5% = 1-0.07758=0.92242</a:t>
            </a:r>
          </a:p>
          <a:p>
            <a:pPr algn="just"/>
            <a:r>
              <a:rPr lang="en-US" dirty="0">
                <a:latin typeface="Times New Roman" panose="02020603050405020304" pitchFamily="18" charset="0"/>
                <a:cs typeface="Times New Roman" panose="02020603050405020304" pitchFamily="18" charset="0"/>
              </a:rPr>
              <a:t>SAR (Spoof Accept Rate) at 1%=1-0.1106=0.8894</a:t>
            </a:r>
          </a:p>
          <a:p>
            <a:endParaRPr lang="en-US" dirty="0"/>
          </a:p>
        </p:txBody>
      </p:sp>
    </p:spTree>
    <p:extLst>
      <p:ext uri="{BB962C8B-B14F-4D97-AF65-F5344CB8AC3E}">
        <p14:creationId xmlns:p14="http://schemas.microsoft.com/office/powerpoint/2010/main" val="631299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ChangeAspect="1"/>
          </p:cNvPicPr>
          <p:nvPr/>
        </p:nvPicPr>
        <p:blipFill>
          <a:blip r:embed="rId2"/>
          <a:stretch>
            <a:fillRect/>
          </a:stretch>
        </p:blipFill>
        <p:spPr>
          <a:xfrm>
            <a:off x="6247257" y="1498634"/>
            <a:ext cx="3347063" cy="26023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257" y="4256253"/>
            <a:ext cx="3378891" cy="2601747"/>
          </a:xfrm>
          <a:prstGeom prst="rect">
            <a:avLst/>
          </a:prstGeom>
        </p:spPr>
      </p:pic>
      <p:sp>
        <p:nvSpPr>
          <p:cNvPr id="2" name="Title 1"/>
          <p:cNvSpPr>
            <a:spLocks noGrp="1"/>
          </p:cNvSpPr>
          <p:nvPr>
            <p:ph type="title"/>
          </p:nvPr>
        </p:nvSpPr>
        <p:spPr>
          <a:xfrm>
            <a:off x="394977" y="177834"/>
            <a:ext cx="9465715" cy="1320800"/>
          </a:xfrm>
        </p:spPr>
        <p:txBody>
          <a:bodyPr anchor="ctr">
            <a:normAutofit/>
          </a:bodyPr>
          <a:lstStyle/>
          <a:p>
            <a:r>
              <a:rPr lang="en-US" sz="2000" dirty="0">
                <a:latin typeface="Times New Roman" panose="02020603050405020304" pitchFamily="18" charset="0"/>
                <a:cs typeface="Times New Roman" panose="02020603050405020304" pitchFamily="18" charset="0"/>
              </a:rPr>
              <a:t>TASK1 –</a:t>
            </a:r>
            <a:r>
              <a:rPr lang="en-US" sz="2000" dirty="0"/>
              <a:t>INDIVIDUAL TRAINING AND TESTING ROC CURVES BSIF FEATURE DIGITAL SENSOR</a:t>
            </a:r>
            <a:endParaRPr lang="en-US" sz="2000"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671361" y="1498635"/>
            <a:ext cx="5309524" cy="4542728"/>
          </a:xfrm>
        </p:spPr>
        <p:txBody>
          <a:bodyPr>
            <a:normAutofit lnSpcReduction="10000"/>
          </a:bodyPr>
          <a:lstStyle/>
          <a:p>
            <a:pPr algn="just"/>
            <a:r>
              <a:rPr lang="en-US" sz="1900" b="1" u="sng" dirty="0">
                <a:latin typeface="Times New Roman" panose="02020603050405020304" pitchFamily="18" charset="0"/>
                <a:cs typeface="Times New Roman" panose="02020603050405020304" pitchFamily="18" charset="0"/>
              </a:rPr>
              <a:t>GRR(Live Reject Rate)=1-GAR</a:t>
            </a:r>
          </a:p>
          <a:p>
            <a:pPr algn="just"/>
            <a:r>
              <a:rPr lang="en-US" b="1" u="sng" dirty="0">
                <a:latin typeface="Times New Roman" panose="02020603050405020304" pitchFamily="18" charset="0"/>
                <a:cs typeface="Times New Roman" panose="02020603050405020304" pitchFamily="18" charset="0"/>
              </a:rPr>
              <a:t>TRAIN CURVE</a:t>
            </a:r>
          </a:p>
          <a:p>
            <a:pPr algn="just"/>
            <a:r>
              <a:rPr lang="en-US" dirty="0">
                <a:latin typeface="Times New Roman" panose="02020603050405020304" pitchFamily="18" charset="0"/>
                <a:cs typeface="Times New Roman" panose="02020603050405020304" pitchFamily="18" charset="0"/>
              </a:rPr>
              <a:t>SAR (Spoof Accept Rate) at 0.1%=1-0.06384=0.93616</a:t>
            </a:r>
          </a:p>
          <a:p>
            <a:pPr algn="just"/>
            <a:r>
              <a:rPr lang="en-US" dirty="0">
                <a:latin typeface="Times New Roman" panose="02020603050405020304" pitchFamily="18" charset="0"/>
                <a:cs typeface="Times New Roman" panose="02020603050405020304" pitchFamily="18" charset="0"/>
              </a:rPr>
              <a:t>SAR (Spoof Accept Rate) at 0.5% = 1-0.2333=0.7667</a:t>
            </a:r>
          </a:p>
          <a:p>
            <a:pPr algn="just"/>
            <a:r>
              <a:rPr lang="en-US" dirty="0">
                <a:latin typeface="Times New Roman" panose="02020603050405020304" pitchFamily="18" charset="0"/>
                <a:cs typeface="Times New Roman" panose="02020603050405020304" pitchFamily="18" charset="0"/>
              </a:rPr>
              <a:t>SAR (Spoof Accept Rate) at 1%=1-0.3314=0.6686</a:t>
            </a:r>
          </a:p>
          <a:p>
            <a:pPr algn="just"/>
            <a:r>
              <a:rPr lang="en-US" b="1" u="sng" dirty="0">
                <a:latin typeface="Times New Roman" panose="02020603050405020304" pitchFamily="18" charset="0"/>
                <a:cs typeface="Times New Roman" panose="02020603050405020304" pitchFamily="18" charset="0"/>
              </a:rPr>
              <a:t>TEST CURVE</a:t>
            </a:r>
          </a:p>
          <a:p>
            <a:pPr algn="just"/>
            <a:r>
              <a:rPr lang="en-US" dirty="0">
                <a:latin typeface="Times New Roman" panose="02020603050405020304" pitchFamily="18" charset="0"/>
                <a:cs typeface="Times New Roman" panose="02020603050405020304" pitchFamily="18" charset="0"/>
              </a:rPr>
              <a:t>SAR (Spoof Accept Rate) at 0.1%=1-0.0137=0.9863</a:t>
            </a:r>
          </a:p>
          <a:p>
            <a:pPr algn="just"/>
            <a:r>
              <a:rPr lang="en-US" dirty="0">
                <a:latin typeface="Times New Roman" panose="02020603050405020304" pitchFamily="18" charset="0"/>
                <a:cs typeface="Times New Roman" panose="02020603050405020304" pitchFamily="18" charset="0"/>
              </a:rPr>
              <a:t>SAR (Spoof Accept Rate) at 0.5% = 1-0.08521=0.9149</a:t>
            </a:r>
          </a:p>
          <a:p>
            <a:pPr algn="just"/>
            <a:r>
              <a:rPr lang="en-US" dirty="0">
                <a:latin typeface="Times New Roman" panose="02020603050405020304" pitchFamily="18" charset="0"/>
                <a:cs typeface="Times New Roman" panose="02020603050405020304" pitchFamily="18" charset="0"/>
              </a:rPr>
              <a:t>SAR (Spoof Accept Rate) at 1%=1-0.192=0.8089</a:t>
            </a:r>
          </a:p>
          <a:p>
            <a:endParaRPr lang="en-US" dirty="0"/>
          </a:p>
        </p:txBody>
      </p:sp>
    </p:spTree>
    <p:extLst>
      <p:ext uri="{BB962C8B-B14F-4D97-AF65-F5344CB8AC3E}">
        <p14:creationId xmlns:p14="http://schemas.microsoft.com/office/powerpoint/2010/main" val="2550149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ChangeAspect="1"/>
          </p:cNvPicPr>
          <p:nvPr/>
        </p:nvPicPr>
        <p:blipFill>
          <a:blip r:embed="rId2"/>
          <a:stretch>
            <a:fillRect/>
          </a:stretch>
        </p:blipFill>
        <p:spPr>
          <a:xfrm>
            <a:off x="5627891" y="1376086"/>
            <a:ext cx="3336334" cy="26023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4326" y="4100975"/>
            <a:ext cx="3389899" cy="2601747"/>
          </a:xfrm>
          <a:prstGeom prst="rect">
            <a:avLst/>
          </a:prstGeom>
        </p:spPr>
      </p:pic>
      <p:sp>
        <p:nvSpPr>
          <p:cNvPr id="2" name="Title 1"/>
          <p:cNvSpPr>
            <a:spLocks noGrp="1"/>
          </p:cNvSpPr>
          <p:nvPr>
            <p:ph type="title"/>
          </p:nvPr>
        </p:nvSpPr>
        <p:spPr>
          <a:xfrm>
            <a:off x="584887" y="444844"/>
            <a:ext cx="5881816" cy="1312562"/>
          </a:xfrm>
        </p:spPr>
        <p:txBody>
          <a:bodyPr anchor="ctr">
            <a:normAutofit/>
          </a:bodyPr>
          <a:lstStyle/>
          <a:p>
            <a:r>
              <a:rPr lang="en-US" sz="2000" dirty="0">
                <a:latin typeface="Times New Roman" panose="02020603050405020304" pitchFamily="18" charset="0"/>
                <a:cs typeface="Times New Roman" panose="02020603050405020304" pitchFamily="18" charset="0"/>
              </a:rPr>
              <a:t>TASK1 </a:t>
            </a:r>
            <a:r>
              <a:rPr lang="en-US" sz="2000" dirty="0"/>
              <a:t>INDIVIDUAL TRAINING AND TESTING ROC CURVES BSIF FEATURE </a:t>
            </a:r>
            <a:r>
              <a:rPr lang="en-US" sz="2000" dirty="0">
                <a:latin typeface="Times New Roman" panose="02020603050405020304" pitchFamily="18" charset="0"/>
                <a:cs typeface="Times New Roman" panose="02020603050405020304" pitchFamily="18" charset="0"/>
              </a:rPr>
              <a:t>SAGEM SENSOR</a:t>
            </a:r>
          </a:p>
        </p:txBody>
      </p:sp>
      <p:sp>
        <p:nvSpPr>
          <p:cNvPr id="9" name="Content Placeholder 8"/>
          <p:cNvSpPr>
            <a:spLocks noGrp="1"/>
          </p:cNvSpPr>
          <p:nvPr>
            <p:ph idx="1"/>
          </p:nvPr>
        </p:nvSpPr>
        <p:spPr>
          <a:xfrm>
            <a:off x="671361" y="1593130"/>
            <a:ext cx="4664210" cy="4448233"/>
          </a:xfrm>
        </p:spPr>
        <p:txBody>
          <a:bodyPr>
            <a:normAutofit fontScale="92500" lnSpcReduction="20000"/>
          </a:bodyPr>
          <a:lstStyle/>
          <a:p>
            <a:pPr algn="just"/>
            <a:r>
              <a:rPr lang="en-US" sz="1900" b="1" u="sng" dirty="0">
                <a:latin typeface="Times New Roman" panose="02020603050405020304" pitchFamily="18" charset="0"/>
                <a:cs typeface="Times New Roman" panose="02020603050405020304" pitchFamily="18" charset="0"/>
              </a:rPr>
              <a:t>GRR(Live Reject Rate)=1-GAR</a:t>
            </a:r>
          </a:p>
          <a:p>
            <a:pPr algn="just"/>
            <a:r>
              <a:rPr lang="en-US" b="1" u="sng" dirty="0">
                <a:latin typeface="Times New Roman" panose="02020603050405020304" pitchFamily="18" charset="0"/>
                <a:cs typeface="Times New Roman" panose="02020603050405020304" pitchFamily="18" charset="0"/>
              </a:rPr>
              <a:t>TRAIN CURVE</a:t>
            </a:r>
          </a:p>
          <a:p>
            <a:pPr algn="just"/>
            <a:r>
              <a:rPr lang="en-US" dirty="0">
                <a:latin typeface="Times New Roman" panose="02020603050405020304" pitchFamily="18" charset="0"/>
                <a:cs typeface="Times New Roman" panose="02020603050405020304" pitchFamily="18" charset="0"/>
              </a:rPr>
              <a:t>SAR (Spoof Accept Rate) at 0.1%=1-0.1265=0.8735</a:t>
            </a:r>
          </a:p>
          <a:p>
            <a:pPr algn="just"/>
            <a:r>
              <a:rPr lang="en-US" dirty="0">
                <a:latin typeface="Times New Roman" panose="02020603050405020304" pitchFamily="18" charset="0"/>
                <a:cs typeface="Times New Roman" panose="02020603050405020304" pitchFamily="18" charset="0"/>
              </a:rPr>
              <a:t>SAR (Spoof Accept Rate) at 0.5% = 1-0.2864=0.7136</a:t>
            </a:r>
          </a:p>
          <a:p>
            <a:pPr algn="just"/>
            <a:r>
              <a:rPr lang="en-US" dirty="0">
                <a:latin typeface="Times New Roman" panose="02020603050405020304" pitchFamily="18" charset="0"/>
                <a:cs typeface="Times New Roman" panose="02020603050405020304" pitchFamily="18" charset="0"/>
              </a:rPr>
              <a:t>SAR (Spoof Accept Rate) at 1%=1-0.4128=0.5872</a:t>
            </a:r>
          </a:p>
          <a:p>
            <a:pPr algn="just"/>
            <a:r>
              <a:rPr lang="en-US" b="1" u="sng" dirty="0">
                <a:latin typeface="Times New Roman" panose="02020603050405020304" pitchFamily="18" charset="0"/>
                <a:cs typeface="Times New Roman" panose="02020603050405020304" pitchFamily="18" charset="0"/>
              </a:rPr>
              <a:t>TEST CURVE</a:t>
            </a:r>
          </a:p>
          <a:p>
            <a:pPr algn="just"/>
            <a:r>
              <a:rPr lang="en-US" dirty="0">
                <a:latin typeface="Times New Roman" panose="02020603050405020304" pitchFamily="18" charset="0"/>
                <a:cs typeface="Times New Roman" panose="02020603050405020304" pitchFamily="18" charset="0"/>
              </a:rPr>
              <a:t>SAR (Spoof Accept Rate) at 0.1%=1-0.02343=0.97657</a:t>
            </a:r>
          </a:p>
          <a:p>
            <a:pPr algn="just"/>
            <a:r>
              <a:rPr lang="en-US" dirty="0">
                <a:latin typeface="Times New Roman" panose="02020603050405020304" pitchFamily="18" charset="0"/>
                <a:cs typeface="Times New Roman" panose="02020603050405020304" pitchFamily="18" charset="0"/>
              </a:rPr>
              <a:t>SAR (Spoof Accept Rate) at 0.5% = 1-0.06033=0.93967</a:t>
            </a:r>
          </a:p>
          <a:p>
            <a:pPr algn="just"/>
            <a:r>
              <a:rPr lang="en-US" dirty="0">
                <a:latin typeface="Times New Roman" panose="02020603050405020304" pitchFamily="18" charset="0"/>
                <a:cs typeface="Times New Roman" panose="02020603050405020304" pitchFamily="18" charset="0"/>
              </a:rPr>
              <a:t>SAR (Spoof Accept Rate) at 1%=1-0.1319=0.8681</a:t>
            </a:r>
          </a:p>
          <a:p>
            <a:endParaRPr lang="en-US" dirty="0"/>
          </a:p>
        </p:txBody>
      </p:sp>
    </p:spTree>
    <p:extLst>
      <p:ext uri="{BB962C8B-B14F-4D97-AF65-F5344CB8AC3E}">
        <p14:creationId xmlns:p14="http://schemas.microsoft.com/office/powerpoint/2010/main" val="30383552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1265</TotalTime>
  <Words>2370</Words>
  <Application>Microsoft Office PowerPoint</Application>
  <PresentationFormat>Widescreen</PresentationFormat>
  <Paragraphs>553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Times New Roman</vt:lpstr>
      <vt:lpstr>Trebuchet MS</vt:lpstr>
      <vt:lpstr>Wingdings 3</vt:lpstr>
      <vt:lpstr>Facet</vt:lpstr>
      <vt:lpstr>Artificial Neural and Adaptive Systems FINAL PROJECT FINGER PRINT SPOOF DETECTION</vt:lpstr>
      <vt:lpstr>TO FIND THE BEST CONFIGURATION</vt:lpstr>
      <vt:lpstr>TO FIND THE BEST CONFIGURATION</vt:lpstr>
      <vt:lpstr>TO FIND THE BEST CONFIGURATION</vt:lpstr>
      <vt:lpstr>TASK1  </vt:lpstr>
      <vt:lpstr>TASK 1-  INDIVIDUAL TRAINING AND TESTING ROC CURVES BGP FEATURE DIGITAL SENSOR</vt:lpstr>
      <vt:lpstr>TASK 1-  INDIVIDUAL TRAINING AND TESTING ROC CURVES BGP FEATURE SAGEM SENSOR</vt:lpstr>
      <vt:lpstr>TASK1 –INDIVIDUAL TRAINING AND TESTING ROC CURVES BSIF FEATURE DIGITAL SENSOR</vt:lpstr>
      <vt:lpstr>TASK1 INDIVIDUAL TRAINING AND TESTING ROC CURVES BSIF FEATURE SAGEM SENSOR</vt:lpstr>
      <vt:lpstr>TASK1 –INDIVIDUAL TRAINING AND TESTING ROC CURVES FOR LBP FEATURE DIGITAL SENSOR</vt:lpstr>
      <vt:lpstr>TASK1 –INDIVIDUAL TRAINING AND TESTING ROC CURVES FOR LBP FEATURE SAGEM SENSOR</vt:lpstr>
      <vt:lpstr>TASK2</vt:lpstr>
      <vt:lpstr>TASK2-  BGP  -TRAIN DIGITAL ,TEST SAGEM Validating on train data</vt:lpstr>
      <vt:lpstr>TASK2- BGP – TRAIN SAGEM, TEST DIGITAL Validating on train data</vt:lpstr>
      <vt:lpstr>TASK2- BSIF – TRAIN DIGITAL, TEST SAGEM  Validating on train data</vt:lpstr>
      <vt:lpstr>TASK2- BSIF – TRAIN SAGEM, TEST DIGITAL Validating on train data</vt:lpstr>
      <vt:lpstr>TASK2- LBP – TRAIN DIGITAL, TEST SAGEM Validating on train data </vt:lpstr>
      <vt:lpstr>TASK2- LBP – TRAIN SAGEM, TEST DIGITAL Validating on train data  </vt:lpstr>
      <vt:lpstr>BONUS</vt:lpstr>
      <vt:lpstr>BONUS fusion of BGP and LBP features</vt:lpstr>
      <vt:lpstr>BONUS fusion of BSIF and LBP features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bvk</dc:creator>
  <cp:lastModifiedBy>karthik bvk</cp:lastModifiedBy>
  <cp:revision>74</cp:revision>
  <dcterms:created xsi:type="dcterms:W3CDTF">2016-12-15T04:51:09Z</dcterms:created>
  <dcterms:modified xsi:type="dcterms:W3CDTF">2016-12-17T05:39:34Z</dcterms:modified>
</cp:coreProperties>
</file>