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A1DCD-9F2E-48A3-8671-10E213033014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AAA152-534D-4A8B-BEA3-34F813A5F2E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FDB4CAFF-B1C6-4D2A-BA15-723273D2502A}" type="parTrans" cxnId="{2F942F60-7DCD-4454-94DF-6E31F61D57AF}">
      <dgm:prSet/>
      <dgm:spPr/>
      <dgm:t>
        <a:bodyPr/>
        <a:lstStyle/>
        <a:p>
          <a:endParaRPr lang="en-US"/>
        </a:p>
      </dgm:t>
    </dgm:pt>
    <dgm:pt modelId="{A6B09434-60FE-4CF2-B62A-3F2CB45A0646}" type="sibTrans" cxnId="{2F942F60-7DCD-4454-94DF-6E31F61D57AF}">
      <dgm:prSet/>
      <dgm:spPr/>
      <dgm:t>
        <a:bodyPr/>
        <a:lstStyle/>
        <a:p>
          <a:endParaRPr lang="en-US"/>
        </a:p>
      </dgm:t>
    </dgm:pt>
    <dgm:pt modelId="{2C287A70-E93B-453D-A39A-BD470E022205}">
      <dgm:prSet/>
      <dgm:spPr/>
      <dgm:t>
        <a:bodyPr/>
        <a:lstStyle/>
        <a:p>
          <a:r>
            <a:rPr lang="en-US"/>
            <a:t>Dataset</a:t>
          </a:r>
        </a:p>
      </dgm:t>
    </dgm:pt>
    <dgm:pt modelId="{6D7E9AB6-94DE-4D19-B15D-3401B0C7C08C}" type="parTrans" cxnId="{935D83AD-202A-4309-8FDF-C1C6BD3F9CE3}">
      <dgm:prSet/>
      <dgm:spPr/>
      <dgm:t>
        <a:bodyPr/>
        <a:lstStyle/>
        <a:p>
          <a:endParaRPr lang="en-US"/>
        </a:p>
      </dgm:t>
    </dgm:pt>
    <dgm:pt modelId="{A7099F6A-20CF-41CC-9F49-7989AE85FBE6}" type="sibTrans" cxnId="{935D83AD-202A-4309-8FDF-C1C6BD3F9CE3}">
      <dgm:prSet/>
      <dgm:spPr/>
      <dgm:t>
        <a:bodyPr/>
        <a:lstStyle/>
        <a:p>
          <a:endParaRPr lang="en-US"/>
        </a:p>
      </dgm:t>
    </dgm:pt>
    <dgm:pt modelId="{282F2FA7-7E18-43BF-82BF-5E989A5A488A}">
      <dgm:prSet/>
      <dgm:spPr/>
      <dgm:t>
        <a:bodyPr/>
        <a:lstStyle/>
        <a:p>
          <a:r>
            <a:rPr lang="en-US"/>
            <a:t>Qlik view – ETL, Data Modeling &amp; Scripting</a:t>
          </a:r>
        </a:p>
      </dgm:t>
    </dgm:pt>
    <dgm:pt modelId="{11FC11E7-CD6B-4BB5-9201-B6402AA3E2F1}" type="parTrans" cxnId="{E2724FFD-3492-4E3C-A638-3919CA964C77}">
      <dgm:prSet/>
      <dgm:spPr/>
      <dgm:t>
        <a:bodyPr/>
        <a:lstStyle/>
        <a:p>
          <a:endParaRPr lang="en-US"/>
        </a:p>
      </dgm:t>
    </dgm:pt>
    <dgm:pt modelId="{FCE555B4-FDD5-4F8A-B7F4-B00E35593261}" type="sibTrans" cxnId="{E2724FFD-3492-4E3C-A638-3919CA964C77}">
      <dgm:prSet/>
      <dgm:spPr/>
      <dgm:t>
        <a:bodyPr/>
        <a:lstStyle/>
        <a:p>
          <a:endParaRPr lang="en-US"/>
        </a:p>
      </dgm:t>
    </dgm:pt>
    <dgm:pt modelId="{3101B36A-B1D0-466A-9F68-74DC0CB4ACB0}">
      <dgm:prSet/>
      <dgm:spPr/>
      <dgm:t>
        <a:bodyPr/>
        <a:lstStyle/>
        <a:p>
          <a:r>
            <a:rPr lang="en-US"/>
            <a:t>QlikSense</a:t>
          </a:r>
        </a:p>
      </dgm:t>
    </dgm:pt>
    <dgm:pt modelId="{2A047B18-C0F9-4168-BC69-8B6D38C811BF}" type="parTrans" cxnId="{383D11A9-28FD-4A6C-B95A-6C40C351CBE8}">
      <dgm:prSet/>
      <dgm:spPr/>
      <dgm:t>
        <a:bodyPr/>
        <a:lstStyle/>
        <a:p>
          <a:endParaRPr lang="en-US"/>
        </a:p>
      </dgm:t>
    </dgm:pt>
    <dgm:pt modelId="{68993428-F3D3-4FB2-8702-4F01680D7B0A}" type="sibTrans" cxnId="{383D11A9-28FD-4A6C-B95A-6C40C351CBE8}">
      <dgm:prSet/>
      <dgm:spPr/>
      <dgm:t>
        <a:bodyPr/>
        <a:lstStyle/>
        <a:p>
          <a:endParaRPr lang="en-US"/>
        </a:p>
      </dgm:t>
    </dgm:pt>
    <dgm:pt modelId="{C1DCE482-9674-4DC1-901A-2DBB96923FFD}" type="pres">
      <dgm:prSet presAssocID="{88AA1DCD-9F2E-48A3-8671-10E213033014}" presName="linear" presStyleCnt="0">
        <dgm:presLayoutVars>
          <dgm:animLvl val="lvl"/>
          <dgm:resizeHandles val="exact"/>
        </dgm:presLayoutVars>
      </dgm:prSet>
      <dgm:spPr/>
    </dgm:pt>
    <dgm:pt modelId="{7F17F12C-AC02-4112-BB09-B9CC05589A85}" type="pres">
      <dgm:prSet presAssocID="{8AAAA152-534D-4A8B-BEA3-34F813A5F2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DADFA7-5587-4EFC-9DEB-C7247FECF1EB}" type="pres">
      <dgm:prSet presAssocID="{A6B09434-60FE-4CF2-B62A-3F2CB45A0646}" presName="spacer" presStyleCnt="0"/>
      <dgm:spPr/>
    </dgm:pt>
    <dgm:pt modelId="{F22F6199-D56E-458B-8654-9D0EF6D9B93E}" type="pres">
      <dgm:prSet presAssocID="{2C287A70-E93B-453D-A39A-BD470E0222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85B1B3-7F0B-4608-A6CF-17F0F05DD7BE}" type="pres">
      <dgm:prSet presAssocID="{A7099F6A-20CF-41CC-9F49-7989AE85FBE6}" presName="spacer" presStyleCnt="0"/>
      <dgm:spPr/>
    </dgm:pt>
    <dgm:pt modelId="{24A87E91-FC3A-421A-B25E-7EB01960E754}" type="pres">
      <dgm:prSet presAssocID="{282F2FA7-7E18-43BF-82BF-5E989A5A48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45E095-5E3C-4738-9972-FA3226FD5BEA}" type="pres">
      <dgm:prSet presAssocID="{FCE555B4-FDD5-4F8A-B7F4-B00E35593261}" presName="spacer" presStyleCnt="0"/>
      <dgm:spPr/>
    </dgm:pt>
    <dgm:pt modelId="{D52889C4-AD94-4363-B97D-B5F3EBF781C6}" type="pres">
      <dgm:prSet presAssocID="{3101B36A-B1D0-466A-9F68-74DC0CB4AC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942F60-7DCD-4454-94DF-6E31F61D57AF}" srcId="{88AA1DCD-9F2E-48A3-8671-10E213033014}" destId="{8AAAA152-534D-4A8B-BEA3-34F813A5F2E8}" srcOrd="0" destOrd="0" parTransId="{FDB4CAFF-B1C6-4D2A-BA15-723273D2502A}" sibTransId="{A6B09434-60FE-4CF2-B62A-3F2CB45A0646}"/>
    <dgm:cxn modelId="{F010A961-0F3E-4168-A0C7-D2B1A55CA99D}" type="presOf" srcId="{88AA1DCD-9F2E-48A3-8671-10E213033014}" destId="{C1DCE482-9674-4DC1-901A-2DBB96923FFD}" srcOrd="0" destOrd="0" presId="urn:microsoft.com/office/officeart/2005/8/layout/vList2"/>
    <dgm:cxn modelId="{645D1244-6F3F-49E7-8325-BB21F84FA0E7}" type="presOf" srcId="{2C287A70-E93B-453D-A39A-BD470E022205}" destId="{F22F6199-D56E-458B-8654-9D0EF6D9B93E}" srcOrd="0" destOrd="0" presId="urn:microsoft.com/office/officeart/2005/8/layout/vList2"/>
    <dgm:cxn modelId="{87D1AE45-A214-45F7-BF6D-29BE959F3234}" type="presOf" srcId="{282F2FA7-7E18-43BF-82BF-5E989A5A488A}" destId="{24A87E91-FC3A-421A-B25E-7EB01960E754}" srcOrd="0" destOrd="0" presId="urn:microsoft.com/office/officeart/2005/8/layout/vList2"/>
    <dgm:cxn modelId="{992A646F-5DF7-4F80-84C5-41300B4049A9}" type="presOf" srcId="{3101B36A-B1D0-466A-9F68-74DC0CB4ACB0}" destId="{D52889C4-AD94-4363-B97D-B5F3EBF781C6}" srcOrd="0" destOrd="0" presId="urn:microsoft.com/office/officeart/2005/8/layout/vList2"/>
    <dgm:cxn modelId="{383D11A9-28FD-4A6C-B95A-6C40C351CBE8}" srcId="{88AA1DCD-9F2E-48A3-8671-10E213033014}" destId="{3101B36A-B1D0-466A-9F68-74DC0CB4ACB0}" srcOrd="3" destOrd="0" parTransId="{2A047B18-C0F9-4168-BC69-8B6D38C811BF}" sibTransId="{68993428-F3D3-4FB2-8702-4F01680D7B0A}"/>
    <dgm:cxn modelId="{935D83AD-202A-4309-8FDF-C1C6BD3F9CE3}" srcId="{88AA1DCD-9F2E-48A3-8671-10E213033014}" destId="{2C287A70-E93B-453D-A39A-BD470E022205}" srcOrd="1" destOrd="0" parTransId="{6D7E9AB6-94DE-4D19-B15D-3401B0C7C08C}" sibTransId="{A7099F6A-20CF-41CC-9F49-7989AE85FBE6}"/>
    <dgm:cxn modelId="{0A3D4CB0-C7CA-429E-9E06-1CC8BFDEB238}" type="presOf" srcId="{8AAAA152-534D-4A8B-BEA3-34F813A5F2E8}" destId="{7F17F12C-AC02-4112-BB09-B9CC05589A85}" srcOrd="0" destOrd="0" presId="urn:microsoft.com/office/officeart/2005/8/layout/vList2"/>
    <dgm:cxn modelId="{E2724FFD-3492-4E3C-A638-3919CA964C77}" srcId="{88AA1DCD-9F2E-48A3-8671-10E213033014}" destId="{282F2FA7-7E18-43BF-82BF-5E989A5A488A}" srcOrd="2" destOrd="0" parTransId="{11FC11E7-CD6B-4BB5-9201-B6402AA3E2F1}" sibTransId="{FCE555B4-FDD5-4F8A-B7F4-B00E35593261}"/>
    <dgm:cxn modelId="{E6E3AB16-6607-4E1C-90AC-B48F5F914E4A}" type="presParOf" srcId="{C1DCE482-9674-4DC1-901A-2DBB96923FFD}" destId="{7F17F12C-AC02-4112-BB09-B9CC05589A85}" srcOrd="0" destOrd="0" presId="urn:microsoft.com/office/officeart/2005/8/layout/vList2"/>
    <dgm:cxn modelId="{EE5F02F5-A8BD-4259-9E8A-BE47AC5E344B}" type="presParOf" srcId="{C1DCE482-9674-4DC1-901A-2DBB96923FFD}" destId="{DEDADFA7-5587-4EFC-9DEB-C7247FECF1EB}" srcOrd="1" destOrd="0" presId="urn:microsoft.com/office/officeart/2005/8/layout/vList2"/>
    <dgm:cxn modelId="{D0BE6B00-422A-4FF4-8EA0-1167EED765FE}" type="presParOf" srcId="{C1DCE482-9674-4DC1-901A-2DBB96923FFD}" destId="{F22F6199-D56E-458B-8654-9D0EF6D9B93E}" srcOrd="2" destOrd="0" presId="urn:microsoft.com/office/officeart/2005/8/layout/vList2"/>
    <dgm:cxn modelId="{87B48637-36B8-42CD-852A-A50BAB027234}" type="presParOf" srcId="{C1DCE482-9674-4DC1-901A-2DBB96923FFD}" destId="{3385B1B3-7F0B-4608-A6CF-17F0F05DD7BE}" srcOrd="3" destOrd="0" presId="urn:microsoft.com/office/officeart/2005/8/layout/vList2"/>
    <dgm:cxn modelId="{942BC007-57BD-43EE-A813-73A3E0A755AB}" type="presParOf" srcId="{C1DCE482-9674-4DC1-901A-2DBB96923FFD}" destId="{24A87E91-FC3A-421A-B25E-7EB01960E754}" srcOrd="4" destOrd="0" presId="urn:microsoft.com/office/officeart/2005/8/layout/vList2"/>
    <dgm:cxn modelId="{51FC548A-70EE-4541-BE45-FED907427B07}" type="presParOf" srcId="{C1DCE482-9674-4DC1-901A-2DBB96923FFD}" destId="{0345E095-5E3C-4738-9972-FA3226FD5BEA}" srcOrd="5" destOrd="0" presId="urn:microsoft.com/office/officeart/2005/8/layout/vList2"/>
    <dgm:cxn modelId="{4CA9FFFE-A04D-43D4-A55F-BD2426E8FC43}" type="presParOf" srcId="{C1DCE482-9674-4DC1-901A-2DBB96923FFD}" destId="{D52889C4-AD94-4363-B97D-B5F3EBF781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7F12C-AC02-4112-BB09-B9CC05589A85}">
      <dsp:nvSpPr>
        <dsp:cNvPr id="0" name=""/>
        <dsp:cNvSpPr/>
      </dsp:nvSpPr>
      <dsp:spPr>
        <a:xfrm>
          <a:off x="0" y="50818"/>
          <a:ext cx="9604375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Introduction</a:t>
          </a:r>
        </a:p>
      </dsp:txBody>
      <dsp:txXfrm>
        <a:off x="37696" y="88514"/>
        <a:ext cx="9528983" cy="696808"/>
      </dsp:txXfrm>
    </dsp:sp>
    <dsp:sp modelId="{F22F6199-D56E-458B-8654-9D0EF6D9B93E}">
      <dsp:nvSpPr>
        <dsp:cNvPr id="0" name=""/>
        <dsp:cNvSpPr/>
      </dsp:nvSpPr>
      <dsp:spPr>
        <a:xfrm>
          <a:off x="0" y="909419"/>
          <a:ext cx="9604375" cy="772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Dataset</a:t>
          </a:r>
        </a:p>
      </dsp:txBody>
      <dsp:txXfrm>
        <a:off x="37696" y="947115"/>
        <a:ext cx="9528983" cy="696808"/>
      </dsp:txXfrm>
    </dsp:sp>
    <dsp:sp modelId="{24A87E91-FC3A-421A-B25E-7EB01960E754}">
      <dsp:nvSpPr>
        <dsp:cNvPr id="0" name=""/>
        <dsp:cNvSpPr/>
      </dsp:nvSpPr>
      <dsp:spPr>
        <a:xfrm>
          <a:off x="0" y="1768018"/>
          <a:ext cx="9604375" cy="7722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Qlik view – ETL, Data Modeling &amp; Scripting</a:t>
          </a:r>
        </a:p>
      </dsp:txBody>
      <dsp:txXfrm>
        <a:off x="37696" y="1805714"/>
        <a:ext cx="9528983" cy="696808"/>
      </dsp:txXfrm>
    </dsp:sp>
    <dsp:sp modelId="{D52889C4-AD94-4363-B97D-B5F3EBF781C6}">
      <dsp:nvSpPr>
        <dsp:cNvPr id="0" name=""/>
        <dsp:cNvSpPr/>
      </dsp:nvSpPr>
      <dsp:spPr>
        <a:xfrm>
          <a:off x="0" y="2626619"/>
          <a:ext cx="9604375" cy="772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QlikSense</a:t>
          </a:r>
        </a:p>
      </dsp:txBody>
      <dsp:txXfrm>
        <a:off x="37696" y="2664315"/>
        <a:ext cx="9528983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nal_QVDS_AfterT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Qvw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Qvw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Qvws/3%20tier%20Data%20Visualization1.qv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bvkka\OneDrive\Documents\Qlik\Sense\Extensions\GoogleMaps-Sense-master" TargetMode="External"/><Relationship Id="rId2" Type="http://schemas.openxmlformats.org/officeDocument/2006/relationships/hyperlink" Target="file:///C:\Users\bvkka\OneDrive\Documents\Qlik\Sense\Exten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qlik.com/docs/DOC-192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ayer1%20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Qvd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Qv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F94A-0533-4B53-AD09-1B644EC5E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QLIKVIEW &amp; QLIKSENSE – UI/UX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3432F-B400-416E-AF0D-B6385BDE9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BURRA VENKATA KRISHNA KARTHIK</a:t>
            </a:r>
          </a:p>
        </p:txBody>
      </p:sp>
    </p:spTree>
    <p:extLst>
      <p:ext uri="{BB962C8B-B14F-4D97-AF65-F5344CB8AC3E}">
        <p14:creationId xmlns:p14="http://schemas.microsoft.com/office/powerpoint/2010/main" val="50023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649B59F-0533-4924-BFF4-8B54A6831D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30740F-D5CB-45CE-8C54-671DD14AD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B47D430-D152-415D-ABD6-C22A8C7994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9EDEF7-5E72-4421-875F-9C4DC281F5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3DB45E-A1C4-44AC-8F0B-7746DC524D4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CF6416-25BF-4509-817C-F4FC6F6B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en-US" dirty="0"/>
              <a:t>QlikView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5A5C-8A4D-4824-9F76-5A2FD9CE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7" y="2015732"/>
            <a:ext cx="9558972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u="sng" dirty="0"/>
              <a:t>Data Transformation (2</a:t>
            </a:r>
            <a:r>
              <a:rPr lang="en-US" sz="1400" u="sng" baseline="30000" dirty="0"/>
              <a:t>nd</a:t>
            </a:r>
            <a:r>
              <a:rPr lang="en-US" sz="1400" u="sng" dirty="0"/>
              <a:t> Tier)</a:t>
            </a:r>
          </a:p>
          <a:p>
            <a:pPr>
              <a:lnSpc>
                <a:spcPct val="110000"/>
              </a:lnSpc>
            </a:pPr>
            <a:r>
              <a:rPr lang="en-US" sz="1400" u="sng" dirty="0"/>
              <a:t>Patients tab 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Applied text ( right()) function on zip code : there are some zip codes with 4 numbers instead of 5. So, we embed ‘0’ at the start position.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Used Capitalize function to return the string with only first letter capital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Used Dual and Mapping functions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Used Inline load in Mapping tab and applied apply map() in patients tab to patient PCP type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400" dirty="0"/>
            </a:b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68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649B59F-0533-4924-BFF4-8B54A6831D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30740F-D5CB-45CE-8C54-671DD14AD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B47D430-D152-415D-ABD6-C22A8C7994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9EDEF7-5E72-4421-875F-9C4DC281F5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3DB45E-A1C4-44AC-8F0B-7746DC524D4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CF6416-25BF-4509-817C-F4FC6F6B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26" y="17661"/>
            <a:ext cx="3158099" cy="811155"/>
          </a:xfrm>
        </p:spPr>
        <p:txBody>
          <a:bodyPr>
            <a:normAutofit/>
          </a:bodyPr>
          <a:lstStyle/>
          <a:p>
            <a:r>
              <a:rPr lang="en-US" dirty="0"/>
              <a:t>QlikView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5A5C-8A4D-4824-9F76-5A2FD9CE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27" y="867105"/>
            <a:ext cx="10751770" cy="496088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u="sng" dirty="0"/>
              <a:t>Data Transformation (2</a:t>
            </a:r>
            <a:r>
              <a:rPr lang="en-US" sz="2900" u="sng" baseline="30000" dirty="0"/>
              <a:t>nd</a:t>
            </a:r>
            <a:r>
              <a:rPr lang="en-US" sz="2900" u="sng" dirty="0"/>
              <a:t> Tier)</a:t>
            </a:r>
          </a:p>
          <a:p>
            <a:pPr>
              <a:lnSpc>
                <a:spcPct val="110000"/>
              </a:lnSpc>
            </a:pPr>
            <a:r>
              <a:rPr lang="en-US" sz="2900" u="sng" dirty="0"/>
              <a:t>Order Procedures, surgical encounters, Results and Quality Measures tab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/>
              <a:t>      Similarly, applied different transformations like mapping, dual, filling missing values , preceding load etc.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u="sng" dirty="0"/>
              <a:t>Hospitals, Physicians, Practices, Surgical costs and Vitals tab: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/>
              <a:t>     No transformations applied : Just few columns and not required. It looks neat!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Avoided circular loops due to same column names. Commented which are not required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Used </a:t>
            </a:r>
            <a:r>
              <a:rPr lang="en-US" sz="2900" dirty="0">
                <a:solidFill>
                  <a:srgbClr val="FF0000"/>
                </a:solidFill>
              </a:rPr>
              <a:t>inner keep () function </a:t>
            </a:r>
            <a:r>
              <a:rPr lang="en-US" sz="2900" dirty="0"/>
              <a:t>at multiple locations to get common intersection values but store both the tables without removing any table.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 used SQL Server Management Studio to do testing.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Final Tab: I named it as Final QVD’s – stored all the transformed tables into </a:t>
            </a:r>
            <a:r>
              <a:rPr lang="en-US" sz="2900" dirty="0">
                <a:hlinkClick r:id="rId3" action="ppaction://hlinkfile"/>
              </a:rPr>
              <a:t>new folder</a:t>
            </a:r>
            <a:r>
              <a:rPr lang="en-US" sz="2900" dirty="0"/>
              <a:t>. Achieved a little more compression (51.2 MB) of data files and </a:t>
            </a:r>
            <a:r>
              <a:rPr lang="en-US" sz="2900" dirty="0">
                <a:hlinkClick r:id="rId4" action="ppaction://hlinkfile"/>
              </a:rPr>
              <a:t>2 tier transformation. qvw file </a:t>
            </a:r>
            <a:r>
              <a:rPr lang="en-US" sz="2900" dirty="0"/>
              <a:t>of 24MB (just 24 MB !! </a:t>
            </a:r>
            <a:r>
              <a:rPr lang="en-US" sz="2900" dirty="0">
                <a:sym typeface="Wingdings" panose="05000000000000000000" pitchFamily="2" charset="2"/>
              </a:rPr>
              <a:t>)</a:t>
            </a:r>
            <a:endParaRPr lang="en-US" sz="2900" dirty="0"/>
          </a:p>
          <a:p>
            <a:pPr marL="0" indent="0">
              <a:lnSpc>
                <a:spcPct val="110000"/>
              </a:lnSpc>
              <a:buNone/>
            </a:pPr>
            <a:endParaRPr lang="en-US" sz="2900" dirty="0"/>
          </a:p>
          <a:p>
            <a:pPr marL="0" indent="0">
              <a:lnSpc>
                <a:spcPct val="110000"/>
              </a:lnSpc>
              <a:buNone/>
            </a:pPr>
            <a:br>
              <a:rPr lang="en-US" sz="1400" dirty="0"/>
            </a:b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288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649B59F-0533-4924-BFF4-8B54A6831D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30740F-D5CB-45CE-8C54-671DD14AD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B47D430-D152-415D-ABD6-C22A8C7994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9EDEF7-5E72-4421-875F-9C4DC281F5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3DB45E-A1C4-44AC-8F0B-7746DC524D4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CF6416-25BF-4509-817C-F4FC6F6B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26" y="17661"/>
            <a:ext cx="3158099" cy="811155"/>
          </a:xfrm>
        </p:spPr>
        <p:txBody>
          <a:bodyPr>
            <a:normAutofit/>
          </a:bodyPr>
          <a:lstStyle/>
          <a:p>
            <a:r>
              <a:rPr lang="en-US"/>
              <a:t>QlikView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5A5C-8A4D-4824-9F76-5A2FD9CE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27" y="867105"/>
            <a:ext cx="10751770" cy="49608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900" u="sng" dirty="0"/>
              <a:t>Data Visualization (3</a:t>
            </a:r>
            <a:r>
              <a:rPr lang="en-US" sz="2900" u="sng" baseline="30000" dirty="0"/>
              <a:t>rd</a:t>
            </a:r>
            <a:r>
              <a:rPr lang="en-US" sz="2900" u="sng" dirty="0"/>
              <a:t> Tier)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Loading just the transformed </a:t>
            </a:r>
            <a:r>
              <a:rPr lang="en-US" sz="2900" dirty="0" err="1"/>
              <a:t>qvds</a:t>
            </a:r>
            <a:r>
              <a:rPr lang="en-US" sz="2900" dirty="0"/>
              <a:t> into this. That’s all!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Named the qvw as </a:t>
            </a:r>
            <a:r>
              <a:rPr lang="en-US" sz="2900" dirty="0">
                <a:hlinkClick r:id="rId3" action="ppaction://hlinkfile"/>
              </a:rPr>
              <a:t>3 tier data visualization. Qvw</a:t>
            </a: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Now, Instead of showing UI in QlikView, I transformed this file qvw file to </a:t>
            </a:r>
            <a:r>
              <a:rPr lang="en-US" sz="2900" dirty="0">
                <a:hlinkClick r:id="rId4" action="ppaction://hlinkfile"/>
              </a:rPr>
              <a:t>qvf file </a:t>
            </a:r>
            <a:r>
              <a:rPr lang="en-US" sz="2900" dirty="0"/>
              <a:t>and loaded using Qlik sense. I wanted to show more interesting UI using Qlik sense and how Qlik sense is more powerful in visualization than Qlik view. 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Just dragged and dropped qvw file into Qlik sense and it will take care of itself very easily.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900" dirty="0"/>
              <a:t>      </a:t>
            </a:r>
            <a:br>
              <a:rPr lang="en-US" sz="1400" dirty="0"/>
            </a:b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225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E34F-CA4F-4C49-9B12-5C8E5E69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/>
          <a:lstStyle/>
          <a:p>
            <a:r>
              <a:rPr lang="en-US" dirty="0"/>
              <a:t>Qlik sense -UI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18C0-F42A-4C5B-90E8-E222E954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many </a:t>
            </a:r>
            <a:r>
              <a:rPr lang="en-US" dirty="0">
                <a:hlinkClick r:id="rId2" action="ppaction://hlinkfile"/>
              </a:rPr>
              <a:t>extensions</a:t>
            </a:r>
            <a:r>
              <a:rPr lang="en-US" dirty="0"/>
              <a:t>  : Downloaded from Qlik branch website and GitHub links and then copied it to extensions in Qlik sense folder.</a:t>
            </a:r>
          </a:p>
          <a:p>
            <a:r>
              <a:rPr lang="en-US" dirty="0"/>
              <a:t>Used </a:t>
            </a:r>
            <a:r>
              <a:rPr lang="en-US" dirty="0">
                <a:hlinkClick r:id="rId3" action="ppaction://hlinkfile"/>
              </a:rPr>
              <a:t>Google maps extension </a:t>
            </a:r>
            <a:r>
              <a:rPr lang="en-US" dirty="0"/>
              <a:t>. It was crashing at first, then I followed a procedure I found online . Had to put a google maps API key into the java script. Downloaded the API key and added it to the </a:t>
            </a:r>
            <a:r>
              <a:rPr lang="en-US" dirty="0">
                <a:hlinkClick r:id="rId3" action="ppaction://hlinkfile"/>
              </a:rPr>
              <a:t>.</a:t>
            </a:r>
            <a:r>
              <a:rPr lang="en-US" dirty="0" err="1">
                <a:hlinkClick r:id="rId3" action="ppaction://hlinkfile"/>
              </a:rPr>
              <a:t>js</a:t>
            </a:r>
            <a:r>
              <a:rPr lang="en-US" dirty="0">
                <a:hlinkClick r:id="rId3" action="ppaction://hlinkfile"/>
              </a:rPr>
              <a:t> file</a:t>
            </a:r>
            <a:endParaRPr lang="en-US" dirty="0"/>
          </a:p>
          <a:p>
            <a:r>
              <a:rPr lang="en-US" dirty="0"/>
              <a:t>Used many set analysis and variables variables in set analysis and expressions.</a:t>
            </a:r>
          </a:p>
          <a:p>
            <a:r>
              <a:rPr lang="en-US" dirty="0"/>
              <a:t>Used custom visualizations D3.js too.</a:t>
            </a:r>
          </a:p>
          <a:p>
            <a:r>
              <a:rPr lang="en-US" dirty="0"/>
              <a:t>Used various charts like bar chart, pie chart, gauge chart, KPI’s , buttons, drill down charts, bubble chart, word cloud, butterfly chart, Line chart, Area chart, straight table, pivot table, heat map, tree map, combo chart etc.</a:t>
            </a:r>
          </a:p>
          <a:p>
            <a:r>
              <a:rPr lang="en-US" dirty="0"/>
              <a:t>Made a beautiful application in Qlik sense! Cant wait to show you!</a:t>
            </a:r>
          </a:p>
          <a:p>
            <a:r>
              <a:rPr lang="en-US" dirty="0"/>
              <a:t>Also, made some nice stories in Qlik sense itself. </a:t>
            </a:r>
          </a:p>
          <a:p>
            <a:r>
              <a:rPr lang="en-US" dirty="0"/>
              <a:t>Always ensured values are correct. Used </a:t>
            </a:r>
            <a:r>
              <a:rPr lang="en-US"/>
              <a:t>SQL Server </a:t>
            </a:r>
            <a:r>
              <a:rPr lang="en-US" dirty="0"/>
              <a:t>Management Studio for testing</a:t>
            </a:r>
          </a:p>
        </p:txBody>
      </p:sp>
    </p:spTree>
    <p:extLst>
      <p:ext uri="{BB962C8B-B14F-4D97-AF65-F5344CB8AC3E}">
        <p14:creationId xmlns:p14="http://schemas.microsoft.com/office/powerpoint/2010/main" val="41973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6EB35B-B2EB-4EAB-BDE8-83CAE06A69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B500F-839E-46D9-A3C4-67DF88656D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6BEB0-51B9-4A27-AD03-E6C85D470E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8FFA3-51E9-45EB-B89E-919778E862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1183E8-2DE9-4D72-B617-9E99147902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59184-7225-4A87-960A-A313A556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6" y="111619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45623F-DE83-4811-9653-6D74C1DDE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19724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406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641ECA-8117-495E-ABCF-645843D1FD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B8757-4D54-42A8-A0C8-A8C721DB52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64991B-CFDF-48B3-86CE-4AEBBF0EFD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EA7E20-E946-4DF8-9C61-A299D92742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D6F713-98E3-4226-80ED-0EFA2911E00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0CB8AAC-6375-473B-BBB2-B928B95B6D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09478D-860E-478F-AA3E-4BA6F95D9C9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69C05EF-A2EA-4671-8C38-237E8AAF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2543168"/>
            <a:ext cx="4821551" cy="1012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56919-2710-41BC-8AAD-1457E0B1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1158FC-57CB-4C9F-AB86-A3C3A7C2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443408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Patients 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Hospital 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Quality Measures 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Surgical Department UI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Vitals UI</a:t>
            </a:r>
          </a:p>
        </p:txBody>
      </p:sp>
    </p:spTree>
    <p:extLst>
      <p:ext uri="{BB962C8B-B14F-4D97-AF65-F5344CB8AC3E}">
        <p14:creationId xmlns:p14="http://schemas.microsoft.com/office/powerpoint/2010/main" val="160499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DC0-0EF3-4ACA-BC13-7A98E29B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2988-AFDC-40D9-AD65-A7420229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: </a:t>
            </a:r>
            <a:r>
              <a:rPr lang="en-US" dirty="0">
                <a:hlinkClick r:id="rId2"/>
              </a:rPr>
              <a:t>https://community.qlik.com/docs/DOC-19245</a:t>
            </a:r>
            <a:endParaRPr lang="en-US" dirty="0"/>
          </a:p>
          <a:p>
            <a:r>
              <a:rPr lang="en-US" dirty="0"/>
              <a:t>This zip file contains the base CSV files that comprise the General Hospital data set. This forms the foundation of the fake health systems data and is in a normalized fashion. </a:t>
            </a:r>
          </a:p>
          <a:p>
            <a:r>
              <a:rPr lang="en-US" dirty="0"/>
              <a:t>The data was largely generated using a fake data generation site called Mockaroo then combined with other test sources of data.</a:t>
            </a:r>
          </a:p>
        </p:txBody>
      </p:sp>
    </p:spTree>
    <p:extLst>
      <p:ext uri="{BB962C8B-B14F-4D97-AF65-F5344CB8AC3E}">
        <p14:creationId xmlns:p14="http://schemas.microsoft.com/office/powerpoint/2010/main" val="402786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0FA4-6F69-49B3-80BD-D2622754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99849"/>
            <a:ext cx="9520158" cy="113511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63E9-0085-4665-BFF7-F6CFE5A0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08538"/>
            <a:ext cx="9520158" cy="479797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CSV files:    Downloaded to </a:t>
            </a:r>
            <a:r>
              <a:rPr lang="en-US" dirty="0">
                <a:hlinkClick r:id="rId2" action="ppaction://hlinkfile"/>
              </a:rPr>
              <a:t>C:\Users\bvkka\Desktop\Qlik_sql\New folder\Layer1 CSV </a:t>
            </a:r>
            <a:endParaRPr lang="en-US" dirty="0"/>
          </a:p>
          <a:p>
            <a:pPr fontAlgn="base"/>
            <a:r>
              <a:rPr lang="en-US" dirty="0"/>
              <a:t>Accounts</a:t>
            </a:r>
          </a:p>
          <a:p>
            <a:pPr fontAlgn="base"/>
            <a:r>
              <a:rPr lang="en-US" dirty="0"/>
              <a:t>Departments</a:t>
            </a:r>
          </a:p>
          <a:p>
            <a:pPr fontAlgn="base"/>
            <a:r>
              <a:rPr lang="en-US" dirty="0"/>
              <a:t>Encounters</a:t>
            </a:r>
          </a:p>
          <a:p>
            <a:pPr fontAlgn="base"/>
            <a:r>
              <a:rPr lang="en-US" dirty="0"/>
              <a:t>Hospitals : I took only 5 out of many because we have data from only 5 hospitals</a:t>
            </a:r>
          </a:p>
          <a:p>
            <a:pPr fontAlgn="base"/>
            <a:r>
              <a:rPr lang="en-US" dirty="0"/>
              <a:t>Order Procedures</a:t>
            </a:r>
          </a:p>
          <a:p>
            <a:pPr fontAlgn="base"/>
            <a:r>
              <a:rPr lang="en-US" dirty="0"/>
              <a:t>Patients</a:t>
            </a:r>
          </a:p>
          <a:p>
            <a:pPr fontAlgn="base"/>
            <a:r>
              <a:rPr lang="en-US" dirty="0"/>
              <a:t>Physicians</a:t>
            </a:r>
          </a:p>
          <a:p>
            <a:pPr fontAlgn="base"/>
            <a:r>
              <a:rPr lang="en-US" dirty="0"/>
              <a:t>Practices</a:t>
            </a:r>
          </a:p>
          <a:p>
            <a:pPr fontAlgn="base"/>
            <a:r>
              <a:rPr lang="en-US" dirty="0"/>
              <a:t>Quality Measures</a:t>
            </a:r>
          </a:p>
          <a:p>
            <a:pPr fontAlgn="base"/>
            <a:r>
              <a:rPr lang="en-US" dirty="0"/>
              <a:t>Results</a:t>
            </a:r>
          </a:p>
          <a:p>
            <a:pPr fontAlgn="base"/>
            <a:r>
              <a:rPr lang="en-US" dirty="0"/>
              <a:t>Surgical Costs</a:t>
            </a:r>
          </a:p>
          <a:p>
            <a:pPr fontAlgn="base"/>
            <a:r>
              <a:rPr lang="en-US" dirty="0"/>
              <a:t>Surgical Encounters</a:t>
            </a:r>
          </a:p>
          <a:p>
            <a:pPr fontAlgn="base"/>
            <a:r>
              <a:rPr lang="en-US" dirty="0"/>
              <a:t>Latest Patient Vitals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0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DCC07D-0682-43DD-8E1D-A7E1A200A0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F733E-72CB-4790-8DDB-2B75BF2F0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410908-06D9-49D7-AEF3-2C2522D643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EA4A9A-79FB-44BC-ABFC-59448E3677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D2F77C-875F-41A0-8EBC-28434D7AB18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EA8F1B-01B9-48AC-B40A-3EB0C31BB7B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B42F96-B6DB-425D-B8A3-FC1A4ACC26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2320A8-F822-4BA4-801E-51C625DF1C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6C46CC-3311-4736-8B59-1B43C3616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84" b="-2"/>
          <a:stretch/>
        </p:blipFill>
        <p:spPr>
          <a:xfrm>
            <a:off x="5460131" y="500327"/>
            <a:ext cx="6316223" cy="5149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E0849-C131-476C-9BCD-484FDA7E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64" y="-972392"/>
            <a:ext cx="9448928" cy="1525198"/>
          </a:xfrm>
        </p:spPr>
        <p:txBody>
          <a:bodyPr>
            <a:normAutofit/>
          </a:bodyPr>
          <a:lstStyle/>
          <a:p>
            <a:r>
              <a:rPr lang="en-US" dirty="0"/>
              <a:t>QlikView – ETL , Data Modeling &amp;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5CA-C8ED-4A3F-A378-B7230251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380" y="786136"/>
            <a:ext cx="344340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Loading : (Layer1 or 1</a:t>
            </a:r>
            <a:r>
              <a:rPr lang="en-US" baseline="30000" dirty="0"/>
              <a:t>st</a:t>
            </a:r>
            <a:r>
              <a:rPr lang="en-US" dirty="0"/>
              <a:t> tier)</a:t>
            </a:r>
          </a:p>
          <a:p>
            <a:pPr marL="0" indent="0">
              <a:buNone/>
            </a:pPr>
            <a:r>
              <a:rPr lang="en-US" dirty="0"/>
              <a:t>Following a 3 tier architecture!</a:t>
            </a:r>
          </a:p>
          <a:p>
            <a:r>
              <a:rPr lang="en-US" dirty="0"/>
              <a:t>Loaded all CSV files into 1 tier Raw Data.qvw and then converted them into </a:t>
            </a:r>
            <a:r>
              <a:rPr lang="en-US" dirty="0" err="1"/>
              <a:t>qvd</a:t>
            </a:r>
            <a:r>
              <a:rPr lang="en-US" dirty="0"/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168713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DCC07D-0682-43DD-8E1D-A7E1A200A0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F733E-72CB-4790-8DDB-2B75BF2F0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410908-06D9-49D7-AEF3-2C2522D643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EA4A9A-79FB-44BC-ABFC-59448E3677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D2F77C-875F-41A0-8EBC-28434D7AB18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EA8F1B-01B9-48AC-B40A-3EB0C31BB7B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B42F96-B6DB-425D-B8A3-FC1A4ACC26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2320A8-F822-4BA4-801E-51C625DF1C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DE0849-C131-476C-9BCD-484FDA7E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688" y="538068"/>
            <a:ext cx="3446956" cy="1049235"/>
          </a:xfrm>
        </p:spPr>
        <p:txBody>
          <a:bodyPr>
            <a:normAutofit/>
          </a:bodyPr>
          <a:lstStyle/>
          <a:p>
            <a:r>
              <a:rPr lang="en-US" dirty="0"/>
              <a:t>QlikView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5CA-C8ED-4A3F-A378-B7230251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264" y="2104587"/>
            <a:ext cx="344340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Loading : </a:t>
            </a:r>
          </a:p>
          <a:p>
            <a:r>
              <a:rPr lang="en-US" dirty="0"/>
              <a:t>Compressed 227 MB CSV data to </a:t>
            </a:r>
            <a:r>
              <a:rPr lang="en-US" dirty="0">
                <a:hlinkClick r:id="rId3" action="ppaction://hlinkfile"/>
              </a:rPr>
              <a:t>52MB QVD </a:t>
            </a:r>
            <a:r>
              <a:rPr lang="en-US" dirty="0"/>
              <a:t>(78% reduction of data size)</a:t>
            </a:r>
          </a:p>
          <a:p>
            <a:r>
              <a:rPr lang="en-US" dirty="0"/>
              <a:t>24 MB of </a:t>
            </a:r>
            <a:r>
              <a:rPr lang="en-US" dirty="0">
                <a:hlinkClick r:id="rId4" action="ppaction://hlinkfile"/>
              </a:rPr>
              <a:t>1 tier raw </a:t>
            </a:r>
            <a:r>
              <a:rPr lang="en-US" dirty="0" err="1">
                <a:hlinkClick r:id="rId4" action="ppaction://hlinkfile"/>
              </a:rPr>
              <a:t>data.qvw</a:t>
            </a:r>
            <a:r>
              <a:rPr lang="en-US" dirty="0">
                <a:hlinkClick r:id="rId4" action="ppaction://hlinkfile"/>
              </a:rPr>
              <a:t> file</a:t>
            </a:r>
            <a:r>
              <a:rPr lang="en-US" dirty="0"/>
              <a:t> (90</a:t>
            </a:r>
            <a:r>
              <a:rPr lang="en-US"/>
              <a:t>% compression)</a:t>
            </a:r>
            <a:endParaRPr lang="en-US" dirty="0"/>
          </a:p>
          <a:p>
            <a:r>
              <a:rPr lang="en-US" dirty="0"/>
              <a:t>Awesome right!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F6D5D-9A50-42B9-9B7A-E1548745C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385" y="228473"/>
            <a:ext cx="6500646" cy="58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649B59F-0533-4924-BFF4-8B54A6831D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30740F-D5CB-45CE-8C54-671DD14AD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B47D430-D152-415D-ABD6-C22A8C7994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9EDEF7-5E72-4421-875F-9C4DC281F5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3DB45E-A1C4-44AC-8F0B-7746DC524D4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4C769E-033E-4DFD-B76A-65D99F03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40" y="1962764"/>
            <a:ext cx="2964032" cy="2185973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A9BC4F-8861-429F-98F7-BF17A293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396" y="1954823"/>
            <a:ext cx="2964033" cy="2200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F6416-25BF-4509-817C-F4FC6F6B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en-US" dirty="0"/>
              <a:t>QlikView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5A5C-8A4D-4824-9F76-5A2FD9CE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7" y="2015732"/>
            <a:ext cx="3445826" cy="34506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u="sng" dirty="0"/>
              <a:t>Data Transformation (2</a:t>
            </a:r>
            <a:r>
              <a:rPr lang="en-US" sz="1400" u="sng" baseline="30000" dirty="0"/>
              <a:t>nd</a:t>
            </a:r>
            <a:r>
              <a:rPr lang="en-US" sz="1400" u="sng" dirty="0"/>
              <a:t> Tier)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Different qvw file for 2 tier</a:t>
            </a:r>
          </a:p>
          <a:p>
            <a:pPr>
              <a:lnSpc>
                <a:spcPct val="110000"/>
              </a:lnSpc>
            </a:pPr>
            <a:r>
              <a:rPr lang="en-US" sz="1400" u="sng" dirty="0"/>
              <a:t>Accounts and departments tab 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Okay what I'm doing here is data cleaning. I filled missing values in columns as 'Missing values' using 2 methods, 1 - created a new column 'Missing values' in excel and applied transformation step called 'fill' in the wizard when you load. 2- used if condition.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400" dirty="0"/>
            </a:b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451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649B59F-0533-4924-BFF4-8B54A6831D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30740F-D5CB-45CE-8C54-671DD14AD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B47D430-D152-415D-ABD6-C22A8C7994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9EDEF7-5E72-4421-875F-9C4DC281F5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3DB45E-A1C4-44AC-8F0B-7746DC524D4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CF6416-25BF-4509-817C-F4FC6F6B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en-US" dirty="0"/>
              <a:t>QlikView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5A5C-8A4D-4824-9F76-5A2FD9CE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185855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u="sng" dirty="0"/>
              <a:t>Data Transformation (2</a:t>
            </a:r>
            <a:r>
              <a:rPr lang="en-US" sz="1400" u="sng" baseline="30000" dirty="0"/>
              <a:t>nd</a:t>
            </a:r>
            <a:r>
              <a:rPr lang="en-US" sz="1400" u="sng" dirty="0"/>
              <a:t> Tier)</a:t>
            </a:r>
          </a:p>
          <a:p>
            <a:pPr>
              <a:lnSpc>
                <a:spcPct val="110000"/>
              </a:lnSpc>
            </a:pPr>
            <a:r>
              <a:rPr lang="en-US" sz="1400" u="sng" dirty="0"/>
              <a:t>Encounters tab : </a:t>
            </a:r>
            <a:r>
              <a:rPr lang="en-US" sz="1400" dirty="0"/>
              <a:t>Did some good transformations!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Applied Preceding load : converted date time to date, month, day, ym,yrqtr,monthqtr,hour formats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Applied Timestamp function : to convert the datetime format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Applied Dual function:  to store the data into (text, number) format so that we can perform sorting &amp; calculations on number while the string value can be used for display purposes.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Used Mapping table : to replace field values to field names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Used if condition for filling missing values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400" dirty="0"/>
            </a:b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74737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</TotalTime>
  <Words>933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Palatino Linotype</vt:lpstr>
      <vt:lpstr>Wingdings</vt:lpstr>
      <vt:lpstr>Gallery</vt:lpstr>
      <vt:lpstr>QLIKVIEW &amp; QLIKSENSE – UI/UX</vt:lpstr>
      <vt:lpstr>Content</vt:lpstr>
      <vt:lpstr>Introduction </vt:lpstr>
      <vt:lpstr>Dataset</vt:lpstr>
      <vt:lpstr>Dataset</vt:lpstr>
      <vt:lpstr>QlikView – ETL , Data Modeling &amp; Scripting</vt:lpstr>
      <vt:lpstr>QlikView</vt:lpstr>
      <vt:lpstr>QlikView</vt:lpstr>
      <vt:lpstr>QlikView</vt:lpstr>
      <vt:lpstr>QlikView</vt:lpstr>
      <vt:lpstr>QlikView</vt:lpstr>
      <vt:lpstr>QlikView</vt:lpstr>
      <vt:lpstr>Qlik sense -UI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Burra, Venkata Krishna Karthik</dc:creator>
  <cp:lastModifiedBy>Burra, Venkata Krishna Karthik</cp:lastModifiedBy>
  <cp:revision>29</cp:revision>
  <dcterms:created xsi:type="dcterms:W3CDTF">2018-03-19T00:09:39Z</dcterms:created>
  <dcterms:modified xsi:type="dcterms:W3CDTF">2018-03-24T19:19:26Z</dcterms:modified>
</cp:coreProperties>
</file>