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Abril Fatface" panose="02000503000000020003" pitchFamily="2" charset="77"/>
      <p:regular r:id="rId28"/>
    </p:embeddedFont>
    <p:embeddedFont>
      <p:font typeface="Calibri" panose="020F0502020204030204" pitchFamily="34" charset="0"/>
      <p:regular r:id="rId29"/>
      <p:bold r:id="rId30"/>
      <p:italic r:id="rId31"/>
      <p:boldItalic r:id="rId32"/>
    </p:embeddedFont>
    <p:embeddedFont>
      <p:font typeface="Montserrat Classic" pitchFamily="2" charset="77"/>
      <p:regular r:id="rId33"/>
    </p:embeddedFont>
    <p:embeddedFont>
      <p:font typeface="Montserrat Classic Bold" pitchFamily="2" charset="77"/>
      <p:regular r:id="rId34"/>
      <p:bold r:id="rId35"/>
    </p:embeddedFont>
    <p:embeddedFont>
      <p:font typeface="Montserrat Light" pitchFamily="2" charset="77"/>
      <p:regular r:id="rId36"/>
    </p:embeddedFont>
    <p:embeddedFont>
      <p:font typeface="Montserrat Light Bold" pitchFamily="2" charset="77"/>
      <p:regular r:id="rId37"/>
      <p:bold r:id="rId38"/>
    </p:embeddedFont>
    <p:embeddedFont>
      <p:font typeface="Poppins Light" panose="02000000000000000000" pitchFamily="2" charset="77"/>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3" autoAdjust="0"/>
  </p:normalViewPr>
  <p:slideViewPr>
    <p:cSldViewPr>
      <p:cViewPr varScale="1">
        <p:scale>
          <a:sx n="75" d="100"/>
          <a:sy n="75" d="100"/>
        </p:scale>
        <p:origin x="5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207714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If you’re really concerned about having your research make an impact on certain populations, read the section on participatory action research/emancipatory research on page 329-332…</a:t>
            </a:r>
          </a:p>
          <a:p>
            <a:pPr lvl="0"/>
            <a:endParaRPr lang="en-US"/>
          </a:p>
          <a:p>
            <a:pPr lvl="0"/>
            <a:r>
              <a:rPr lang="en-US"/>
              <a:t>Examples: A gang, or a family, or a drug user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Advantages: real-life data, flexible, high degree of face validity, fast, inexpensive</a:t>
            </a:r>
          </a:p>
          <a:p>
            <a:pPr lvl="0"/>
            <a:r>
              <a:rPr lang="en-US"/>
              <a:t>Disadvantages: not representative, little interviewer control, difficult analysis, interviewer/moderator skills, difficult logistically</a:t>
            </a:r>
          </a:p>
          <a:p>
            <a:pPr lvl="0"/>
            <a:endParaRPr lang="en-US"/>
          </a:p>
          <a:p>
            <a:pPr lvl="0"/>
            <a:endParaRPr lang="en-US"/>
          </a:p>
          <a:p>
            <a:pPr lvl="0"/>
            <a:r>
              <a:rPr lang="en-US"/>
              <a:t>Focus group typically used in market research. Just exploratory. But you get a lot of (unreliable) data, simultaneously. Have to be a skilled moderator to guide a discussion…</a:t>
            </a:r>
          </a:p>
          <a:p>
            <a:pPr lvl="0"/>
            <a:endParaRPr lang="en-US"/>
          </a:p>
          <a:p>
            <a:pPr lvl="0"/>
            <a:r>
              <a:rPr lang="en-US"/>
              <a:t>Examples are peoples interest in buying a new product/ car or what not.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Advantages: can help researcher figure out what the key issues, ideas, and concerns are from multiple participants at once. </a:t>
            </a:r>
          </a:p>
          <a:p>
            <a:pPr lvl="0"/>
            <a:endParaRPr lang="en-US"/>
          </a:p>
          <a:p>
            <a:pPr lvl="0"/>
            <a:endParaRPr lang="en-US"/>
          </a:p>
          <a:p>
            <a:pPr lvl="0"/>
            <a:r>
              <a:rPr lang="en-US"/>
              <a:t> real-life data, flexible, high degree of face validity, fast, inexpensive</a:t>
            </a:r>
          </a:p>
          <a:p>
            <a:pPr lvl="0"/>
            <a:r>
              <a:rPr lang="en-US"/>
              <a:t>Disadvantages: not representative, little interviewer control, difficult analysis, interviewer/moderator skills, difficult logistically</a:t>
            </a:r>
          </a:p>
          <a:p>
            <a:pPr lvl="0"/>
            <a:endParaRPr lang="en-US"/>
          </a:p>
          <a:p>
            <a:pPr lvl="0"/>
            <a:endParaRPr lang="en-US"/>
          </a:p>
          <a:p>
            <a:pPr lvl="0"/>
            <a:r>
              <a:rPr lang="en-US"/>
              <a:t>Focus group typically used in market research. Just exploratory. But you get a lot of (unreliable) data, simultaneously. Have to be a skilled moderator to guide a discussion…</a:t>
            </a:r>
          </a:p>
          <a:p>
            <a:pPr lvl="0"/>
            <a:endParaRPr lang="en-US"/>
          </a:p>
          <a:p>
            <a:pPr lvl="0"/>
            <a:r>
              <a:rPr lang="en-US"/>
              <a:t>Examples are peoples interest in buying a new product/ car or what not.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If you’re really concerned about having your research make an impact on certain populations, read the section on participatory action research/emancipatory research on page 329-332…</a:t>
            </a:r>
          </a:p>
          <a:p>
            <a:pPr lvl="0"/>
            <a:endParaRPr lang="en-US"/>
          </a:p>
          <a:p>
            <a:pPr lvl="0"/>
            <a:r>
              <a:rPr lang="en-US"/>
              <a:t>Examples: A gang, or a family, or a drug user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520932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If you’re really concerned about having your research make an impact on certain populations, read the section on participatory action research/emancipatory research on page 329-332…</a:t>
            </a:r>
          </a:p>
          <a:p>
            <a:pPr lvl="0"/>
            <a:endParaRPr lang="en-US"/>
          </a:p>
          <a:p>
            <a:pPr lvl="0"/>
            <a:r>
              <a:rPr lang="en-US"/>
              <a:t>Examples: A gang, or a family, or a drug user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Advantages: real-life data, flexible, high degree of face validity, fast, inexpensive</a:t>
            </a:r>
          </a:p>
          <a:p>
            <a:pPr lvl="0"/>
            <a:r>
              <a:rPr lang="en-US"/>
              <a:t>Disadvantages: not representative, little interviewer control, difficult analysis, interviewer/moderator skills, difficult logistically</a:t>
            </a:r>
          </a:p>
          <a:p>
            <a:pPr lvl="0"/>
            <a:endParaRPr lang="en-US"/>
          </a:p>
          <a:p>
            <a:pPr lvl="0"/>
            <a:endParaRPr lang="en-US"/>
          </a:p>
          <a:p>
            <a:pPr lvl="0"/>
            <a:r>
              <a:rPr lang="en-US"/>
              <a:t>Focus group typically used in market research. Just exploratory. But you get a lot of (unreliable) data, simultaneously. Have to be a skilled moderator to guide a discussion…</a:t>
            </a:r>
          </a:p>
          <a:p>
            <a:pPr lvl="0"/>
            <a:endParaRPr lang="en-US"/>
          </a:p>
          <a:p>
            <a:pPr lvl="0"/>
            <a:r>
              <a:rPr lang="en-US"/>
              <a:t>Examples are peoples interest in buying a new product/ car or what not.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Go in with a general question: </a:t>
            </a:r>
          </a:p>
          <a:p>
            <a:pPr lvl="0"/>
            <a:r>
              <a:rPr lang="en-US"/>
              <a:t>Do social ties lead to protest participation?</a:t>
            </a:r>
          </a:p>
          <a:p>
            <a:pPr lvl="0"/>
            <a:endParaRPr lang="en-US"/>
          </a:p>
          <a:p>
            <a:pPr lvl="0"/>
            <a:r>
              <a:rPr lang="en-US"/>
              <a:t>But don’t let that question guide the research</a:t>
            </a:r>
          </a:p>
          <a:p>
            <a:pPr lvl="0"/>
            <a:r>
              <a:rPr lang="en-US"/>
              <a:t>Ask about what led you to participate in protest?</a:t>
            </a:r>
          </a:p>
          <a:p>
            <a:pPr lvl="0"/>
            <a:r>
              <a:rPr lang="en-US"/>
              <a:t>Tell me about your experience with protests</a:t>
            </a:r>
          </a:p>
          <a:p>
            <a:pPr lvl="0"/>
            <a:r>
              <a:rPr lang="en-US"/>
              <a:t>What effect did protest have in your life?</a:t>
            </a:r>
          </a:p>
          <a:p>
            <a:pPr lvl="0"/>
            <a:r>
              <a:rPr lang="en-US"/>
              <a:t>Tell me about friendships/relationships that led you to protest.</a:t>
            </a:r>
          </a:p>
          <a:p>
            <a:pPr lvl="0"/>
            <a:r>
              <a:rPr lang="en-US"/>
              <a:t>Tell me about relationships built w/ people you participated with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Decide on your level of participant-ness: </a:t>
            </a:r>
          </a:p>
          <a:p>
            <a:pPr lvl="0"/>
            <a:r>
              <a:rPr lang="en-US"/>
              <a:t>full participants participate in every aspect of their daily life while complete observers doesn’t interact with the people under study at all (even shun involvement in the world being studied).</a:t>
            </a:r>
          </a:p>
          <a:p>
            <a:pPr lvl="0"/>
            <a:endParaRPr lang="en-US"/>
          </a:p>
          <a:p>
            <a:pPr lvl="0"/>
            <a:r>
              <a:rPr lang="en-US"/>
              <a:t>Decide if you’ll tell the people under study that you’re a researcher: you must ask yourself if it is ethical to deceive the people. For what purpose would you lie? Would lying/not lying compromise their trust in you or the phenomenon under study (such as racial attitudes or participation in looting activity)?</a:t>
            </a:r>
          </a:p>
          <a:p>
            <a:pPr lvl="0"/>
            <a:endParaRPr lang="en-US"/>
          </a:p>
          <a:p>
            <a:pPr lvl="0"/>
            <a:r>
              <a:rPr lang="en-US"/>
              <a:t>Reactivity could mean expelling the researcher from their social world (or worse, like harming them)… or modifying their speech/behavior to seem more acceptable… or they might completely change the way they approach the social phenomenon under question (e.g. no longer looting)</a:t>
            </a:r>
          </a:p>
          <a:p>
            <a:pPr lvl="0"/>
            <a:endParaRPr lang="en-US"/>
          </a:p>
          <a:p>
            <a:pPr lvl="0"/>
            <a:r>
              <a:rPr lang="en-US"/>
              <a:t>Going native: Problem with full participation is that the researcher might go native—identifying too much with the interests and viewpoints of the people under studying… losing a lot of their scientific detachment.</a:t>
            </a:r>
          </a:p>
          <a:p>
            <a:pPr lvl="0"/>
            <a:endParaRPr lang="en-US"/>
          </a:p>
          <a:p>
            <a:pPr lvl="0"/>
            <a:r>
              <a:rPr lang="en-US"/>
              <a:t>Researchers must try to remain objective because you are doing science… and you don’t want to get so involved that your interests in the people align so much that it clouds your scientific, unbiased judgment of your findings.</a:t>
            </a:r>
          </a:p>
          <a:p>
            <a:pPr lvl="0"/>
            <a:endParaRPr lang="en-US"/>
          </a:p>
          <a:p>
            <a:pPr lvl="0"/>
            <a:r>
              <a:rPr lang="en-US"/>
              <a:t>They must also remain reflexive: being able to reflect on your own position (positionality) in the research… how your presence is affecting your research participants (power role of the researcher), and how you see the research… it just means to be cognizant… and question whether your findings are really true or if its your subjective interpretation that’s shaping them)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a:p>
          <a:p>
            <a:pPr lvl="0"/>
            <a:r>
              <a:rPr lang="en-US"/>
              <a:t>Semi-structured interview</a:t>
            </a:r>
          </a:p>
          <a:p>
            <a:pPr lvl="0"/>
            <a:r>
              <a:rPr lang="en-US"/>
              <a:t>Traveler (vs. miner)</a:t>
            </a:r>
          </a:p>
          <a:p>
            <a:pPr lvl="0"/>
            <a:r>
              <a:rPr lang="en-US"/>
              <a:t>Relies on interview guide</a:t>
            </a:r>
          </a:p>
          <a:p>
            <a:pPr lvl="0"/>
            <a:r>
              <a:rPr lang="en-US"/>
              <a:t>A loose set of questions that guide your line of thinking</a:t>
            </a:r>
          </a:p>
          <a:p>
            <a:pPr lvl="0"/>
            <a:r>
              <a:rPr lang="en-US"/>
              <a:t>Can definitely deviate from those questions</a:t>
            </a:r>
          </a:p>
          <a:p>
            <a:pPr lvl="0"/>
            <a:r>
              <a:rPr lang="en-US"/>
              <a:t>Let the participant guide the interview, but don’t be afraid to come back to 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Dynamics of religious conversion at a revival</a:t>
            </a:r>
          </a:p>
          <a:p>
            <a:pPr lvl="0"/>
            <a:endParaRPr lang="en-US"/>
          </a:p>
          <a:p>
            <a:pPr lvl="0"/>
            <a:r>
              <a:rPr lang="en-US"/>
              <a:t>Qualitative field researchers believe that only by going directly to the social phenomenon under study and observing it completely can they develop a full understanding of 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Go in with a general question: </a:t>
            </a:r>
          </a:p>
          <a:p>
            <a:pPr lvl="0"/>
            <a:r>
              <a:rPr lang="en-US"/>
              <a:t>Do social ties lead to protest participation?</a:t>
            </a:r>
          </a:p>
          <a:p>
            <a:pPr lvl="0"/>
            <a:endParaRPr lang="en-US"/>
          </a:p>
          <a:p>
            <a:pPr lvl="0"/>
            <a:r>
              <a:rPr lang="en-US"/>
              <a:t>But don’t let that question guide the research</a:t>
            </a:r>
          </a:p>
          <a:p>
            <a:pPr lvl="0"/>
            <a:r>
              <a:rPr lang="en-US"/>
              <a:t>Ask about what led you to participate in protest?</a:t>
            </a:r>
          </a:p>
          <a:p>
            <a:pPr lvl="0"/>
            <a:r>
              <a:rPr lang="en-US"/>
              <a:t>Tell me about your experience with protests</a:t>
            </a:r>
          </a:p>
          <a:p>
            <a:pPr lvl="0"/>
            <a:r>
              <a:rPr lang="en-US"/>
              <a:t>What effect did protest have in your life?</a:t>
            </a:r>
          </a:p>
          <a:p>
            <a:pPr lvl="0"/>
            <a:r>
              <a:rPr lang="en-US"/>
              <a:t>Tell me about friendships/relationships that led you to protest.</a:t>
            </a:r>
          </a:p>
          <a:p>
            <a:pPr lvl="0"/>
            <a:r>
              <a:rPr lang="en-US"/>
              <a:t>Tell me about relationships built w/ people you participated with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20</a:t>
            </a:fld>
            <a:endParaRPr lang="cs-C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a:p>
          <a:p>
            <a:pPr lvl="0"/>
            <a:r>
              <a:rPr lang="en-US"/>
              <a:t>Semi-structured interview</a:t>
            </a:r>
          </a:p>
          <a:p>
            <a:pPr lvl="0"/>
            <a:r>
              <a:rPr lang="en-US"/>
              <a:t>Traveler (vs. miner)</a:t>
            </a:r>
          </a:p>
          <a:p>
            <a:pPr lvl="0"/>
            <a:r>
              <a:rPr lang="en-US"/>
              <a:t>Relies on interview guide</a:t>
            </a:r>
          </a:p>
          <a:p>
            <a:pPr lvl="0"/>
            <a:r>
              <a:rPr lang="en-US"/>
              <a:t>A loose set of questions that guide your line of thinking</a:t>
            </a:r>
          </a:p>
          <a:p>
            <a:pPr lvl="0"/>
            <a:r>
              <a:rPr lang="en-US"/>
              <a:t>Can definitely deviate from those questions</a:t>
            </a:r>
          </a:p>
          <a:p>
            <a:pPr lvl="0"/>
            <a:r>
              <a:rPr lang="en-US"/>
              <a:t>Let the participant guide the interview, but don’t be afraid to come back to 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a:p>
          <a:p>
            <a:pPr lvl="0"/>
            <a:r>
              <a:rPr lang="en-US"/>
              <a:t>Semi-structured interview</a:t>
            </a:r>
          </a:p>
          <a:p>
            <a:pPr lvl="0"/>
            <a:r>
              <a:rPr lang="en-US"/>
              <a:t>Traveler (vs. miner)</a:t>
            </a:r>
          </a:p>
          <a:p>
            <a:pPr lvl="0"/>
            <a:r>
              <a:rPr lang="en-US"/>
              <a:t>Relies on interview guide</a:t>
            </a:r>
          </a:p>
          <a:p>
            <a:pPr lvl="0"/>
            <a:r>
              <a:rPr lang="en-US"/>
              <a:t>A loose set of questions that guide your line of thinking</a:t>
            </a:r>
          </a:p>
          <a:p>
            <a:pPr lvl="0"/>
            <a:r>
              <a:rPr lang="en-US"/>
              <a:t>Can definitely deviate from those questions</a:t>
            </a:r>
          </a:p>
          <a:p>
            <a:pPr lvl="0"/>
            <a:r>
              <a:rPr lang="en-US"/>
              <a:t>Let the participant guide the interview, but don’t be afraid to come back to 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You can prepare standardized note-taking forms in advance to help you.. Or develop a shorthand prior to observations to help you quickly jot down notes, that way you can deal with things that are unanticipated.</a:t>
            </a:r>
          </a:p>
          <a:p>
            <a:pPr lvl="0"/>
            <a:endParaRPr lang="en-US"/>
          </a:p>
          <a:p>
            <a:pPr lvl="0"/>
            <a:r>
              <a:rPr lang="en-US"/>
              <a:t>Rules for qualitative research:</a:t>
            </a:r>
          </a:p>
          <a:p>
            <a:pPr lvl="0"/>
            <a:r>
              <a:rPr lang="en-US"/>
              <a:t>Don’t simply trust your memory (you need a measurement device)</a:t>
            </a:r>
          </a:p>
          <a:p>
            <a:pPr lvl="0"/>
            <a:r>
              <a:rPr lang="en-US"/>
              <a:t>Take notes in stages (sketchy notes at first, but clean them up later… that evening).</a:t>
            </a:r>
          </a:p>
          <a:p>
            <a:pPr lvl="0"/>
            <a:r>
              <a:rPr lang="en-US"/>
              <a:t>Record everything because something you think isnt important initially might turn out to be very significant in other observations as you keep collecting data… and it’s hard to go back and re-collect data.</a:t>
            </a:r>
          </a:p>
          <a:p>
            <a:pPr lvl="0"/>
            <a:r>
              <a:rPr lang="en-US"/>
              <a:t>Realize that not everything will make it into the final paper.. Only the 10% of what you recorded that was gold.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23</a:t>
            </a:fld>
            <a:endParaRPr lang="cs-C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Memos are notes for you and others… they help you to think through your ideas, and stimulate the writing process.</a:t>
            </a:r>
          </a:p>
          <a:p>
            <a:pPr lvl="0"/>
            <a:r>
              <a:rPr lang="en-US"/>
              <a:t>Memos become part of the data for analysis</a:t>
            </a:r>
          </a:p>
          <a:p>
            <a:pPr lvl="0"/>
            <a:endParaRPr lang="en-US"/>
          </a:p>
          <a:p>
            <a:pPr lvl="0"/>
            <a:r>
              <a:rPr lang="en-US"/>
              <a:t>Code notes: give a code label and meaning of the label (e.g. “abomination” and what it means)</a:t>
            </a:r>
          </a:p>
          <a:p>
            <a:pPr lvl="0"/>
            <a:r>
              <a:rPr lang="en-US"/>
              <a:t>Theoretical notes: reflections on deeper meanings of concepts, relationships between (e.g. injunctions all talk about male behavior)</a:t>
            </a:r>
          </a:p>
          <a:p>
            <a:pPr lvl="0"/>
            <a:r>
              <a:rPr lang="en-US"/>
              <a:t>Operational notes: notes on data collection circumstances… like where it was collected from/pseudonym, etc.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24</a:t>
            </a:fld>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Memos are notes for you and others… they help you to think through your ideas, and stimulate the writing process.</a:t>
            </a:r>
          </a:p>
          <a:p>
            <a:pPr lvl="0"/>
            <a:r>
              <a:rPr lang="en-US"/>
              <a:t>Memos become part of the data for analysis</a:t>
            </a:r>
          </a:p>
          <a:p>
            <a:pPr lvl="0"/>
            <a:endParaRPr lang="en-US"/>
          </a:p>
          <a:p>
            <a:pPr lvl="0"/>
            <a:r>
              <a:rPr lang="en-US"/>
              <a:t>Code notes: give a code label and meaning of the label (e.g. “abomination” and what it means)</a:t>
            </a:r>
          </a:p>
          <a:p>
            <a:pPr lvl="0"/>
            <a:r>
              <a:rPr lang="en-US"/>
              <a:t>Theoretical notes: reflections on deeper meanings of concepts, relationships between (e.g. injunctions all talk about male behavior)</a:t>
            </a:r>
          </a:p>
          <a:p>
            <a:pPr lvl="0"/>
            <a:r>
              <a:rPr lang="en-US"/>
              <a:t>Operational notes: notes on data collection circumstances… like where it was collected from/pseudonym, etc.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25</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Dynamics of religious conversion at a revival</a:t>
            </a:r>
          </a:p>
          <a:p>
            <a:pPr lvl="0"/>
            <a:endParaRPr lang="en-US"/>
          </a:p>
          <a:p>
            <a:pPr lvl="0"/>
            <a:r>
              <a:rPr lang="en-US"/>
              <a:t>Qualitative field researchers believe that only by going directly to the social phenomenon under study and observing it completely can they develop a full understanding of 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Compare numerous observations to avoid bias of only a few observations</a:t>
            </a:r>
          </a:p>
          <a:p>
            <a:pPr lvl="0"/>
            <a:r>
              <a:rPr lang="en-US"/>
              <a:t>Get a variety of viewpoints from participants</a:t>
            </a:r>
          </a:p>
          <a:p>
            <a:pPr lvl="0"/>
            <a:r>
              <a:rPr lang="en-US"/>
              <a:t>As data accumulate, step back to frame interpretations that cut across numerous observations</a:t>
            </a:r>
          </a:p>
          <a:p>
            <a:pPr lvl="0"/>
            <a:r>
              <a:rPr lang="en-US"/>
              <a:t>Regard all interpretations as provisional until ending… (once you reach a saturation point)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91374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3300680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4024638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09.02.20</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a:p>
          <a:p>
            <a:pPr lvl="0"/>
            <a:r>
              <a:rPr lang="en-US"/>
              <a:t>It’s really just a conversation between the interviewee and the interviewer. </a:t>
            </a:r>
          </a:p>
          <a:p>
            <a:pPr lvl="0"/>
            <a:r>
              <a:rPr lang="en-US"/>
              <a:t>The interviewer establishes a general direction of the conversation, with the respondent doing most of the talking</a:t>
            </a:r>
          </a:p>
          <a:p>
            <a:pPr lvl="0"/>
            <a:endParaRPr lang="en-US"/>
          </a:p>
          <a:p>
            <a:pPr lvl="0"/>
            <a:r>
              <a:rPr lang="en-US"/>
              <a:t>Remember, the interviewer should be a traveler (not in the sense that you’re wandering from topic to topic because you need an interview guide to guide your general line of questioning) but you should not be open to learning more and more about what the interviewee, and they will guide you on the travels…</a:t>
            </a:r>
          </a:p>
          <a:p>
            <a:pPr lvl="0"/>
            <a:endParaRPr lang="en-US"/>
          </a:p>
          <a:p>
            <a:pPr lvl="0"/>
            <a:r>
              <a:rPr lang="en-US"/>
              <a:t>The miner researcher assumes that the interviewee has info, and the interviewer is trying to dig it out… don’t do that… just listen, ask follow ups, etc.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2915900" cy="51250"/>
          </a:xfrm>
          <a:prstGeom prst="rect">
            <a:avLst/>
          </a:prstGeom>
          <a:solidFill>
            <a:srgbClr val="F8DCDE"/>
          </a:solidFill>
        </p:spPr>
      </p:sp>
      <p:sp>
        <p:nvSpPr>
          <p:cNvPr id="3" name="AutoShape 3"/>
          <p:cNvSpPr/>
          <p:nvPr/>
        </p:nvSpPr>
        <p:spPr>
          <a:xfrm>
            <a:off x="1028700" y="1028700"/>
            <a:ext cx="381000" cy="152400"/>
          </a:xfrm>
          <a:prstGeom prst="rect">
            <a:avLst/>
          </a:prstGeom>
          <a:solidFill>
            <a:srgbClr val="F8DCDE"/>
          </a:solidFill>
        </p:spPr>
      </p:sp>
      <p:sp>
        <p:nvSpPr>
          <p:cNvPr id="4" name="TextBox 4"/>
          <p:cNvSpPr txBox="1"/>
          <p:nvPr/>
        </p:nvSpPr>
        <p:spPr>
          <a:xfrm>
            <a:off x="1028700" y="1790700"/>
            <a:ext cx="9069050" cy="419100"/>
          </a:xfrm>
          <a:prstGeom prst="rect">
            <a:avLst/>
          </a:prstGeom>
        </p:spPr>
        <p:txBody>
          <a:bodyPr lIns="0" tIns="0" rIns="0" bIns="0" rtlCol="0" anchor="t">
            <a:spAutoFit/>
          </a:bodyPr>
          <a:lstStyle/>
          <a:p>
            <a:pPr>
              <a:lnSpc>
                <a:spcPts val="3360"/>
              </a:lnSpc>
            </a:pPr>
            <a:r>
              <a:rPr lang="en-US" sz="2800" spc="308">
                <a:solidFill>
                  <a:srgbClr val="F8DCDE"/>
                </a:solidFill>
                <a:latin typeface="Montserrat Classic"/>
              </a:rPr>
              <a:t>PA 604</a:t>
            </a:r>
          </a:p>
        </p:txBody>
      </p:sp>
      <p:sp>
        <p:nvSpPr>
          <p:cNvPr id="5" name="TextBox 5"/>
          <p:cNvSpPr txBox="1"/>
          <p:nvPr/>
        </p:nvSpPr>
        <p:spPr>
          <a:xfrm>
            <a:off x="1028700" y="5725305"/>
            <a:ext cx="11598657" cy="3091815"/>
          </a:xfrm>
          <a:prstGeom prst="rect">
            <a:avLst/>
          </a:prstGeom>
        </p:spPr>
        <p:txBody>
          <a:bodyPr lIns="0" tIns="0" rIns="0" bIns="0" rtlCol="0" anchor="t">
            <a:spAutoFit/>
          </a:bodyPr>
          <a:lstStyle/>
          <a:p>
            <a:pPr>
              <a:lnSpc>
                <a:spcPts val="11880"/>
              </a:lnSpc>
            </a:pPr>
            <a:r>
              <a:rPr lang="en-US" sz="12000" spc="120">
                <a:solidFill>
                  <a:srgbClr val="F8DCDE"/>
                </a:solidFill>
                <a:latin typeface="Abril Fatface"/>
              </a:rPr>
              <a:t>Qualitative Field Research</a:t>
            </a:r>
          </a:p>
        </p:txBody>
      </p:sp>
      <p:sp>
        <p:nvSpPr>
          <p:cNvPr id="6" name="TextBox 6"/>
          <p:cNvSpPr txBox="1"/>
          <p:nvPr/>
        </p:nvSpPr>
        <p:spPr>
          <a:xfrm rot="5400000">
            <a:off x="13362128" y="5364752"/>
            <a:ext cx="7483831" cy="405765"/>
          </a:xfrm>
          <a:prstGeom prst="rect">
            <a:avLst/>
          </a:prstGeom>
        </p:spPr>
        <p:txBody>
          <a:bodyPr lIns="0" tIns="0" rIns="0" bIns="0" rtlCol="0" anchor="t">
            <a:spAutoFit/>
          </a:bodyPr>
          <a:lstStyle/>
          <a:p>
            <a:pPr algn="r">
              <a:lnSpc>
                <a:spcPts val="3359"/>
              </a:lnSpc>
            </a:pPr>
            <a:r>
              <a:rPr lang="en-US" sz="2400" spc="144">
                <a:solidFill>
                  <a:srgbClr val="F8DCDE"/>
                </a:solidFill>
                <a:latin typeface="Montserrat Classic"/>
              </a:rPr>
              <a:t>Professor Burrel Vann Jr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TextBox 2"/>
          <p:cNvSpPr txBox="1"/>
          <p:nvPr/>
        </p:nvSpPr>
        <p:spPr>
          <a:xfrm rot="5400000">
            <a:off x="14068361" y="6047394"/>
            <a:ext cx="5896103" cy="485775"/>
          </a:xfrm>
          <a:prstGeom prst="rect">
            <a:avLst/>
          </a:prstGeom>
        </p:spPr>
        <p:txBody>
          <a:bodyPr lIns="0" tIns="0" rIns="0" bIns="0" rtlCol="0" anchor="t">
            <a:spAutoFit/>
          </a:bodyPr>
          <a:lstStyle/>
          <a:p>
            <a:pPr algn="r">
              <a:lnSpc>
                <a:spcPts val="3840"/>
              </a:lnSpc>
            </a:pPr>
            <a:r>
              <a:rPr lang="en-US" sz="3200" spc="288">
                <a:solidFill>
                  <a:srgbClr val="3D4E62"/>
                </a:solidFill>
                <a:latin typeface="Abril Fatface"/>
              </a:rPr>
              <a:t>DESIGN</a:t>
            </a:r>
          </a:p>
        </p:txBody>
      </p:sp>
      <p:sp>
        <p:nvSpPr>
          <p:cNvPr id="3" name="TextBox 3"/>
          <p:cNvSpPr txBox="1"/>
          <p:nvPr/>
        </p:nvSpPr>
        <p:spPr>
          <a:xfrm>
            <a:off x="1028700" y="5051880"/>
            <a:ext cx="14953308" cy="3952875"/>
          </a:xfrm>
          <a:prstGeom prst="rect">
            <a:avLst/>
          </a:prstGeom>
        </p:spPr>
        <p:txBody>
          <a:bodyPr lIns="0" tIns="0" rIns="0" bIns="0" rtlCol="0" anchor="t">
            <a:spAutoFit/>
          </a:bodyPr>
          <a:lstStyle/>
          <a:p>
            <a:pPr>
              <a:lnSpc>
                <a:spcPts val="3900"/>
              </a:lnSpc>
            </a:pPr>
            <a:r>
              <a:rPr lang="en-US" sz="3000" spc="359">
                <a:solidFill>
                  <a:srgbClr val="3D4E62"/>
                </a:solidFill>
                <a:latin typeface="Montserrat Light"/>
              </a:rPr>
              <a:t>DETAILED DESCRIPTION OF SOCIAL LIFE IN A SETTING. RESEARCHER SPENDS EXTENSIVE TIME IN SETTING, RECORDING</a:t>
            </a:r>
          </a:p>
          <a:p>
            <a:pPr marL="495300" lvl="1" indent="-247650">
              <a:lnSpc>
                <a:spcPts val="3900"/>
              </a:lnSpc>
              <a:buFont typeface="Arial"/>
              <a:buChar char="•"/>
            </a:pPr>
            <a:r>
              <a:rPr lang="en-US" sz="3000" spc="359">
                <a:solidFill>
                  <a:srgbClr val="3D4E62"/>
                </a:solidFill>
                <a:latin typeface="Montserrat Light"/>
              </a:rPr>
              <a:t>sights</a:t>
            </a:r>
          </a:p>
          <a:p>
            <a:pPr marL="495300" lvl="1" indent="-247650">
              <a:lnSpc>
                <a:spcPts val="3900"/>
              </a:lnSpc>
              <a:buFont typeface="Arial"/>
              <a:buChar char="•"/>
            </a:pPr>
            <a:r>
              <a:rPr lang="en-US" sz="3000" spc="359">
                <a:solidFill>
                  <a:srgbClr val="3D4E62"/>
                </a:solidFill>
                <a:latin typeface="Montserrat Light"/>
              </a:rPr>
              <a:t>sounds</a:t>
            </a:r>
          </a:p>
          <a:p>
            <a:pPr marL="495300" lvl="1" indent="-247650">
              <a:lnSpc>
                <a:spcPts val="3900"/>
              </a:lnSpc>
              <a:buFont typeface="Arial"/>
              <a:buChar char="•"/>
            </a:pPr>
            <a:r>
              <a:rPr lang="en-US" sz="3000" spc="359">
                <a:solidFill>
                  <a:srgbClr val="3D4E62"/>
                </a:solidFill>
                <a:latin typeface="Montserrat Light"/>
              </a:rPr>
              <a:t>smells</a:t>
            </a:r>
          </a:p>
          <a:p>
            <a:pPr marL="495300" lvl="1" indent="-247650">
              <a:lnSpc>
                <a:spcPts val="3900"/>
              </a:lnSpc>
              <a:buFont typeface="Arial"/>
              <a:buChar char="•"/>
            </a:pPr>
            <a:r>
              <a:rPr lang="en-US" sz="3000" spc="359">
                <a:solidFill>
                  <a:srgbClr val="3D4E62"/>
                </a:solidFill>
                <a:latin typeface="Montserrat Light"/>
              </a:rPr>
              <a:t>tastes</a:t>
            </a:r>
          </a:p>
          <a:p>
            <a:pPr marL="495300" lvl="1" indent="-247650">
              <a:lnSpc>
                <a:spcPts val="3900"/>
              </a:lnSpc>
              <a:buFont typeface="Arial"/>
              <a:buChar char="•"/>
            </a:pPr>
            <a:r>
              <a:rPr lang="en-US" sz="3000" spc="359">
                <a:solidFill>
                  <a:srgbClr val="3D4E62"/>
                </a:solidFill>
                <a:latin typeface="Montserrat Light"/>
              </a:rPr>
              <a:t>sensations</a:t>
            </a:r>
          </a:p>
          <a:p>
            <a:pPr marL="495300" lvl="1" indent="-247650">
              <a:lnSpc>
                <a:spcPts val="3900"/>
              </a:lnSpc>
              <a:buFont typeface="Arial"/>
              <a:buChar char="•"/>
            </a:pPr>
            <a:r>
              <a:rPr lang="en-US" sz="3000" spc="359">
                <a:solidFill>
                  <a:srgbClr val="3D4E62"/>
                </a:solidFill>
                <a:latin typeface="Montserrat Light"/>
              </a:rPr>
              <a:t>feelings</a:t>
            </a:r>
          </a:p>
        </p:txBody>
      </p:sp>
      <p:sp>
        <p:nvSpPr>
          <p:cNvPr id="4" name="TextBox 4"/>
          <p:cNvSpPr txBox="1"/>
          <p:nvPr/>
        </p:nvSpPr>
        <p:spPr>
          <a:xfrm>
            <a:off x="1028700" y="1314450"/>
            <a:ext cx="14953308" cy="1908048"/>
          </a:xfrm>
          <a:prstGeom prst="rect">
            <a:avLst/>
          </a:prstGeom>
        </p:spPr>
        <p:txBody>
          <a:bodyPr lIns="0" tIns="0" rIns="0" bIns="0" rtlCol="0" anchor="t">
            <a:spAutoFit/>
          </a:bodyPr>
          <a:lstStyle/>
          <a:p>
            <a:pPr>
              <a:lnSpc>
                <a:spcPts val="14256"/>
              </a:lnSpc>
            </a:pPr>
            <a:r>
              <a:rPr lang="en-US" sz="14400" spc="144">
                <a:solidFill>
                  <a:srgbClr val="3D4E62"/>
                </a:solidFill>
                <a:latin typeface="Abril Fatface"/>
              </a:rPr>
              <a:t>Ethnography</a:t>
            </a:r>
          </a:p>
        </p:txBody>
      </p:sp>
      <p:sp>
        <p:nvSpPr>
          <p:cNvPr id="5" name="AutoShape 5"/>
          <p:cNvSpPr/>
          <p:nvPr/>
        </p:nvSpPr>
        <p:spPr>
          <a:xfrm>
            <a:off x="1028700" y="9258300"/>
            <a:ext cx="12915900" cy="51250"/>
          </a:xfrm>
          <a:prstGeom prst="rect">
            <a:avLst/>
          </a:prstGeom>
          <a:solidFill>
            <a:srgbClr val="3D4E62"/>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rot="5400000">
            <a:off x="14068361" y="6047394"/>
            <a:ext cx="5896103" cy="485775"/>
          </a:xfrm>
          <a:prstGeom prst="rect">
            <a:avLst/>
          </a:prstGeom>
        </p:spPr>
        <p:txBody>
          <a:bodyPr lIns="0" tIns="0" rIns="0" bIns="0" rtlCol="0" anchor="t">
            <a:spAutoFit/>
          </a:bodyPr>
          <a:lstStyle/>
          <a:p>
            <a:pPr algn="r">
              <a:lnSpc>
                <a:spcPts val="3840"/>
              </a:lnSpc>
            </a:pPr>
            <a:r>
              <a:rPr lang="en-US" sz="3200" spc="288">
                <a:solidFill>
                  <a:srgbClr val="F8DCDE"/>
                </a:solidFill>
                <a:latin typeface="Abril Fatface"/>
              </a:rPr>
              <a:t>DESIGN</a:t>
            </a:r>
          </a:p>
        </p:txBody>
      </p:sp>
      <p:sp>
        <p:nvSpPr>
          <p:cNvPr id="3" name="TextBox 3"/>
          <p:cNvSpPr txBox="1"/>
          <p:nvPr/>
        </p:nvSpPr>
        <p:spPr>
          <a:xfrm>
            <a:off x="1028700" y="1314450"/>
            <a:ext cx="14953308" cy="3717798"/>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Participant-Observation</a:t>
            </a:r>
          </a:p>
        </p:txBody>
      </p:sp>
      <p:sp>
        <p:nvSpPr>
          <p:cNvPr id="4" name="AutoShape 4"/>
          <p:cNvSpPr/>
          <p:nvPr/>
        </p:nvSpPr>
        <p:spPr>
          <a:xfrm>
            <a:off x="1028700" y="5495816"/>
            <a:ext cx="381000" cy="152400"/>
          </a:xfrm>
          <a:prstGeom prst="rect">
            <a:avLst/>
          </a:prstGeom>
          <a:solidFill>
            <a:srgbClr val="F8DCDE"/>
          </a:solidFill>
        </p:spPr>
      </p:sp>
      <p:sp>
        <p:nvSpPr>
          <p:cNvPr id="5" name="AutoShape 5"/>
          <p:cNvSpPr/>
          <p:nvPr/>
        </p:nvSpPr>
        <p:spPr>
          <a:xfrm>
            <a:off x="1028700" y="9258300"/>
            <a:ext cx="12915900" cy="51250"/>
          </a:xfrm>
          <a:prstGeom prst="rect">
            <a:avLst/>
          </a:prstGeom>
          <a:solidFill>
            <a:srgbClr val="F8DCDE"/>
          </a:solidFill>
        </p:spPr>
      </p:sp>
      <p:sp>
        <p:nvSpPr>
          <p:cNvPr id="6" name="TextBox 6"/>
          <p:cNvSpPr txBox="1"/>
          <p:nvPr/>
        </p:nvSpPr>
        <p:spPr>
          <a:xfrm>
            <a:off x="1028700" y="5820865"/>
            <a:ext cx="14953308" cy="2726690"/>
          </a:xfrm>
          <a:prstGeom prst="rect">
            <a:avLst/>
          </a:prstGeom>
        </p:spPr>
        <p:txBody>
          <a:bodyPr lIns="0" tIns="0" rIns="0" bIns="0" rtlCol="0" anchor="t">
            <a:spAutoFit/>
          </a:bodyPr>
          <a:lstStyle/>
          <a:p>
            <a:pPr>
              <a:lnSpc>
                <a:spcPts val="3640"/>
              </a:lnSpc>
            </a:pPr>
            <a:r>
              <a:rPr lang="en-US" sz="2800" spc="336">
                <a:solidFill>
                  <a:srgbClr val="F8DCDE"/>
                </a:solidFill>
                <a:latin typeface="Montserrat Light"/>
              </a:rPr>
              <a:t>LIVING IN OR MAKING FREQUENT VISITS TO THE SETTING STUDIED </a:t>
            </a:r>
          </a:p>
          <a:p>
            <a:pPr>
              <a:lnSpc>
                <a:spcPts val="3640"/>
              </a:lnSpc>
            </a:pPr>
            <a:r>
              <a:rPr lang="en-US" sz="2800" spc="336">
                <a:solidFill>
                  <a:srgbClr val="F8DCDE"/>
                </a:solidFill>
                <a:latin typeface="Montserrat Light"/>
              </a:rPr>
              <a:t>OBSERVING AND/OR PARTICIPATING IN THE ACTIVITIES OF THE SETTING</a:t>
            </a:r>
          </a:p>
          <a:p>
            <a:pPr>
              <a:lnSpc>
                <a:spcPts val="3640"/>
              </a:lnSpc>
            </a:pPr>
            <a:endParaRPr lang="en-US" sz="2800" spc="336">
              <a:solidFill>
                <a:srgbClr val="F8DCDE"/>
              </a:solidFill>
              <a:latin typeface="Montserrat Light"/>
            </a:endParaRPr>
          </a:p>
          <a:p>
            <a:pPr>
              <a:lnSpc>
                <a:spcPts val="3640"/>
              </a:lnSpc>
            </a:pPr>
            <a:r>
              <a:rPr lang="en-US" sz="2800" spc="336">
                <a:solidFill>
                  <a:srgbClr val="F8DCDE"/>
                </a:solidFill>
                <a:latin typeface="Montserrat Light"/>
              </a:rPr>
              <a:t>DECIDE ON SPECTRUM OF PARTICIPATION, FROM FULL PARTICIPANT TO FULL OBSERVER.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TextBox 2"/>
          <p:cNvSpPr txBox="1"/>
          <p:nvPr/>
        </p:nvSpPr>
        <p:spPr>
          <a:xfrm rot="5400000">
            <a:off x="14068361" y="6047394"/>
            <a:ext cx="5896103" cy="485775"/>
          </a:xfrm>
          <a:prstGeom prst="rect">
            <a:avLst/>
          </a:prstGeom>
        </p:spPr>
        <p:txBody>
          <a:bodyPr lIns="0" tIns="0" rIns="0" bIns="0" rtlCol="0" anchor="t">
            <a:spAutoFit/>
          </a:bodyPr>
          <a:lstStyle/>
          <a:p>
            <a:pPr algn="r">
              <a:lnSpc>
                <a:spcPts val="3840"/>
              </a:lnSpc>
            </a:pPr>
            <a:r>
              <a:rPr lang="en-US" sz="3200" spc="288">
                <a:solidFill>
                  <a:srgbClr val="3D4E62"/>
                </a:solidFill>
                <a:latin typeface="Abril Fatface"/>
              </a:rPr>
              <a:t>DESIGN</a:t>
            </a:r>
          </a:p>
        </p:txBody>
      </p:sp>
      <p:sp>
        <p:nvSpPr>
          <p:cNvPr id="3" name="TextBox 3"/>
          <p:cNvSpPr txBox="1"/>
          <p:nvPr/>
        </p:nvSpPr>
        <p:spPr>
          <a:xfrm>
            <a:off x="1028700" y="7566480"/>
            <a:ext cx="14953308" cy="981075"/>
          </a:xfrm>
          <a:prstGeom prst="rect">
            <a:avLst/>
          </a:prstGeom>
        </p:spPr>
        <p:txBody>
          <a:bodyPr lIns="0" tIns="0" rIns="0" bIns="0" rtlCol="0" anchor="t">
            <a:spAutoFit/>
          </a:bodyPr>
          <a:lstStyle/>
          <a:p>
            <a:pPr>
              <a:lnSpc>
                <a:spcPts val="3900"/>
              </a:lnSpc>
            </a:pPr>
            <a:r>
              <a:rPr lang="en-US" sz="3000" spc="359">
                <a:solidFill>
                  <a:srgbClr val="3D4E62"/>
                </a:solidFill>
                <a:latin typeface="Montserrat Light"/>
              </a:rPr>
              <a:t>MULTIPLE PARTICIPANTS INTERVIEWED TOGETHER, PROMPTING FURTHER DISCUSSION.</a:t>
            </a:r>
          </a:p>
        </p:txBody>
      </p:sp>
      <p:sp>
        <p:nvSpPr>
          <p:cNvPr id="4" name="TextBox 4"/>
          <p:cNvSpPr txBox="1"/>
          <p:nvPr/>
        </p:nvSpPr>
        <p:spPr>
          <a:xfrm>
            <a:off x="1028700" y="1314450"/>
            <a:ext cx="14953308" cy="1908048"/>
          </a:xfrm>
          <a:prstGeom prst="rect">
            <a:avLst/>
          </a:prstGeom>
        </p:spPr>
        <p:txBody>
          <a:bodyPr lIns="0" tIns="0" rIns="0" bIns="0" rtlCol="0" anchor="t">
            <a:spAutoFit/>
          </a:bodyPr>
          <a:lstStyle/>
          <a:p>
            <a:pPr>
              <a:lnSpc>
                <a:spcPts val="14256"/>
              </a:lnSpc>
            </a:pPr>
            <a:r>
              <a:rPr lang="en-US" sz="14400" spc="144">
                <a:solidFill>
                  <a:srgbClr val="3D4E62"/>
                </a:solidFill>
                <a:latin typeface="Abril Fatface"/>
              </a:rPr>
              <a:t>Focus Group</a:t>
            </a:r>
          </a:p>
        </p:txBody>
      </p:sp>
      <p:sp>
        <p:nvSpPr>
          <p:cNvPr id="5" name="AutoShape 5"/>
          <p:cNvSpPr/>
          <p:nvPr/>
        </p:nvSpPr>
        <p:spPr>
          <a:xfrm>
            <a:off x="1028700" y="5495816"/>
            <a:ext cx="381000" cy="152400"/>
          </a:xfrm>
          <a:prstGeom prst="rect">
            <a:avLst/>
          </a:prstGeom>
          <a:solidFill>
            <a:srgbClr val="3D4E62"/>
          </a:solidFill>
        </p:spPr>
      </p:sp>
      <p:sp>
        <p:nvSpPr>
          <p:cNvPr id="6" name="AutoShape 6"/>
          <p:cNvSpPr/>
          <p:nvPr/>
        </p:nvSpPr>
        <p:spPr>
          <a:xfrm>
            <a:off x="1028700" y="9258300"/>
            <a:ext cx="12915900" cy="51250"/>
          </a:xfrm>
          <a:prstGeom prst="rect">
            <a:avLst/>
          </a:prstGeom>
          <a:solidFill>
            <a:srgbClr val="3D4E62"/>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rot="5400000">
            <a:off x="14068361" y="6047394"/>
            <a:ext cx="5896103" cy="485775"/>
          </a:xfrm>
          <a:prstGeom prst="rect">
            <a:avLst/>
          </a:prstGeom>
        </p:spPr>
        <p:txBody>
          <a:bodyPr lIns="0" tIns="0" rIns="0" bIns="0" rtlCol="0" anchor="t">
            <a:spAutoFit/>
          </a:bodyPr>
          <a:lstStyle/>
          <a:p>
            <a:pPr algn="r">
              <a:lnSpc>
                <a:spcPts val="3840"/>
              </a:lnSpc>
            </a:pPr>
            <a:r>
              <a:rPr lang="en-US" sz="3200" spc="288">
                <a:solidFill>
                  <a:srgbClr val="F8DCDE"/>
                </a:solidFill>
                <a:latin typeface="Abril Fatface"/>
              </a:rPr>
              <a:t>DESIGN</a:t>
            </a:r>
          </a:p>
        </p:txBody>
      </p:sp>
      <p:sp>
        <p:nvSpPr>
          <p:cNvPr id="3" name="TextBox 3"/>
          <p:cNvSpPr txBox="1"/>
          <p:nvPr/>
        </p:nvSpPr>
        <p:spPr>
          <a:xfrm>
            <a:off x="1028700" y="4823431"/>
            <a:ext cx="14953308" cy="3429000"/>
          </a:xfrm>
          <a:prstGeom prst="rect">
            <a:avLst/>
          </a:prstGeom>
        </p:spPr>
        <p:txBody>
          <a:bodyPr lIns="0" tIns="0" rIns="0" bIns="0" rtlCol="0" anchor="t">
            <a:spAutoFit/>
          </a:bodyPr>
          <a:lstStyle/>
          <a:p>
            <a:pPr>
              <a:lnSpc>
                <a:spcPts val="3900"/>
              </a:lnSpc>
            </a:pPr>
            <a:r>
              <a:rPr lang="en-US" sz="3000" spc="359">
                <a:solidFill>
                  <a:srgbClr val="F8DCDE"/>
                </a:solidFill>
                <a:latin typeface="Montserrat Light"/>
              </a:rPr>
              <a:t>IN-DEPTH EXAMINATION OF A SINGLE INSTANCE OF SOME SOCIAL PHENOMENON</a:t>
            </a:r>
          </a:p>
          <a:p>
            <a:pPr>
              <a:lnSpc>
                <a:spcPts val="3900"/>
              </a:lnSpc>
            </a:pPr>
            <a:endParaRPr lang="en-US" sz="3000" spc="359">
              <a:solidFill>
                <a:srgbClr val="F8DCDE"/>
              </a:solidFill>
              <a:latin typeface="Montserrat Light"/>
            </a:endParaRPr>
          </a:p>
          <a:p>
            <a:pPr marL="396240" lvl="1" indent="-198120">
              <a:lnSpc>
                <a:spcPts val="3120"/>
              </a:lnSpc>
              <a:buFont typeface="Arial"/>
              <a:buChar char="•"/>
            </a:pPr>
            <a:r>
              <a:rPr lang="en-US" sz="2400" spc="288">
                <a:solidFill>
                  <a:srgbClr val="F8DCDE"/>
                </a:solidFill>
                <a:latin typeface="Montserrat Light"/>
              </a:rPr>
              <a:t>Develops an idiographic understanding of a particular case which could be used as the basis for looking at other cases and developing nomothetic models</a:t>
            </a:r>
          </a:p>
          <a:p>
            <a:pPr marL="792480" lvl="2" indent="-264160">
              <a:lnSpc>
                <a:spcPts val="3120"/>
              </a:lnSpc>
              <a:buFont typeface="Arial"/>
              <a:buChar char="⚬"/>
            </a:pPr>
            <a:r>
              <a:rPr lang="en-US" sz="2400" spc="288">
                <a:solidFill>
                  <a:srgbClr val="F8DCDE"/>
                </a:solidFill>
                <a:latin typeface="Montserrat Light"/>
              </a:rPr>
              <a:t>Studying one person's experience with the legal system, used as the basis for studying others</a:t>
            </a:r>
          </a:p>
        </p:txBody>
      </p:sp>
      <p:sp>
        <p:nvSpPr>
          <p:cNvPr id="4" name="TextBox 4"/>
          <p:cNvSpPr txBox="1"/>
          <p:nvPr/>
        </p:nvSpPr>
        <p:spPr>
          <a:xfrm>
            <a:off x="1028700" y="1314450"/>
            <a:ext cx="14953308" cy="1908048"/>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Case Study</a:t>
            </a:r>
          </a:p>
        </p:txBody>
      </p:sp>
      <p:sp>
        <p:nvSpPr>
          <p:cNvPr id="5" name="AutoShape 5"/>
          <p:cNvSpPr/>
          <p:nvPr/>
        </p:nvSpPr>
        <p:spPr>
          <a:xfrm>
            <a:off x="1028700" y="3681689"/>
            <a:ext cx="381000" cy="152400"/>
          </a:xfrm>
          <a:prstGeom prst="rect">
            <a:avLst/>
          </a:prstGeom>
          <a:solidFill>
            <a:srgbClr val="F8DCDE"/>
          </a:solidFill>
        </p:spPr>
      </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2915900" cy="51250"/>
          </a:xfrm>
          <a:prstGeom prst="rect">
            <a:avLst/>
          </a:prstGeom>
          <a:solidFill>
            <a:srgbClr val="3D4E62"/>
          </a:solidFill>
        </p:spPr>
      </p:sp>
      <p:sp>
        <p:nvSpPr>
          <p:cNvPr id="3" name="TextBox 3"/>
          <p:cNvSpPr txBox="1"/>
          <p:nvPr/>
        </p:nvSpPr>
        <p:spPr>
          <a:xfrm>
            <a:off x="1028700" y="4220355"/>
            <a:ext cx="11598657" cy="4596765"/>
          </a:xfrm>
          <a:prstGeom prst="rect">
            <a:avLst/>
          </a:prstGeom>
        </p:spPr>
        <p:txBody>
          <a:bodyPr lIns="0" tIns="0" rIns="0" bIns="0" rtlCol="0" anchor="t">
            <a:spAutoFit/>
          </a:bodyPr>
          <a:lstStyle/>
          <a:p>
            <a:pPr>
              <a:lnSpc>
                <a:spcPts val="11880"/>
              </a:lnSpc>
            </a:pPr>
            <a:r>
              <a:rPr lang="en-US" sz="12000" spc="120">
                <a:solidFill>
                  <a:srgbClr val="3D4E62"/>
                </a:solidFill>
                <a:latin typeface="Abril Fatface"/>
              </a:rPr>
              <a:t>Unobtrusive Qualitative Methods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rot="5400000">
            <a:off x="14068361" y="6047394"/>
            <a:ext cx="5896103" cy="485775"/>
          </a:xfrm>
          <a:prstGeom prst="rect">
            <a:avLst/>
          </a:prstGeom>
        </p:spPr>
        <p:txBody>
          <a:bodyPr lIns="0" tIns="0" rIns="0" bIns="0" rtlCol="0" anchor="t">
            <a:spAutoFit/>
          </a:bodyPr>
          <a:lstStyle/>
          <a:p>
            <a:pPr algn="r">
              <a:lnSpc>
                <a:spcPts val="3840"/>
              </a:lnSpc>
            </a:pPr>
            <a:r>
              <a:rPr lang="en-US" sz="3200" spc="288">
                <a:solidFill>
                  <a:srgbClr val="F8DCDE"/>
                </a:solidFill>
                <a:latin typeface="Abril Fatface"/>
              </a:rPr>
              <a:t>DESIGN</a:t>
            </a:r>
          </a:p>
        </p:txBody>
      </p:sp>
      <p:sp>
        <p:nvSpPr>
          <p:cNvPr id="3" name="TextBox 3"/>
          <p:cNvSpPr txBox="1"/>
          <p:nvPr/>
        </p:nvSpPr>
        <p:spPr>
          <a:xfrm>
            <a:off x="1028700" y="6042480"/>
            <a:ext cx="14953308" cy="2962275"/>
          </a:xfrm>
          <a:prstGeom prst="rect">
            <a:avLst/>
          </a:prstGeom>
        </p:spPr>
        <p:txBody>
          <a:bodyPr lIns="0" tIns="0" rIns="0" bIns="0" rtlCol="0" anchor="t">
            <a:spAutoFit/>
          </a:bodyPr>
          <a:lstStyle/>
          <a:p>
            <a:pPr>
              <a:lnSpc>
                <a:spcPts val="3900"/>
              </a:lnSpc>
            </a:pPr>
            <a:r>
              <a:rPr lang="en-US" sz="3000" spc="359">
                <a:solidFill>
                  <a:srgbClr val="F8DCDE"/>
                </a:solidFill>
                <a:latin typeface="Montserrat Light"/>
              </a:rPr>
              <a:t>IN-DEPTH EXAMINATION OF A SINGLE INSTANCE OF SOME SOCIAL PHENOMENON, USING PRIOR HUMAN RECORDED COMMUNICATIONS</a:t>
            </a:r>
          </a:p>
          <a:p>
            <a:pPr>
              <a:lnSpc>
                <a:spcPts val="3900"/>
              </a:lnSpc>
            </a:pPr>
            <a:endParaRPr lang="en-US" sz="3000" spc="359">
              <a:solidFill>
                <a:srgbClr val="F8DCDE"/>
              </a:solidFill>
              <a:latin typeface="Montserrat Light"/>
            </a:endParaRPr>
          </a:p>
          <a:p>
            <a:pPr>
              <a:lnSpc>
                <a:spcPts val="3900"/>
              </a:lnSpc>
            </a:pPr>
            <a:r>
              <a:rPr lang="en-US" sz="3000" spc="359">
                <a:solidFill>
                  <a:srgbClr val="F8DCDE"/>
                </a:solidFill>
                <a:latin typeface="Montserrat Light"/>
              </a:rPr>
              <a:t>COMPARES ONE CASE WITH OTHER *MOST SIMILAR* OR *MOST DISTINCT* CASES</a:t>
            </a:r>
          </a:p>
        </p:txBody>
      </p:sp>
      <p:sp>
        <p:nvSpPr>
          <p:cNvPr id="4" name="TextBox 4"/>
          <p:cNvSpPr txBox="1"/>
          <p:nvPr/>
        </p:nvSpPr>
        <p:spPr>
          <a:xfrm>
            <a:off x="1028700" y="1314450"/>
            <a:ext cx="14953308" cy="3717798"/>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Historical Case Study</a:t>
            </a:r>
          </a:p>
        </p:txBody>
      </p:sp>
      <p:sp>
        <p:nvSpPr>
          <p:cNvPr id="5" name="AutoShape 5"/>
          <p:cNvSpPr/>
          <p:nvPr/>
        </p:nvSpPr>
        <p:spPr>
          <a:xfrm>
            <a:off x="1028700" y="5495816"/>
            <a:ext cx="381000" cy="152400"/>
          </a:xfrm>
          <a:prstGeom prst="rect">
            <a:avLst/>
          </a:prstGeom>
          <a:solidFill>
            <a:srgbClr val="F8DCDE"/>
          </a:solidFill>
        </p:spPr>
      </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TextBox 2"/>
          <p:cNvSpPr txBox="1"/>
          <p:nvPr/>
        </p:nvSpPr>
        <p:spPr>
          <a:xfrm rot="5400000">
            <a:off x="14068361" y="6047394"/>
            <a:ext cx="5896103" cy="485775"/>
          </a:xfrm>
          <a:prstGeom prst="rect">
            <a:avLst/>
          </a:prstGeom>
        </p:spPr>
        <p:txBody>
          <a:bodyPr lIns="0" tIns="0" rIns="0" bIns="0" rtlCol="0" anchor="t">
            <a:spAutoFit/>
          </a:bodyPr>
          <a:lstStyle/>
          <a:p>
            <a:pPr algn="r">
              <a:lnSpc>
                <a:spcPts val="3840"/>
              </a:lnSpc>
            </a:pPr>
            <a:r>
              <a:rPr lang="en-US" sz="3200" spc="288">
                <a:solidFill>
                  <a:srgbClr val="3D4E62"/>
                </a:solidFill>
                <a:latin typeface="Abril Fatface"/>
              </a:rPr>
              <a:t>DESIGN</a:t>
            </a:r>
          </a:p>
        </p:txBody>
      </p:sp>
      <p:sp>
        <p:nvSpPr>
          <p:cNvPr id="3" name="TextBox 3"/>
          <p:cNvSpPr txBox="1"/>
          <p:nvPr/>
        </p:nvSpPr>
        <p:spPr>
          <a:xfrm>
            <a:off x="1028700" y="6575880"/>
            <a:ext cx="14953308" cy="1971675"/>
          </a:xfrm>
          <a:prstGeom prst="rect">
            <a:avLst/>
          </a:prstGeom>
        </p:spPr>
        <p:txBody>
          <a:bodyPr lIns="0" tIns="0" rIns="0" bIns="0" rtlCol="0" anchor="t">
            <a:spAutoFit/>
          </a:bodyPr>
          <a:lstStyle/>
          <a:p>
            <a:pPr>
              <a:lnSpc>
                <a:spcPts val="3900"/>
              </a:lnSpc>
            </a:pPr>
            <a:r>
              <a:rPr lang="en-US" sz="3000" spc="359">
                <a:solidFill>
                  <a:srgbClr val="3D4E62"/>
                </a:solidFill>
                <a:latin typeface="Montserrat Light"/>
              </a:rPr>
              <a:t>THE STUDY OF RECORDED HUMAN COMMUNICATIONS (TEXT).</a:t>
            </a:r>
          </a:p>
          <a:p>
            <a:pPr>
              <a:lnSpc>
                <a:spcPts val="3900"/>
              </a:lnSpc>
            </a:pPr>
            <a:endParaRPr lang="en-US" sz="3000" spc="359">
              <a:solidFill>
                <a:srgbClr val="3D4E62"/>
              </a:solidFill>
              <a:latin typeface="Montserrat Light"/>
            </a:endParaRPr>
          </a:p>
          <a:p>
            <a:pPr>
              <a:lnSpc>
                <a:spcPts val="3900"/>
              </a:lnSpc>
            </a:pPr>
            <a:r>
              <a:rPr lang="en-US" sz="3000" spc="359">
                <a:solidFill>
                  <a:srgbClr val="3D4E62"/>
                </a:solidFill>
                <a:latin typeface="Montserrat Light"/>
              </a:rPr>
              <a:t>“WHO SAYS WHAT, TO WHOM, WHY, HOW, AND WITH WHAT EFFECT?”</a:t>
            </a:r>
          </a:p>
        </p:txBody>
      </p:sp>
      <p:sp>
        <p:nvSpPr>
          <p:cNvPr id="4" name="TextBox 4"/>
          <p:cNvSpPr txBox="1"/>
          <p:nvPr/>
        </p:nvSpPr>
        <p:spPr>
          <a:xfrm>
            <a:off x="1028700" y="1314450"/>
            <a:ext cx="14953308" cy="1908048"/>
          </a:xfrm>
          <a:prstGeom prst="rect">
            <a:avLst/>
          </a:prstGeom>
        </p:spPr>
        <p:txBody>
          <a:bodyPr lIns="0" tIns="0" rIns="0" bIns="0" rtlCol="0" anchor="t">
            <a:spAutoFit/>
          </a:bodyPr>
          <a:lstStyle/>
          <a:p>
            <a:pPr>
              <a:lnSpc>
                <a:spcPts val="14256"/>
              </a:lnSpc>
            </a:pPr>
            <a:r>
              <a:rPr lang="en-US" sz="14400" spc="144">
                <a:solidFill>
                  <a:srgbClr val="3D4E62"/>
                </a:solidFill>
                <a:latin typeface="Abril Fatface"/>
              </a:rPr>
              <a:t>Content Analysis</a:t>
            </a:r>
          </a:p>
        </p:txBody>
      </p:sp>
      <p:sp>
        <p:nvSpPr>
          <p:cNvPr id="5" name="AutoShape 5"/>
          <p:cNvSpPr/>
          <p:nvPr/>
        </p:nvSpPr>
        <p:spPr>
          <a:xfrm>
            <a:off x="1028700" y="5495816"/>
            <a:ext cx="381000" cy="152400"/>
          </a:xfrm>
          <a:prstGeom prst="rect">
            <a:avLst/>
          </a:prstGeom>
          <a:solidFill>
            <a:srgbClr val="3D4E62"/>
          </a:solidFill>
        </p:spPr>
      </p:sp>
      <p:sp>
        <p:nvSpPr>
          <p:cNvPr id="6" name="AutoShape 6"/>
          <p:cNvSpPr/>
          <p:nvPr/>
        </p:nvSpPr>
        <p:spPr>
          <a:xfrm>
            <a:off x="1028700" y="9258300"/>
            <a:ext cx="12915900" cy="51250"/>
          </a:xfrm>
          <a:prstGeom prst="rect">
            <a:avLst/>
          </a:prstGeom>
          <a:solidFill>
            <a:srgbClr val="3D4E62"/>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7448370"/>
            <a:ext cx="14953308" cy="1099185"/>
          </a:xfrm>
          <a:prstGeom prst="rect">
            <a:avLst/>
          </a:prstGeom>
        </p:spPr>
        <p:txBody>
          <a:bodyPr lIns="0" tIns="0" rIns="0" bIns="0" rtlCol="0" anchor="t">
            <a:spAutoFit/>
          </a:bodyPr>
          <a:lstStyle/>
          <a:p>
            <a:pPr>
              <a:lnSpc>
                <a:spcPts val="2940"/>
              </a:lnSpc>
            </a:pPr>
            <a:r>
              <a:rPr lang="en-US" sz="2100" spc="252">
                <a:solidFill>
                  <a:srgbClr val="F8DCDE"/>
                </a:solidFill>
                <a:latin typeface="Montserrat Light Bold"/>
              </a:rPr>
              <a:t>GAINING ENTRÉE (ENTRY/ACCESS</a:t>
            </a:r>
            <a:r>
              <a:rPr lang="en-US" sz="2100">
                <a:solidFill>
                  <a:srgbClr val="F8DCDE"/>
                </a:solidFill>
                <a:latin typeface="Montserrat Light Bold"/>
              </a:rPr>
              <a:t>)</a:t>
            </a:r>
          </a:p>
          <a:p>
            <a:pPr>
              <a:lnSpc>
                <a:spcPts val="2940"/>
              </a:lnSpc>
            </a:pPr>
            <a:endParaRPr lang="en-US" sz="2100">
              <a:solidFill>
                <a:srgbClr val="F8DCDE"/>
              </a:solidFill>
              <a:latin typeface="Montserrat Light Bold"/>
            </a:endParaRPr>
          </a:p>
          <a:p>
            <a:pPr marL="0" lvl="0" indent="0" algn="l">
              <a:lnSpc>
                <a:spcPts val="2730"/>
              </a:lnSpc>
              <a:spcBef>
                <a:spcPct val="0"/>
              </a:spcBef>
              <a:buFont typeface="Arial"/>
              <a:buChar char="•"/>
            </a:pPr>
            <a:r>
              <a:rPr lang="en-US" sz="2100" spc="252">
                <a:solidFill>
                  <a:srgbClr val="F8DCDE"/>
                </a:solidFill>
                <a:latin typeface="Montserrat Light Bold"/>
              </a:rPr>
              <a:t>INFORMANTS OR GATEKEEPERS</a:t>
            </a:r>
          </a:p>
        </p:txBody>
      </p:sp>
      <p:sp>
        <p:nvSpPr>
          <p:cNvPr id="3" name="TextBox 3"/>
          <p:cNvSpPr txBox="1"/>
          <p:nvPr/>
        </p:nvSpPr>
        <p:spPr>
          <a:xfrm>
            <a:off x="1028700" y="1314450"/>
            <a:ext cx="11187504" cy="3717798"/>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4" name="AutoShape 4"/>
          <p:cNvSpPr/>
          <p:nvPr/>
        </p:nvSpPr>
        <p:spPr>
          <a:xfrm>
            <a:off x="1028700" y="5495816"/>
            <a:ext cx="381000" cy="152400"/>
          </a:xfrm>
          <a:prstGeom prst="rect">
            <a:avLst/>
          </a:prstGeom>
          <a:solidFill>
            <a:srgbClr val="F8DCDE"/>
          </a:solidFill>
        </p:spPr>
      </p:sp>
      <p:sp>
        <p:nvSpPr>
          <p:cNvPr id="5" name="AutoShape 5"/>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6314895"/>
            <a:ext cx="14953308" cy="2232660"/>
          </a:xfrm>
          <a:prstGeom prst="rect">
            <a:avLst/>
          </a:prstGeom>
        </p:spPr>
        <p:txBody>
          <a:bodyPr lIns="0" tIns="0" rIns="0" bIns="0" rtlCol="0" anchor="t">
            <a:spAutoFit/>
          </a:bodyPr>
          <a:lstStyle/>
          <a:p>
            <a:pPr marL="0" lvl="0" indent="0">
              <a:lnSpc>
                <a:spcPts val="2940"/>
              </a:lnSpc>
              <a:buFont typeface="Arial"/>
              <a:buChar char="•"/>
            </a:pPr>
            <a:r>
              <a:rPr lang="en-US" sz="2100" u="none">
                <a:solidFill>
                  <a:srgbClr val="F8DCDE"/>
                </a:solidFill>
                <a:latin typeface="Montserrat Light Bold"/>
              </a:rPr>
              <a:t>PARTICIPANT, RESEARCHER, OBSERVER</a:t>
            </a:r>
          </a:p>
          <a:p>
            <a:pPr marL="346710" lvl="1" indent="-173355" algn="l">
              <a:lnSpc>
                <a:spcPts val="2940"/>
              </a:lnSpc>
              <a:buFont typeface="Arial"/>
              <a:buChar char="•"/>
            </a:pPr>
            <a:r>
              <a:rPr lang="en-US" sz="2100">
                <a:solidFill>
                  <a:srgbClr val="F8DCDE"/>
                </a:solidFill>
                <a:latin typeface="Montserrat Light"/>
              </a:rPr>
              <a:t>Reactivity – The problem when participants under study know they’re being studied and react by altering their behavior from what it would have been normally.</a:t>
            </a:r>
          </a:p>
          <a:p>
            <a:pPr marL="346710" lvl="1" indent="-173355" algn="l">
              <a:lnSpc>
                <a:spcPts val="2940"/>
              </a:lnSpc>
              <a:buFont typeface="Arial"/>
              <a:buChar char="•"/>
            </a:pPr>
            <a:r>
              <a:rPr lang="en-US" sz="2100">
                <a:solidFill>
                  <a:srgbClr val="F8DCDE"/>
                </a:solidFill>
                <a:latin typeface="Montserrat Light"/>
              </a:rPr>
              <a:t>Relations to Subjects</a:t>
            </a:r>
          </a:p>
          <a:p>
            <a:pPr marL="693420" lvl="2" indent="-231140" algn="l">
              <a:lnSpc>
                <a:spcPts val="2940"/>
              </a:lnSpc>
              <a:buFont typeface="Arial"/>
              <a:buChar char="⚬"/>
            </a:pPr>
            <a:r>
              <a:rPr lang="en-US" sz="2100">
                <a:solidFill>
                  <a:srgbClr val="F8DCDE"/>
                </a:solidFill>
                <a:latin typeface="Montserrat Light"/>
              </a:rPr>
              <a:t>Objectivity</a:t>
            </a:r>
          </a:p>
          <a:p>
            <a:pPr marL="693420" lvl="2" indent="-231140" algn="l">
              <a:lnSpc>
                <a:spcPts val="2940"/>
              </a:lnSpc>
              <a:buFont typeface="Arial"/>
              <a:buChar char="⚬"/>
            </a:pPr>
            <a:r>
              <a:rPr lang="en-US" sz="2100">
                <a:solidFill>
                  <a:srgbClr val="F8DCDE"/>
                </a:solidFill>
                <a:latin typeface="Montserrat Light"/>
              </a:rPr>
              <a:t>Reflexivity</a:t>
            </a: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6478725"/>
            <a:ext cx="14953308" cy="2068830"/>
          </a:xfrm>
          <a:prstGeom prst="rect">
            <a:avLst/>
          </a:prstGeom>
        </p:spPr>
        <p:txBody>
          <a:bodyPr lIns="0" tIns="0" rIns="0" bIns="0" rtlCol="0" anchor="t">
            <a:spAutoFit/>
          </a:bodyPr>
          <a:lstStyle/>
          <a:p>
            <a:pPr>
              <a:lnSpc>
                <a:spcPts val="2730"/>
              </a:lnSpc>
            </a:pPr>
            <a:r>
              <a:rPr lang="en-US" sz="2100" spc="252">
                <a:solidFill>
                  <a:srgbClr val="F8DCDE"/>
                </a:solidFill>
                <a:latin typeface="Montserrat Light Bold"/>
              </a:rPr>
              <a:t>BEGIN WITH A GENERAL QUESTION:</a:t>
            </a:r>
          </a:p>
          <a:p>
            <a:pPr marL="346710" lvl="1" indent="-173355">
              <a:lnSpc>
                <a:spcPts val="2730"/>
              </a:lnSpc>
              <a:buFont typeface="Arial"/>
              <a:buChar char="•"/>
            </a:pPr>
            <a:r>
              <a:rPr lang="en-US" sz="2100" spc="252">
                <a:solidFill>
                  <a:srgbClr val="F8DCDE"/>
                </a:solidFill>
                <a:latin typeface="Montserrat Light"/>
              </a:rPr>
              <a:t>Does X lead to Y?</a:t>
            </a:r>
          </a:p>
          <a:p>
            <a:pPr>
              <a:lnSpc>
                <a:spcPts val="2730"/>
              </a:lnSpc>
            </a:pPr>
            <a:endParaRPr lang="en-US" sz="2100" spc="252">
              <a:solidFill>
                <a:srgbClr val="F8DCDE"/>
              </a:solidFill>
              <a:latin typeface="Montserrat Light"/>
            </a:endParaRPr>
          </a:p>
          <a:p>
            <a:pPr>
              <a:lnSpc>
                <a:spcPts val="2730"/>
              </a:lnSpc>
            </a:pPr>
            <a:r>
              <a:rPr lang="en-US" sz="2100" spc="252">
                <a:solidFill>
                  <a:srgbClr val="F8DCDE"/>
                </a:solidFill>
                <a:latin typeface="Montserrat Light Bold"/>
              </a:rPr>
              <a:t>BUT DON’T LET QUESTION GUIDE THE RESEARCH</a:t>
            </a:r>
          </a:p>
          <a:p>
            <a:pPr marL="346710" lvl="1" indent="-173355">
              <a:lnSpc>
                <a:spcPts val="2730"/>
              </a:lnSpc>
              <a:buFont typeface="Arial"/>
              <a:buChar char="•"/>
            </a:pPr>
            <a:r>
              <a:rPr lang="en-US" sz="2100" spc="252">
                <a:solidFill>
                  <a:srgbClr val="F8DCDE"/>
                </a:solidFill>
                <a:latin typeface="Montserrat Light"/>
              </a:rPr>
              <a:t>Ask about Y, but also about their perceptions about how X influenced Y, and about Z</a:t>
            </a:r>
          </a:p>
          <a:p>
            <a:pPr marL="0" lvl="0" indent="0" algn="l">
              <a:lnSpc>
                <a:spcPts val="2730"/>
              </a:lnSpc>
              <a:spcBef>
                <a:spcPct val="0"/>
              </a:spcBef>
              <a:buFont typeface="Arial"/>
              <a:buChar char="•"/>
            </a:pPr>
            <a:endParaRPr lang="en-US" sz="2100" spc="252">
              <a:solidFill>
                <a:srgbClr val="F8DCDE"/>
              </a:solidFill>
              <a:latin typeface="Montserrat Light"/>
            </a:endParaRP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AutoShape 2"/>
          <p:cNvSpPr/>
          <p:nvPr/>
        </p:nvSpPr>
        <p:spPr>
          <a:xfrm>
            <a:off x="2184803" y="9411745"/>
            <a:ext cx="15074497" cy="51250"/>
          </a:xfrm>
          <a:prstGeom prst="rect">
            <a:avLst/>
          </a:prstGeom>
          <a:solidFill>
            <a:srgbClr val="3D4E62"/>
          </a:solidFill>
        </p:spPr>
      </p:sp>
      <p:sp>
        <p:nvSpPr>
          <p:cNvPr id="3" name="TextBox 3"/>
          <p:cNvSpPr txBox="1"/>
          <p:nvPr/>
        </p:nvSpPr>
        <p:spPr>
          <a:xfrm>
            <a:off x="1028700" y="1104900"/>
            <a:ext cx="8115300" cy="2190750"/>
          </a:xfrm>
          <a:prstGeom prst="rect">
            <a:avLst/>
          </a:prstGeom>
        </p:spPr>
        <p:txBody>
          <a:bodyPr lIns="0" tIns="0" rIns="0" bIns="0" rtlCol="0" anchor="t">
            <a:spAutoFit/>
          </a:bodyPr>
          <a:lstStyle/>
          <a:p>
            <a:pPr>
              <a:lnSpc>
                <a:spcPts val="8640"/>
              </a:lnSpc>
            </a:pPr>
            <a:r>
              <a:rPr lang="en-US" sz="7200" spc="-72">
                <a:solidFill>
                  <a:srgbClr val="3D4E62"/>
                </a:solidFill>
                <a:latin typeface="Abril Fatface"/>
              </a:rPr>
              <a:t>What is qualitative field research?</a:t>
            </a:r>
          </a:p>
        </p:txBody>
      </p:sp>
      <p:sp>
        <p:nvSpPr>
          <p:cNvPr id="4" name="TextBox 4"/>
          <p:cNvSpPr txBox="1"/>
          <p:nvPr/>
        </p:nvSpPr>
        <p:spPr>
          <a:xfrm>
            <a:off x="1028700" y="5512223"/>
            <a:ext cx="12027947" cy="3183890"/>
          </a:xfrm>
          <a:prstGeom prst="rect">
            <a:avLst/>
          </a:prstGeom>
        </p:spPr>
        <p:txBody>
          <a:bodyPr lIns="0" tIns="0" rIns="0" bIns="0" rtlCol="0" anchor="t">
            <a:spAutoFit/>
          </a:bodyPr>
          <a:lstStyle/>
          <a:p>
            <a:pPr>
              <a:lnSpc>
                <a:spcPts val="3640"/>
              </a:lnSpc>
            </a:pPr>
            <a:r>
              <a:rPr lang="en-US" sz="2800" spc="336">
                <a:solidFill>
                  <a:srgbClr val="3D4E62"/>
                </a:solidFill>
                <a:latin typeface="Montserrat Light"/>
              </a:rPr>
              <a:t>EXPLANATORY RESEARCH AIMED AT EXPLAINING SOCIAL LIFE IN NON-NUMERIC WAYS</a:t>
            </a:r>
          </a:p>
          <a:p>
            <a:pPr>
              <a:lnSpc>
                <a:spcPts val="3640"/>
              </a:lnSpc>
            </a:pPr>
            <a:endParaRPr lang="en-US" sz="2800" spc="336">
              <a:solidFill>
                <a:srgbClr val="3D4E62"/>
              </a:solidFill>
              <a:latin typeface="Montserrat Light"/>
            </a:endParaRPr>
          </a:p>
          <a:p>
            <a:pPr>
              <a:lnSpc>
                <a:spcPts val="3639"/>
              </a:lnSpc>
            </a:pPr>
            <a:r>
              <a:rPr lang="en-US" sz="2800" spc="336">
                <a:solidFill>
                  <a:srgbClr val="3D4E62"/>
                </a:solidFill>
                <a:latin typeface="Montserrat Light"/>
              </a:rPr>
              <a:t>INVESTIGATION OF SOCIAL WORLD IN NATURAL SETTINGS</a:t>
            </a:r>
          </a:p>
          <a:p>
            <a:pPr>
              <a:lnSpc>
                <a:spcPts val="3639"/>
              </a:lnSpc>
            </a:pPr>
            <a:endParaRPr lang="en-US" sz="2800" spc="336">
              <a:solidFill>
                <a:srgbClr val="3D4E62"/>
              </a:solidFill>
              <a:latin typeface="Montserrat Light"/>
            </a:endParaRPr>
          </a:p>
          <a:p>
            <a:pPr>
              <a:lnSpc>
                <a:spcPts val="3640"/>
              </a:lnSpc>
            </a:pPr>
            <a:r>
              <a:rPr lang="en-US" sz="2800" spc="336">
                <a:solidFill>
                  <a:srgbClr val="3D4E62"/>
                </a:solidFill>
                <a:latin typeface="Montserrat Light"/>
              </a:rPr>
              <a:t>DATA-CENTRIC, INDUCTIVE METHOD OF INVESTIGATION</a:t>
            </a:r>
          </a:p>
        </p:txBody>
      </p:sp>
      <p:sp>
        <p:nvSpPr>
          <p:cNvPr id="5" name="AutoShape 5"/>
          <p:cNvSpPr/>
          <p:nvPr/>
        </p:nvSpPr>
        <p:spPr>
          <a:xfrm>
            <a:off x="1028700" y="4854423"/>
            <a:ext cx="381000" cy="152400"/>
          </a:xfrm>
          <a:prstGeom prst="rect">
            <a:avLst/>
          </a:prstGeom>
          <a:solidFill>
            <a:srgbClr val="3D4E62"/>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6508563"/>
            <a:ext cx="14953308" cy="2423160"/>
          </a:xfrm>
          <a:prstGeom prst="rect">
            <a:avLst/>
          </a:prstGeom>
        </p:spPr>
        <p:txBody>
          <a:bodyPr lIns="0" tIns="0" rIns="0" bIns="0" rtlCol="0" anchor="t">
            <a:spAutoFit/>
          </a:bodyPr>
          <a:lstStyle/>
          <a:p>
            <a:pPr>
              <a:lnSpc>
                <a:spcPts val="2940"/>
              </a:lnSpc>
            </a:pPr>
            <a:r>
              <a:rPr lang="en-US" sz="2100" spc="252">
                <a:solidFill>
                  <a:srgbClr val="F8DCDE"/>
                </a:solidFill>
                <a:latin typeface="Montserrat Light Bold"/>
              </a:rPr>
              <a:t>RELY ON OPEN-ENDED QUESTIONS</a:t>
            </a:r>
          </a:p>
          <a:p>
            <a:pPr marL="346710" lvl="1" indent="-173355">
              <a:lnSpc>
                <a:spcPts val="2730"/>
              </a:lnSpc>
              <a:buFont typeface="Arial"/>
              <a:buChar char="•"/>
            </a:pPr>
            <a:r>
              <a:rPr lang="en-US" sz="2100" spc="252">
                <a:solidFill>
                  <a:srgbClr val="F8DCDE"/>
                </a:solidFill>
                <a:latin typeface="Montserrat Light"/>
              </a:rPr>
              <a:t>Do not use questions that can be answered with “one word” (e.g. yes, no, idk, etc).</a:t>
            </a:r>
          </a:p>
          <a:p>
            <a:pPr marL="346710" lvl="1" indent="-173355">
              <a:lnSpc>
                <a:spcPts val="2730"/>
              </a:lnSpc>
              <a:buFont typeface="Arial"/>
              <a:buChar char="•"/>
            </a:pPr>
            <a:r>
              <a:rPr lang="en-US" sz="2100" spc="252">
                <a:solidFill>
                  <a:srgbClr val="F8DCDE"/>
                </a:solidFill>
                <a:latin typeface="Montserrat Light"/>
              </a:rPr>
              <a:t>”Have you..”</a:t>
            </a:r>
          </a:p>
          <a:p>
            <a:pPr marL="346710" lvl="1" indent="-173355">
              <a:lnSpc>
                <a:spcPts val="2730"/>
              </a:lnSpc>
              <a:buFont typeface="Arial"/>
              <a:buChar char="•"/>
            </a:pPr>
            <a:r>
              <a:rPr lang="en-US" sz="2100" spc="252">
                <a:solidFill>
                  <a:srgbClr val="F8DCDE"/>
                </a:solidFill>
                <a:latin typeface="Montserrat Light"/>
              </a:rPr>
              <a:t>”Do you…”</a:t>
            </a:r>
          </a:p>
          <a:p>
            <a:pPr marL="346710" lvl="1" indent="-173355">
              <a:lnSpc>
                <a:spcPts val="2730"/>
              </a:lnSpc>
              <a:buFont typeface="Arial"/>
              <a:buChar char="•"/>
            </a:pPr>
            <a:r>
              <a:rPr lang="en-US" sz="2100" spc="252">
                <a:solidFill>
                  <a:srgbClr val="F8DCDE"/>
                </a:solidFill>
                <a:latin typeface="Montserrat Light"/>
              </a:rPr>
              <a:t>“did you… “</a:t>
            </a:r>
          </a:p>
          <a:p>
            <a:pPr marL="346710" lvl="1" indent="-173355">
              <a:lnSpc>
                <a:spcPts val="2730"/>
              </a:lnSpc>
              <a:buFont typeface="Arial"/>
              <a:buChar char="•"/>
            </a:pPr>
            <a:r>
              <a:rPr lang="en-US" sz="2100" spc="252">
                <a:solidFill>
                  <a:srgbClr val="F8DCDE"/>
                </a:solidFill>
                <a:latin typeface="Montserrat Light"/>
              </a:rPr>
              <a:t>”why did you”</a:t>
            </a:r>
          </a:p>
          <a:p>
            <a:pPr marL="346710" lvl="1" indent="-173355" algn="l">
              <a:lnSpc>
                <a:spcPts val="2730"/>
              </a:lnSpc>
              <a:buFont typeface="Arial"/>
              <a:buChar char="•"/>
            </a:pPr>
            <a:r>
              <a:rPr lang="en-US" sz="2100" spc="252">
                <a:solidFill>
                  <a:srgbClr val="F8DCDE"/>
                </a:solidFill>
                <a:latin typeface="Montserrat Light"/>
              </a:rPr>
              <a:t>”are you”</a:t>
            </a: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6372045"/>
            <a:ext cx="14953308" cy="2175510"/>
          </a:xfrm>
          <a:prstGeom prst="rect">
            <a:avLst/>
          </a:prstGeom>
        </p:spPr>
        <p:txBody>
          <a:bodyPr lIns="0" tIns="0" rIns="0" bIns="0" rtlCol="0" anchor="t">
            <a:spAutoFit/>
          </a:bodyPr>
          <a:lstStyle/>
          <a:p>
            <a:pPr marL="0" lvl="0" indent="0" algn="l">
              <a:lnSpc>
                <a:spcPts val="2940"/>
              </a:lnSpc>
              <a:spcBef>
                <a:spcPct val="0"/>
              </a:spcBef>
              <a:buFont typeface="Arial"/>
              <a:buChar char="•"/>
            </a:pPr>
            <a:r>
              <a:rPr lang="en-US" sz="2100" u="none">
                <a:solidFill>
                  <a:srgbClr val="F8DCDE"/>
                </a:solidFill>
                <a:latin typeface="Montserrat Light Bold"/>
              </a:rPr>
              <a:t>SEMI-STRUCTURED INTERVIEW</a:t>
            </a:r>
          </a:p>
          <a:p>
            <a:pPr marL="346710" lvl="1" indent="-173355" algn="l">
              <a:lnSpc>
                <a:spcPts val="2940"/>
              </a:lnSpc>
              <a:buFont typeface="Arial"/>
              <a:buChar char="•"/>
            </a:pPr>
            <a:r>
              <a:rPr lang="en-US" sz="2100">
                <a:solidFill>
                  <a:srgbClr val="F8DCDE"/>
                </a:solidFill>
                <a:latin typeface="Montserrat Light"/>
              </a:rPr>
              <a:t>RELIES ON INTERVIEW GUIDE</a:t>
            </a:r>
          </a:p>
          <a:p>
            <a:pPr marL="693420" lvl="2" indent="-231140" algn="l">
              <a:lnSpc>
                <a:spcPts val="2940"/>
              </a:lnSpc>
              <a:buFont typeface="Arial"/>
              <a:buChar char="⚬"/>
            </a:pPr>
            <a:r>
              <a:rPr lang="en-US" sz="2100">
                <a:solidFill>
                  <a:srgbClr val="F8DCDE"/>
                </a:solidFill>
                <a:latin typeface="Montserrat Light"/>
              </a:rPr>
              <a:t>A LOOSE SET OF QUESTIONS THAT GUIDE YOUR LINE OF THINKING</a:t>
            </a:r>
          </a:p>
          <a:p>
            <a:pPr marL="693420" lvl="2" indent="-231140" algn="l">
              <a:lnSpc>
                <a:spcPts val="2940"/>
              </a:lnSpc>
              <a:buFont typeface="Arial"/>
              <a:buChar char="⚬"/>
            </a:pPr>
            <a:r>
              <a:rPr lang="en-US" sz="2100">
                <a:solidFill>
                  <a:srgbClr val="F8DCDE"/>
                </a:solidFill>
                <a:latin typeface="Montserrat Light"/>
              </a:rPr>
              <a:t>CAN DEFINITELY DEVIATE FROM THOSE QUESTIONS</a:t>
            </a:r>
          </a:p>
          <a:p>
            <a:pPr marL="693420" lvl="2" indent="-231140" algn="l">
              <a:lnSpc>
                <a:spcPts val="2730"/>
              </a:lnSpc>
              <a:buFont typeface="Arial"/>
              <a:buChar char="⚬"/>
            </a:pPr>
            <a:r>
              <a:rPr lang="en-US" sz="2100" u="none" spc="252">
                <a:solidFill>
                  <a:srgbClr val="F8DCDE"/>
                </a:solidFill>
                <a:latin typeface="Montserrat Light"/>
              </a:rPr>
              <a:t>LET THE PARTICIPANT GUIDE THE INTERVIEW, BUT DON’T BE AFRAID TO COME BACK TO IT</a:t>
            </a: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8212275"/>
            <a:ext cx="14953308" cy="335280"/>
          </a:xfrm>
          <a:prstGeom prst="rect">
            <a:avLst/>
          </a:prstGeom>
        </p:spPr>
        <p:txBody>
          <a:bodyPr lIns="0" tIns="0" rIns="0" bIns="0" rtlCol="0" anchor="t">
            <a:spAutoFit/>
          </a:bodyPr>
          <a:lstStyle/>
          <a:p>
            <a:pPr algn="l">
              <a:lnSpc>
                <a:spcPts val="2730"/>
              </a:lnSpc>
            </a:pPr>
            <a:r>
              <a:rPr lang="en-US" sz="2100" u="none" spc="252">
                <a:solidFill>
                  <a:srgbClr val="F8DCDE"/>
                </a:solidFill>
                <a:latin typeface="Montserrat Light"/>
              </a:rPr>
              <a:t>MIN</a:t>
            </a:r>
            <a:r>
              <a:rPr lang="en-US" sz="2100">
                <a:solidFill>
                  <a:srgbClr val="F8DCDE"/>
                </a:solidFill>
                <a:latin typeface="Montserrat Light"/>
              </a:rPr>
              <a:t>ER VS. TR</a:t>
            </a:r>
            <a:r>
              <a:rPr lang="en-US" sz="2100" u="none" spc="252">
                <a:solidFill>
                  <a:srgbClr val="F8DCDE"/>
                </a:solidFill>
                <a:latin typeface="Montserrat Light"/>
              </a:rPr>
              <a:t>AVELER</a:t>
            </a: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6686370"/>
            <a:ext cx="14953308" cy="1861185"/>
          </a:xfrm>
          <a:prstGeom prst="rect">
            <a:avLst/>
          </a:prstGeom>
        </p:spPr>
        <p:txBody>
          <a:bodyPr lIns="0" tIns="0" rIns="0" bIns="0" rtlCol="0" anchor="t">
            <a:spAutoFit/>
          </a:bodyPr>
          <a:lstStyle/>
          <a:p>
            <a:pPr algn="l">
              <a:lnSpc>
                <a:spcPts val="2940"/>
              </a:lnSpc>
            </a:pPr>
            <a:r>
              <a:rPr lang="en-US" sz="2100" u="none" dirty="0">
                <a:solidFill>
                  <a:srgbClr val="F8DCDE"/>
                </a:solidFill>
                <a:latin typeface="Montserrat Light Bold"/>
              </a:rPr>
              <a:t>R</a:t>
            </a:r>
            <a:r>
              <a:rPr lang="en-US" sz="2100" dirty="0">
                <a:solidFill>
                  <a:srgbClr val="F8DCDE"/>
                </a:solidFill>
                <a:latin typeface="Montserrat Light Bold"/>
              </a:rPr>
              <a:t>ECORDING OBSERVATIONS</a:t>
            </a:r>
          </a:p>
          <a:p>
            <a:pPr marL="346710" lvl="1" indent="-173355">
              <a:lnSpc>
                <a:spcPts val="2940"/>
              </a:lnSpc>
              <a:buFont typeface="Arial"/>
              <a:buChar char="•"/>
            </a:pPr>
            <a:r>
              <a:rPr lang="en-US" sz="2100" u="none" dirty="0">
                <a:solidFill>
                  <a:srgbClr val="F8DCDE"/>
                </a:solidFill>
                <a:latin typeface="Montserrat Light"/>
              </a:rPr>
              <a:t>Ask</a:t>
            </a:r>
            <a:r>
              <a:rPr lang="en-US" sz="2100" dirty="0">
                <a:solidFill>
                  <a:srgbClr val="F8DCDE"/>
                </a:solidFill>
                <a:latin typeface="Montserrat Light"/>
              </a:rPr>
              <a:t> participant</a:t>
            </a:r>
            <a:r>
              <a:rPr lang="en-US" sz="2100" u="none" dirty="0">
                <a:solidFill>
                  <a:srgbClr val="F8DCDE"/>
                </a:solidFill>
                <a:latin typeface="Montserrat Light"/>
              </a:rPr>
              <a:t>s</a:t>
            </a:r>
            <a:r>
              <a:rPr lang="en-US" sz="2100" dirty="0">
                <a:solidFill>
                  <a:srgbClr val="F8DCDE"/>
                </a:solidFill>
                <a:latin typeface="Montserrat Light"/>
              </a:rPr>
              <a:t> </a:t>
            </a:r>
            <a:r>
              <a:rPr lang="en-US" sz="2100" u="none" dirty="0">
                <a:solidFill>
                  <a:srgbClr val="F8DCDE"/>
                </a:solidFill>
                <a:latin typeface="Montserrat Light"/>
              </a:rPr>
              <a:t>for permission to di</a:t>
            </a:r>
            <a:r>
              <a:rPr lang="en-US" sz="2100" dirty="0">
                <a:solidFill>
                  <a:srgbClr val="F8DCDE"/>
                </a:solidFill>
                <a:latin typeface="Montserrat Light"/>
              </a:rPr>
              <a:t>gi</a:t>
            </a:r>
            <a:r>
              <a:rPr lang="en-US" sz="2100" u="none" dirty="0">
                <a:solidFill>
                  <a:srgbClr val="F8DCDE"/>
                </a:solidFill>
                <a:latin typeface="Montserrat Light"/>
              </a:rPr>
              <a:t>tally recor</a:t>
            </a:r>
            <a:r>
              <a:rPr lang="en-US" sz="2100" dirty="0">
                <a:solidFill>
                  <a:srgbClr val="F8DCDE"/>
                </a:solidFill>
                <a:latin typeface="Montserrat Light"/>
              </a:rPr>
              <a:t>d</a:t>
            </a:r>
          </a:p>
          <a:p>
            <a:pPr marL="346710" lvl="1" indent="-173355">
              <a:lnSpc>
                <a:spcPts val="2940"/>
              </a:lnSpc>
              <a:buFont typeface="Arial"/>
              <a:buChar char="•"/>
            </a:pPr>
            <a:r>
              <a:rPr lang="en-US" sz="2100" u="none" dirty="0">
                <a:solidFill>
                  <a:srgbClr val="F8DCDE"/>
                </a:solidFill>
                <a:latin typeface="Montserrat Light"/>
              </a:rPr>
              <a:t>Tak</a:t>
            </a:r>
            <a:r>
              <a:rPr lang="en-US" sz="2100" dirty="0">
                <a:solidFill>
                  <a:srgbClr val="F8DCDE"/>
                </a:solidFill>
                <a:latin typeface="Montserrat Light"/>
              </a:rPr>
              <a:t>e </a:t>
            </a:r>
            <a:r>
              <a:rPr lang="en-US" sz="2100" u="none" dirty="0">
                <a:solidFill>
                  <a:srgbClr val="F8DCDE"/>
                </a:solidFill>
                <a:latin typeface="Montserrat Light"/>
              </a:rPr>
              <a:t>de</a:t>
            </a:r>
            <a:r>
              <a:rPr lang="en-US" sz="2100" dirty="0">
                <a:solidFill>
                  <a:srgbClr val="F8DCDE"/>
                </a:solidFill>
                <a:latin typeface="Montserrat Light"/>
              </a:rPr>
              <a:t>t</a:t>
            </a:r>
            <a:r>
              <a:rPr lang="en-US" sz="2100" u="none" dirty="0">
                <a:solidFill>
                  <a:srgbClr val="F8DCDE"/>
                </a:solidFill>
                <a:latin typeface="Montserrat Light"/>
              </a:rPr>
              <a:t>ail</a:t>
            </a:r>
            <a:r>
              <a:rPr lang="en-US" sz="2100" dirty="0">
                <a:solidFill>
                  <a:srgbClr val="F8DCDE"/>
                </a:solidFill>
                <a:latin typeface="Montserrat Light"/>
              </a:rPr>
              <a:t>e</a:t>
            </a:r>
            <a:r>
              <a:rPr lang="en-US" sz="2100" u="none" dirty="0">
                <a:solidFill>
                  <a:srgbClr val="F8DCDE"/>
                </a:solidFill>
                <a:latin typeface="Montserrat Light"/>
              </a:rPr>
              <a:t>d</a:t>
            </a:r>
            <a:r>
              <a:rPr lang="en-US" sz="2100" dirty="0">
                <a:solidFill>
                  <a:srgbClr val="F8DCDE"/>
                </a:solidFill>
                <a:latin typeface="Montserrat Light"/>
              </a:rPr>
              <a:t> n</a:t>
            </a:r>
            <a:r>
              <a:rPr lang="en-US" sz="2100" u="none" dirty="0">
                <a:solidFill>
                  <a:srgbClr val="F8DCDE"/>
                </a:solidFill>
                <a:latin typeface="Montserrat Light"/>
              </a:rPr>
              <a:t>o</a:t>
            </a:r>
            <a:r>
              <a:rPr lang="en-US" sz="2100" dirty="0">
                <a:solidFill>
                  <a:srgbClr val="F8DCDE"/>
                </a:solidFill>
                <a:latin typeface="Montserrat Light"/>
              </a:rPr>
              <a:t>te</a:t>
            </a:r>
            <a:r>
              <a:rPr lang="en-US" sz="2100" u="none" dirty="0">
                <a:solidFill>
                  <a:srgbClr val="F8DCDE"/>
                </a:solidFill>
                <a:latin typeface="Montserrat Light"/>
              </a:rPr>
              <a:t>s, but balance with obse</a:t>
            </a:r>
            <a:r>
              <a:rPr lang="en-US" sz="2100" dirty="0">
                <a:solidFill>
                  <a:srgbClr val="F8DCDE"/>
                </a:solidFill>
                <a:latin typeface="Montserrat Light"/>
              </a:rPr>
              <a:t>rv</a:t>
            </a:r>
            <a:r>
              <a:rPr lang="en-US" sz="2100" u="none" dirty="0">
                <a:solidFill>
                  <a:srgbClr val="F8DCDE"/>
                </a:solidFill>
                <a:latin typeface="Montserrat Light"/>
              </a:rPr>
              <a:t>at</a:t>
            </a:r>
            <a:r>
              <a:rPr lang="en-US" sz="2100" dirty="0">
                <a:solidFill>
                  <a:srgbClr val="F8DCDE"/>
                </a:solidFill>
                <a:latin typeface="Montserrat Light"/>
              </a:rPr>
              <a:t>i</a:t>
            </a:r>
            <a:r>
              <a:rPr lang="en-US" sz="2100" u="none" dirty="0">
                <a:solidFill>
                  <a:srgbClr val="F8DCDE"/>
                </a:solidFill>
                <a:latin typeface="Montserrat Light"/>
              </a:rPr>
              <a:t>ons</a:t>
            </a:r>
          </a:p>
          <a:p>
            <a:pPr marL="346710" lvl="1" indent="-173355">
              <a:lnSpc>
                <a:spcPts val="2940"/>
              </a:lnSpc>
              <a:buFont typeface="Arial"/>
              <a:buChar char="•"/>
            </a:pPr>
            <a:r>
              <a:rPr lang="en-US" sz="2100" u="none" dirty="0">
                <a:solidFill>
                  <a:srgbClr val="F8DCDE"/>
                </a:solidFill>
                <a:latin typeface="Montserrat Light"/>
              </a:rPr>
              <a:t>R</a:t>
            </a:r>
            <a:r>
              <a:rPr lang="en-US" sz="2100" dirty="0">
                <a:solidFill>
                  <a:srgbClr val="F8DCDE"/>
                </a:solidFill>
                <a:latin typeface="Montserrat Light"/>
              </a:rPr>
              <a:t>ew</a:t>
            </a:r>
            <a:r>
              <a:rPr lang="en-US" sz="2100" u="none" dirty="0">
                <a:solidFill>
                  <a:srgbClr val="F8DCDE"/>
                </a:solidFill>
                <a:latin typeface="Montserrat Light"/>
              </a:rPr>
              <a:t>rite notes with</a:t>
            </a:r>
            <a:r>
              <a:rPr lang="en-US" sz="2100" dirty="0">
                <a:solidFill>
                  <a:srgbClr val="F8DCDE"/>
                </a:solidFill>
                <a:latin typeface="Montserrat Light"/>
              </a:rPr>
              <a:t> </a:t>
            </a:r>
            <a:r>
              <a:rPr lang="en-US" sz="2100" u="none" dirty="0">
                <a:solidFill>
                  <a:srgbClr val="F8DCDE"/>
                </a:solidFill>
                <a:latin typeface="Montserrat Light"/>
              </a:rPr>
              <a:t>o</a:t>
            </a:r>
            <a:r>
              <a:rPr lang="en-US" sz="2100" dirty="0">
                <a:solidFill>
                  <a:srgbClr val="F8DCDE"/>
                </a:solidFill>
                <a:latin typeface="Montserrat Light"/>
              </a:rPr>
              <a:t>b</a:t>
            </a:r>
            <a:r>
              <a:rPr lang="en-US" sz="2100" u="none" dirty="0">
                <a:solidFill>
                  <a:srgbClr val="F8DCDE"/>
                </a:solidFill>
                <a:latin typeface="Montserrat Light"/>
              </a:rPr>
              <a:t>serva</a:t>
            </a:r>
            <a:r>
              <a:rPr lang="en-US" sz="2100" dirty="0">
                <a:solidFill>
                  <a:srgbClr val="F8DCDE"/>
                </a:solidFill>
                <a:latin typeface="Montserrat Light"/>
              </a:rPr>
              <a:t>t</a:t>
            </a:r>
            <a:r>
              <a:rPr lang="en-US" sz="2100" u="none" dirty="0">
                <a:solidFill>
                  <a:srgbClr val="F8DCDE"/>
                </a:solidFill>
                <a:latin typeface="Montserrat Light"/>
              </a:rPr>
              <a:t>ions</a:t>
            </a:r>
            <a:r>
              <a:rPr lang="en-US" sz="2100" dirty="0">
                <a:solidFill>
                  <a:srgbClr val="F8DCDE"/>
                </a:solidFill>
                <a:latin typeface="Montserrat Light"/>
              </a:rPr>
              <a:t> </a:t>
            </a:r>
            <a:r>
              <a:rPr lang="en-US" sz="2100" u="none" dirty="0">
                <a:solidFill>
                  <a:srgbClr val="F8DCDE"/>
                </a:solidFill>
                <a:latin typeface="Montserrat Light"/>
              </a:rPr>
              <a:t>(so</a:t>
            </a:r>
            <a:r>
              <a:rPr lang="en-US" sz="2100" dirty="0">
                <a:solidFill>
                  <a:srgbClr val="F8DCDE"/>
                </a:solidFill>
                <a:latin typeface="Montserrat Light"/>
              </a:rPr>
              <a:t>on</a:t>
            </a:r>
            <a:r>
              <a:rPr lang="en-US" sz="2100" u="none" dirty="0">
                <a:solidFill>
                  <a:srgbClr val="F8DCDE"/>
                </a:solidFill>
                <a:latin typeface="Montserrat Light"/>
              </a:rPr>
              <a:t> af</a:t>
            </a:r>
            <a:r>
              <a:rPr lang="en-US" sz="2100" dirty="0">
                <a:solidFill>
                  <a:srgbClr val="F8DCDE"/>
                </a:solidFill>
                <a:latin typeface="Montserrat Light"/>
              </a:rPr>
              <a:t>t</a:t>
            </a:r>
            <a:r>
              <a:rPr lang="en-US" sz="2100" u="none" dirty="0">
                <a:solidFill>
                  <a:srgbClr val="F8DCDE"/>
                </a:solidFill>
                <a:latin typeface="Montserrat Light"/>
              </a:rPr>
              <a:t>er</a:t>
            </a:r>
            <a:r>
              <a:rPr lang="en-US" sz="2100" dirty="0">
                <a:solidFill>
                  <a:srgbClr val="F8DCDE"/>
                </a:solidFill>
                <a:latin typeface="Montserrat Light"/>
              </a:rPr>
              <a:t> </a:t>
            </a:r>
            <a:r>
              <a:rPr lang="en-US" sz="2100" u="none" dirty="0">
                <a:solidFill>
                  <a:srgbClr val="F8DCDE"/>
                </a:solidFill>
                <a:latin typeface="Montserrat Light"/>
              </a:rPr>
              <a:t>o</a:t>
            </a:r>
            <a:r>
              <a:rPr lang="en-US" sz="2100" dirty="0">
                <a:solidFill>
                  <a:srgbClr val="F8DCDE"/>
                </a:solidFill>
                <a:latin typeface="Montserrat Light"/>
              </a:rPr>
              <a:t>b</a:t>
            </a:r>
            <a:r>
              <a:rPr lang="en-US" sz="2100" u="none" dirty="0">
                <a:solidFill>
                  <a:srgbClr val="F8DCDE"/>
                </a:solidFill>
                <a:latin typeface="Montserrat Light"/>
              </a:rPr>
              <a:t>s</a:t>
            </a:r>
            <a:r>
              <a:rPr lang="en-US" sz="2100" dirty="0">
                <a:solidFill>
                  <a:srgbClr val="F8DCDE"/>
                </a:solidFill>
                <a:latin typeface="Montserrat Light"/>
              </a:rPr>
              <a:t>e</a:t>
            </a:r>
            <a:r>
              <a:rPr lang="en-US" sz="2100" u="none" dirty="0">
                <a:solidFill>
                  <a:srgbClr val="F8DCDE"/>
                </a:solidFill>
                <a:latin typeface="Montserrat Light"/>
              </a:rPr>
              <a:t>rved)</a:t>
            </a:r>
            <a:r>
              <a:rPr lang="en-US" sz="2100" dirty="0">
                <a:solidFill>
                  <a:srgbClr val="F8DCDE"/>
                </a:solidFill>
                <a:latin typeface="Montserrat Light"/>
              </a:rPr>
              <a:t> </a:t>
            </a:r>
            <a:r>
              <a:rPr lang="en-US" sz="2100" u="none" dirty="0">
                <a:solidFill>
                  <a:srgbClr val="F8DCDE"/>
                </a:solidFill>
                <a:latin typeface="Montserrat Light"/>
              </a:rPr>
              <a:t>with filled in det</a:t>
            </a:r>
            <a:r>
              <a:rPr lang="en-US" sz="2100" dirty="0">
                <a:solidFill>
                  <a:srgbClr val="F8DCDE"/>
                </a:solidFill>
                <a:latin typeface="Montserrat Light"/>
              </a:rPr>
              <a:t>a</a:t>
            </a:r>
            <a:r>
              <a:rPr lang="en-US" sz="2100" u="none" dirty="0">
                <a:solidFill>
                  <a:srgbClr val="F8DCDE"/>
                </a:solidFill>
                <a:latin typeface="Montserrat Light"/>
              </a:rPr>
              <a:t>ils</a:t>
            </a:r>
          </a:p>
          <a:p>
            <a:pPr marL="346710" lvl="1" indent="-173355" algn="l">
              <a:lnSpc>
                <a:spcPts val="2940"/>
              </a:lnSpc>
              <a:buFont typeface="Arial"/>
              <a:buChar char="•"/>
            </a:pPr>
            <a:r>
              <a:rPr lang="en-US" sz="2100" u="none" dirty="0">
                <a:solidFill>
                  <a:srgbClr val="F8DCDE"/>
                </a:solidFill>
                <a:latin typeface="Montserrat Light"/>
              </a:rPr>
              <a:t>Record empirical obse</a:t>
            </a:r>
            <a:r>
              <a:rPr lang="en-US" sz="2100" dirty="0">
                <a:solidFill>
                  <a:srgbClr val="F8DCDE"/>
                </a:solidFill>
                <a:latin typeface="Montserrat Light"/>
              </a:rPr>
              <a:t>r</a:t>
            </a:r>
            <a:r>
              <a:rPr lang="en-US" sz="2100" u="none" dirty="0">
                <a:solidFill>
                  <a:srgbClr val="F8DCDE"/>
                </a:solidFill>
                <a:latin typeface="Montserrat Light"/>
              </a:rPr>
              <a:t>v</a:t>
            </a:r>
            <a:r>
              <a:rPr lang="en-US" sz="2100" dirty="0">
                <a:solidFill>
                  <a:srgbClr val="F8DCDE"/>
                </a:solidFill>
                <a:latin typeface="Montserrat Light"/>
              </a:rPr>
              <a:t>a</a:t>
            </a:r>
            <a:r>
              <a:rPr lang="en-US" sz="2100" u="none" dirty="0">
                <a:solidFill>
                  <a:srgbClr val="F8DCDE"/>
                </a:solidFill>
                <a:latin typeface="Montserrat Light"/>
              </a:rPr>
              <a:t>t</a:t>
            </a:r>
            <a:r>
              <a:rPr lang="en-US" sz="2100" dirty="0">
                <a:solidFill>
                  <a:srgbClr val="F8DCDE"/>
                </a:solidFill>
                <a:latin typeface="Montserrat Light"/>
              </a:rPr>
              <a:t>i</a:t>
            </a:r>
            <a:r>
              <a:rPr lang="en-US" sz="2100" u="none" dirty="0">
                <a:solidFill>
                  <a:srgbClr val="F8DCDE"/>
                </a:solidFill>
                <a:latin typeface="Montserrat Light"/>
              </a:rPr>
              <a:t>ons an</a:t>
            </a:r>
            <a:r>
              <a:rPr lang="en-US" sz="2100" dirty="0">
                <a:solidFill>
                  <a:srgbClr val="F8DCDE"/>
                </a:solidFill>
                <a:latin typeface="Montserrat Light"/>
              </a:rPr>
              <a:t>d </a:t>
            </a:r>
            <a:r>
              <a:rPr lang="en-US" sz="2100" u="none" dirty="0">
                <a:solidFill>
                  <a:srgbClr val="F8DCDE"/>
                </a:solidFill>
                <a:latin typeface="Montserrat Light"/>
              </a:rPr>
              <a:t>in</a:t>
            </a:r>
            <a:r>
              <a:rPr lang="en-US" sz="2100" dirty="0">
                <a:solidFill>
                  <a:srgbClr val="F8DCDE"/>
                </a:solidFill>
                <a:latin typeface="Montserrat Light"/>
              </a:rPr>
              <a:t>t</a:t>
            </a:r>
            <a:r>
              <a:rPr lang="en-US" sz="2100" u="none" dirty="0">
                <a:solidFill>
                  <a:srgbClr val="F8DCDE"/>
                </a:solidFill>
                <a:latin typeface="Montserrat Light"/>
              </a:rPr>
              <a:t>erpretati</a:t>
            </a:r>
            <a:r>
              <a:rPr lang="en-US" sz="2100" dirty="0">
                <a:solidFill>
                  <a:srgbClr val="F8DCDE"/>
                </a:solidFill>
                <a:latin typeface="Montserrat Light"/>
              </a:rPr>
              <a:t>o</a:t>
            </a:r>
            <a:r>
              <a:rPr lang="en-US" sz="2100" u="none" dirty="0">
                <a:solidFill>
                  <a:srgbClr val="F8DCDE"/>
                </a:solidFill>
                <a:latin typeface="Montserrat Light"/>
              </a:rPr>
              <a:t>ns</a:t>
            </a:r>
            <a:r>
              <a:rPr lang="en-US" sz="2100" dirty="0">
                <a:solidFill>
                  <a:srgbClr val="F8DCDE"/>
                </a:solidFill>
                <a:latin typeface="Montserrat Light"/>
              </a:rPr>
              <a:t> o</a:t>
            </a:r>
            <a:r>
              <a:rPr lang="en-US" sz="2100" u="none" dirty="0">
                <a:solidFill>
                  <a:srgbClr val="F8DCDE"/>
                </a:solidFill>
                <a:latin typeface="Montserrat Light"/>
              </a:rPr>
              <a:t>f th</a:t>
            </a:r>
            <a:r>
              <a:rPr lang="en-US" sz="2100" dirty="0">
                <a:solidFill>
                  <a:srgbClr val="F8DCDE"/>
                </a:solidFill>
                <a:latin typeface="Montserrat Light"/>
              </a:rPr>
              <a:t>e</a:t>
            </a:r>
            <a:r>
              <a:rPr lang="en-US" sz="2100" u="none" dirty="0">
                <a:solidFill>
                  <a:srgbClr val="F8DCDE"/>
                </a:solidFill>
                <a:latin typeface="Montserrat Light"/>
              </a:rPr>
              <a:t>m</a:t>
            </a:r>
            <a:r>
              <a:rPr lang="en-US" sz="2100" dirty="0">
                <a:solidFill>
                  <a:srgbClr val="F8DCDE"/>
                </a:solidFill>
                <a:latin typeface="Montserrat Light"/>
              </a:rPr>
              <a:t> </a:t>
            </a:r>
            <a:r>
              <a:rPr lang="en-US" sz="2100" u="none" dirty="0">
                <a:solidFill>
                  <a:srgbClr val="F8DCDE"/>
                </a:solidFill>
                <a:latin typeface="Montserrat Light"/>
              </a:rPr>
              <a:t>(wh</a:t>
            </a:r>
            <a:r>
              <a:rPr lang="en-US" sz="2100" dirty="0">
                <a:solidFill>
                  <a:srgbClr val="F8DCDE"/>
                </a:solidFill>
                <a:latin typeface="Montserrat Light"/>
              </a:rPr>
              <a:t>a</a:t>
            </a:r>
            <a:r>
              <a:rPr lang="en-US" sz="2100" u="none" dirty="0">
                <a:solidFill>
                  <a:srgbClr val="F8DCDE"/>
                </a:solidFill>
                <a:latin typeface="Montserrat Light"/>
              </a:rPr>
              <a:t>t</a:t>
            </a:r>
            <a:r>
              <a:rPr lang="en-US" sz="2100" dirty="0">
                <a:solidFill>
                  <a:srgbClr val="F8DCDE"/>
                </a:solidFill>
                <a:latin typeface="Montserrat Light"/>
              </a:rPr>
              <a:t> </a:t>
            </a:r>
            <a:r>
              <a:rPr lang="en-US" sz="2100" u="none" dirty="0">
                <a:solidFill>
                  <a:srgbClr val="F8DCDE"/>
                </a:solidFill>
                <a:latin typeface="Montserrat Light"/>
              </a:rPr>
              <a:t>y</a:t>
            </a:r>
            <a:r>
              <a:rPr lang="en-US" sz="2100" dirty="0">
                <a:solidFill>
                  <a:srgbClr val="F8DCDE"/>
                </a:solidFill>
                <a:latin typeface="Montserrat Light"/>
              </a:rPr>
              <a:t>o</a:t>
            </a:r>
            <a:r>
              <a:rPr lang="en-US" sz="2100" u="none" dirty="0">
                <a:solidFill>
                  <a:srgbClr val="F8DCDE"/>
                </a:solidFill>
                <a:latin typeface="Montserrat Light"/>
              </a:rPr>
              <a:t>u</a:t>
            </a:r>
            <a:r>
              <a:rPr lang="en-US" sz="2100" dirty="0">
                <a:solidFill>
                  <a:srgbClr val="F8DCDE"/>
                </a:solidFill>
                <a:latin typeface="Montserrat Light"/>
              </a:rPr>
              <a:t> </a:t>
            </a:r>
            <a:r>
              <a:rPr lang="en-US" sz="2100" u="none" dirty="0">
                <a:solidFill>
                  <a:srgbClr val="F8DCDE"/>
                </a:solidFill>
                <a:latin typeface="Montserrat Light"/>
              </a:rPr>
              <a:t>“know” and “th</a:t>
            </a:r>
            <a:r>
              <a:rPr lang="en-US" sz="2100" dirty="0">
                <a:solidFill>
                  <a:srgbClr val="F8DCDE"/>
                </a:solidFill>
                <a:latin typeface="Montserrat Light"/>
              </a:rPr>
              <a:t>i</a:t>
            </a:r>
            <a:r>
              <a:rPr lang="en-US" sz="2100" u="none" dirty="0">
                <a:solidFill>
                  <a:srgbClr val="F8DCDE"/>
                </a:solidFill>
                <a:latin typeface="Montserrat Light"/>
              </a:rPr>
              <a:t>nk” happened)</a:t>
            </a: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7057845"/>
            <a:ext cx="14953308" cy="1489710"/>
          </a:xfrm>
          <a:prstGeom prst="rect">
            <a:avLst/>
          </a:prstGeom>
        </p:spPr>
        <p:txBody>
          <a:bodyPr lIns="0" tIns="0" rIns="0" bIns="0" rtlCol="0" anchor="t">
            <a:spAutoFit/>
          </a:bodyPr>
          <a:lstStyle/>
          <a:p>
            <a:pPr marL="0" lvl="0" indent="0">
              <a:lnSpc>
                <a:spcPts val="2940"/>
              </a:lnSpc>
              <a:buFont typeface="Arial"/>
              <a:buChar char="•"/>
            </a:pPr>
            <a:r>
              <a:rPr lang="en-US" sz="2100" u="none">
                <a:solidFill>
                  <a:srgbClr val="F8DCDE"/>
                </a:solidFill>
                <a:latin typeface="Montserrat Light Bold"/>
              </a:rPr>
              <a:t>MEMOS &amp; NOTES</a:t>
            </a:r>
          </a:p>
          <a:p>
            <a:pPr marL="346710" lvl="1" indent="-173355">
              <a:lnSpc>
                <a:spcPts val="2940"/>
              </a:lnSpc>
              <a:buFont typeface="Arial"/>
              <a:buChar char="•"/>
            </a:pPr>
            <a:r>
              <a:rPr lang="en-US" sz="2100" u="none">
                <a:solidFill>
                  <a:srgbClr val="F8DCDE"/>
                </a:solidFill>
                <a:latin typeface="Montserrat Light"/>
              </a:rPr>
              <a:t>When</a:t>
            </a:r>
            <a:r>
              <a:rPr lang="en-US" sz="2100">
                <a:solidFill>
                  <a:srgbClr val="F8DCDE"/>
                </a:solidFill>
                <a:latin typeface="Montserrat Light"/>
              </a:rPr>
              <a:t> d</a:t>
            </a:r>
            <a:r>
              <a:rPr lang="en-US" sz="2100" u="none">
                <a:solidFill>
                  <a:srgbClr val="F8DCDE"/>
                </a:solidFill>
                <a:latin typeface="Montserrat Light"/>
              </a:rPr>
              <a:t>oing field researcher,</a:t>
            </a:r>
            <a:r>
              <a:rPr lang="en-US" sz="2100">
                <a:solidFill>
                  <a:srgbClr val="F8DCDE"/>
                </a:solidFill>
                <a:latin typeface="Montserrat Light"/>
              </a:rPr>
              <a:t> i</a:t>
            </a:r>
            <a:r>
              <a:rPr lang="en-US" sz="2100" u="none">
                <a:solidFill>
                  <a:srgbClr val="F8DCDE"/>
                </a:solidFill>
                <a:latin typeface="Montserrat Light"/>
              </a:rPr>
              <a:t>mp</a:t>
            </a:r>
            <a:r>
              <a:rPr lang="en-US" sz="2100">
                <a:solidFill>
                  <a:srgbClr val="F8DCDE"/>
                </a:solidFill>
                <a:latin typeface="Montserrat Light"/>
              </a:rPr>
              <a:t>ortant to t</a:t>
            </a:r>
            <a:r>
              <a:rPr lang="en-US" sz="2100" u="none">
                <a:solidFill>
                  <a:srgbClr val="F8DCDE"/>
                </a:solidFill>
                <a:latin typeface="Montserrat Light"/>
              </a:rPr>
              <a:t>ak</a:t>
            </a:r>
            <a:r>
              <a:rPr lang="en-US" sz="2100">
                <a:solidFill>
                  <a:srgbClr val="F8DCDE"/>
                </a:solidFill>
                <a:latin typeface="Montserrat Light"/>
              </a:rPr>
              <a:t>e notes/me</a:t>
            </a:r>
            <a:r>
              <a:rPr lang="en-US" sz="2100" u="none">
                <a:solidFill>
                  <a:srgbClr val="F8DCDE"/>
                </a:solidFill>
                <a:latin typeface="Montserrat Light"/>
              </a:rPr>
              <a:t>mo</a:t>
            </a:r>
            <a:r>
              <a:rPr lang="en-US" sz="2100">
                <a:solidFill>
                  <a:srgbClr val="F8DCDE"/>
                </a:solidFill>
                <a:latin typeface="Montserrat Light"/>
              </a:rPr>
              <a:t>s while in </a:t>
            </a:r>
            <a:r>
              <a:rPr lang="en-US" sz="2100" u="none">
                <a:solidFill>
                  <a:srgbClr val="F8DCDE"/>
                </a:solidFill>
                <a:latin typeface="Montserrat Light"/>
              </a:rPr>
              <a:t>fi</a:t>
            </a:r>
            <a:r>
              <a:rPr lang="en-US" sz="2100">
                <a:solidFill>
                  <a:srgbClr val="F8DCDE"/>
                </a:solidFill>
                <a:latin typeface="Montserrat Light"/>
              </a:rPr>
              <a:t>el</a:t>
            </a:r>
            <a:r>
              <a:rPr lang="en-US" sz="2100" u="none">
                <a:solidFill>
                  <a:srgbClr val="F8DCDE"/>
                </a:solidFill>
                <a:latin typeface="Montserrat Light"/>
              </a:rPr>
              <a:t>d &amp; r</a:t>
            </a:r>
            <a:r>
              <a:rPr lang="en-US" sz="2100">
                <a:solidFill>
                  <a:srgbClr val="F8DCDE"/>
                </a:solidFill>
                <a:latin typeface="Montserrat Light"/>
              </a:rPr>
              <a:t>ecord co</a:t>
            </a:r>
            <a:r>
              <a:rPr lang="en-US" sz="2100" u="none">
                <a:solidFill>
                  <a:srgbClr val="F8DCDE"/>
                </a:solidFill>
                <a:latin typeface="Montserrat Light"/>
              </a:rPr>
              <a:t>nv</a:t>
            </a:r>
            <a:r>
              <a:rPr lang="en-US" sz="2100">
                <a:solidFill>
                  <a:srgbClr val="F8DCDE"/>
                </a:solidFill>
                <a:latin typeface="Montserrat Light"/>
              </a:rPr>
              <a:t>er</a:t>
            </a:r>
            <a:r>
              <a:rPr lang="en-US" sz="2100" u="none">
                <a:solidFill>
                  <a:srgbClr val="F8DCDE"/>
                </a:solidFill>
                <a:latin typeface="Montserrat Light"/>
              </a:rPr>
              <a:t>s</a:t>
            </a:r>
            <a:r>
              <a:rPr lang="en-US" sz="2100">
                <a:solidFill>
                  <a:srgbClr val="F8DCDE"/>
                </a:solidFill>
                <a:latin typeface="Montserrat Light"/>
              </a:rPr>
              <a:t>ations</a:t>
            </a:r>
            <a:r>
              <a:rPr lang="en-US" sz="2100" u="none">
                <a:solidFill>
                  <a:srgbClr val="F8DCDE"/>
                </a:solidFill>
                <a:latin typeface="Montserrat Light"/>
              </a:rPr>
              <a:t>/</a:t>
            </a:r>
            <a:r>
              <a:rPr lang="en-US" sz="2100">
                <a:solidFill>
                  <a:srgbClr val="F8DCDE"/>
                </a:solidFill>
                <a:latin typeface="Montserrat Light"/>
              </a:rPr>
              <a:t>intera</a:t>
            </a:r>
            <a:r>
              <a:rPr lang="en-US" sz="2100" u="none">
                <a:solidFill>
                  <a:srgbClr val="F8DCDE"/>
                </a:solidFill>
                <a:latin typeface="Montserrat Light"/>
              </a:rPr>
              <a:t>c</a:t>
            </a:r>
            <a:r>
              <a:rPr lang="en-US" sz="2100">
                <a:solidFill>
                  <a:srgbClr val="F8DCDE"/>
                </a:solidFill>
                <a:latin typeface="Montserrat Light"/>
              </a:rPr>
              <a:t>tions</a:t>
            </a:r>
          </a:p>
          <a:p>
            <a:pPr marL="346710" lvl="1" indent="-173355">
              <a:lnSpc>
                <a:spcPts val="2940"/>
              </a:lnSpc>
              <a:buFont typeface="Arial"/>
              <a:buChar char="•"/>
            </a:pPr>
            <a:r>
              <a:rPr lang="en-US" sz="2100">
                <a:solidFill>
                  <a:srgbClr val="F8DCDE"/>
                </a:solidFill>
                <a:latin typeface="Montserrat Light"/>
              </a:rPr>
              <a:t>Note</a:t>
            </a:r>
            <a:r>
              <a:rPr lang="en-US" sz="2100" u="none">
                <a:solidFill>
                  <a:srgbClr val="F8DCDE"/>
                </a:solidFill>
                <a:latin typeface="Montserrat Light"/>
              </a:rPr>
              <a:t>s</a:t>
            </a:r>
            <a:r>
              <a:rPr lang="en-US" sz="2100">
                <a:solidFill>
                  <a:srgbClr val="F8DCDE"/>
                </a:solidFill>
                <a:latin typeface="Montserrat Light"/>
              </a:rPr>
              <a:t> </a:t>
            </a:r>
            <a:r>
              <a:rPr lang="en-US" sz="2100" u="none">
                <a:solidFill>
                  <a:srgbClr val="F8DCDE"/>
                </a:solidFill>
                <a:latin typeface="Montserrat Light"/>
              </a:rPr>
              <a:t>c</a:t>
            </a:r>
            <a:r>
              <a:rPr lang="en-US" sz="2100">
                <a:solidFill>
                  <a:srgbClr val="F8DCDE"/>
                </a:solidFill>
                <a:latin typeface="Montserrat Light"/>
              </a:rPr>
              <a:t>on</a:t>
            </a:r>
            <a:r>
              <a:rPr lang="en-US" sz="2100" u="none">
                <a:solidFill>
                  <a:srgbClr val="F8DCDE"/>
                </a:solidFill>
                <a:latin typeface="Montserrat Light"/>
              </a:rPr>
              <a:t>verte</a:t>
            </a:r>
            <a:r>
              <a:rPr lang="en-US" sz="2100">
                <a:solidFill>
                  <a:srgbClr val="F8DCDE"/>
                </a:solidFill>
                <a:latin typeface="Montserrat Light"/>
              </a:rPr>
              <a:t>d </a:t>
            </a:r>
            <a:r>
              <a:rPr lang="en-US" sz="2100" u="none">
                <a:solidFill>
                  <a:srgbClr val="F8DCDE"/>
                </a:solidFill>
                <a:latin typeface="Montserrat Light"/>
              </a:rPr>
              <a:t>to text</a:t>
            </a:r>
          </a:p>
          <a:p>
            <a:pPr marL="346710" lvl="1" indent="-173355" algn="l">
              <a:lnSpc>
                <a:spcPts val="2940"/>
              </a:lnSpc>
              <a:buFont typeface="Arial"/>
              <a:buChar char="•"/>
            </a:pPr>
            <a:r>
              <a:rPr lang="en-US" sz="2100" u="none">
                <a:solidFill>
                  <a:srgbClr val="F8DCDE"/>
                </a:solidFill>
                <a:latin typeface="Montserrat Light"/>
              </a:rPr>
              <a:t>Tex</a:t>
            </a:r>
            <a:r>
              <a:rPr lang="en-US" sz="2100">
                <a:solidFill>
                  <a:srgbClr val="F8DCDE"/>
                </a:solidFill>
                <a:latin typeface="Montserrat Light"/>
              </a:rPr>
              <a:t>t</a:t>
            </a:r>
            <a:r>
              <a:rPr lang="en-US" sz="2100" u="none">
                <a:solidFill>
                  <a:srgbClr val="F8DCDE"/>
                </a:solidFill>
                <a:latin typeface="Montserrat Light"/>
              </a:rPr>
              <a:t> </a:t>
            </a:r>
            <a:r>
              <a:rPr lang="en-US" sz="2100">
                <a:solidFill>
                  <a:srgbClr val="F8DCDE"/>
                </a:solidFill>
                <a:latin typeface="Montserrat Light"/>
              </a:rPr>
              <a:t>i</a:t>
            </a:r>
            <a:r>
              <a:rPr lang="en-US" sz="2100" u="none">
                <a:solidFill>
                  <a:srgbClr val="F8DCDE"/>
                </a:solidFill>
                <a:latin typeface="Montserrat Light"/>
              </a:rPr>
              <a:t>s</a:t>
            </a:r>
            <a:r>
              <a:rPr lang="en-US" sz="2100">
                <a:solidFill>
                  <a:srgbClr val="F8DCDE"/>
                </a:solidFill>
                <a:latin typeface="Montserrat Light"/>
              </a:rPr>
              <a:t> an</a:t>
            </a:r>
            <a:r>
              <a:rPr lang="en-US" sz="2100" u="none">
                <a:solidFill>
                  <a:srgbClr val="F8DCDE"/>
                </a:solidFill>
                <a:latin typeface="Montserrat Light"/>
              </a:rPr>
              <a:t>alyz</a:t>
            </a:r>
            <a:r>
              <a:rPr lang="en-US" sz="2100">
                <a:solidFill>
                  <a:srgbClr val="F8DCDE"/>
                </a:solidFill>
                <a:latin typeface="Montserrat Light"/>
              </a:rPr>
              <a:t>ed</a:t>
            </a: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7057845"/>
            <a:ext cx="14953308" cy="1489710"/>
          </a:xfrm>
          <a:prstGeom prst="rect">
            <a:avLst/>
          </a:prstGeom>
        </p:spPr>
        <p:txBody>
          <a:bodyPr lIns="0" tIns="0" rIns="0" bIns="0" rtlCol="0" anchor="t">
            <a:spAutoFit/>
          </a:bodyPr>
          <a:lstStyle/>
          <a:p>
            <a:pPr algn="l">
              <a:lnSpc>
                <a:spcPts val="2940"/>
              </a:lnSpc>
            </a:pPr>
            <a:r>
              <a:rPr lang="en-US" sz="2100" u="none">
                <a:solidFill>
                  <a:srgbClr val="F8DCDE"/>
                </a:solidFill>
                <a:latin typeface="Montserrat Light Bold"/>
              </a:rPr>
              <a:t>MEMOS &amp; NOTES</a:t>
            </a:r>
          </a:p>
          <a:p>
            <a:pPr marL="346710" lvl="1" indent="-173355" algn="l">
              <a:lnSpc>
                <a:spcPts val="2940"/>
              </a:lnSpc>
              <a:buFont typeface="Arial"/>
              <a:buChar char="•"/>
            </a:pPr>
            <a:r>
              <a:rPr lang="en-US" sz="2100">
                <a:solidFill>
                  <a:srgbClr val="F8DCDE"/>
                </a:solidFill>
                <a:latin typeface="Montserrat Light"/>
              </a:rPr>
              <a:t>describe and define concepts (Code)</a:t>
            </a:r>
          </a:p>
          <a:p>
            <a:pPr marL="346710" lvl="1" indent="-173355" algn="l">
              <a:lnSpc>
                <a:spcPts val="2940"/>
              </a:lnSpc>
              <a:buFont typeface="Arial"/>
              <a:buChar char="•"/>
            </a:pPr>
            <a:r>
              <a:rPr lang="en-US" sz="2100">
                <a:solidFill>
                  <a:srgbClr val="F8DCDE"/>
                </a:solidFill>
                <a:latin typeface="Montserrat Light"/>
              </a:rPr>
              <a:t>deal with methodological issues (Operational)</a:t>
            </a:r>
          </a:p>
          <a:p>
            <a:pPr marL="346710" lvl="1" indent="-173355" algn="l">
              <a:lnSpc>
                <a:spcPts val="2940"/>
              </a:lnSpc>
              <a:buFont typeface="Arial"/>
              <a:buChar char="•"/>
            </a:pPr>
            <a:r>
              <a:rPr lang="en-US" sz="2100">
                <a:solidFill>
                  <a:srgbClr val="F8DCDE"/>
                </a:solidFill>
                <a:latin typeface="Montserrat Light"/>
              </a:rPr>
              <a:t>offer initial theoretical ideas (Theoretical)</a:t>
            </a:r>
          </a:p>
        </p:txBody>
      </p:sp>
      <p:grpSp>
        <p:nvGrpSpPr>
          <p:cNvPr id="3" name="Group 3"/>
          <p:cNvGrpSpPr/>
          <p:nvPr/>
        </p:nvGrpSpPr>
        <p:grpSpPr>
          <a:xfrm>
            <a:off x="1028700" y="1028700"/>
            <a:ext cx="8967866" cy="4619516"/>
            <a:chOff x="0" y="0"/>
            <a:chExt cx="11957155" cy="6159354"/>
          </a:xfrm>
        </p:grpSpPr>
        <p:sp>
          <p:nvSpPr>
            <p:cNvPr id="4" name="TextBox 4"/>
            <p:cNvSpPr txBox="1"/>
            <p:nvPr/>
          </p:nvSpPr>
          <p:spPr>
            <a:xfrm>
              <a:off x="0" y="285750"/>
              <a:ext cx="11957155" cy="5052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Best Practices</a:t>
              </a:r>
            </a:p>
          </p:txBody>
        </p:sp>
        <p:sp>
          <p:nvSpPr>
            <p:cNvPr id="5" name="AutoShape 5"/>
            <p:cNvSpPr/>
            <p:nvPr/>
          </p:nvSpPr>
          <p:spPr>
            <a:xfrm>
              <a:off x="0" y="5956154"/>
              <a:ext cx="508000" cy="203200"/>
            </a:xfrm>
            <a:prstGeom prst="rect">
              <a:avLst/>
            </a:prstGeom>
            <a:solidFill>
              <a:srgbClr val="F8DCDE"/>
            </a:solidFill>
          </p:spPr>
        </p:sp>
      </p:grpSp>
      <p:sp>
        <p:nvSpPr>
          <p:cNvPr id="6" name="AutoShape 6"/>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AutoShape 2"/>
          <p:cNvSpPr/>
          <p:nvPr/>
        </p:nvSpPr>
        <p:spPr>
          <a:xfrm>
            <a:off x="2184803" y="9411745"/>
            <a:ext cx="15074497" cy="51250"/>
          </a:xfrm>
          <a:prstGeom prst="rect">
            <a:avLst/>
          </a:prstGeom>
          <a:solidFill>
            <a:srgbClr val="F8DCDE"/>
          </a:solidFill>
        </p:spPr>
      </p:sp>
      <p:sp>
        <p:nvSpPr>
          <p:cNvPr id="3" name="TextBox 3"/>
          <p:cNvSpPr txBox="1"/>
          <p:nvPr/>
        </p:nvSpPr>
        <p:spPr>
          <a:xfrm>
            <a:off x="1028700" y="1104900"/>
            <a:ext cx="8115300" cy="3286125"/>
          </a:xfrm>
          <a:prstGeom prst="rect">
            <a:avLst/>
          </a:prstGeom>
        </p:spPr>
        <p:txBody>
          <a:bodyPr lIns="0" tIns="0" rIns="0" bIns="0" rtlCol="0" anchor="t">
            <a:spAutoFit/>
          </a:bodyPr>
          <a:lstStyle/>
          <a:p>
            <a:pPr>
              <a:lnSpc>
                <a:spcPts val="8640"/>
              </a:lnSpc>
            </a:pPr>
            <a:r>
              <a:rPr lang="en-US" sz="7200" spc="-72">
                <a:solidFill>
                  <a:srgbClr val="F8DCDE"/>
                </a:solidFill>
                <a:latin typeface="Abril Fatface"/>
              </a:rPr>
              <a:t>What is qualitative field research suited for?</a:t>
            </a:r>
          </a:p>
        </p:txBody>
      </p:sp>
      <p:sp>
        <p:nvSpPr>
          <p:cNvPr id="4" name="TextBox 4"/>
          <p:cNvSpPr txBox="1"/>
          <p:nvPr/>
        </p:nvSpPr>
        <p:spPr>
          <a:xfrm>
            <a:off x="9848427" y="2728912"/>
            <a:ext cx="7410873" cy="5469890"/>
          </a:xfrm>
          <a:prstGeom prst="rect">
            <a:avLst/>
          </a:prstGeom>
        </p:spPr>
        <p:txBody>
          <a:bodyPr lIns="0" tIns="0" rIns="0" bIns="0" rtlCol="0" anchor="t">
            <a:spAutoFit/>
          </a:bodyPr>
          <a:lstStyle/>
          <a:p>
            <a:pPr marL="462280" lvl="1" indent="-231140">
              <a:lnSpc>
                <a:spcPts val="3639"/>
              </a:lnSpc>
              <a:buFont typeface="Arial"/>
              <a:buChar char="•"/>
            </a:pPr>
            <a:r>
              <a:rPr lang="en-US" sz="2800" spc="336">
                <a:solidFill>
                  <a:srgbClr val="F8DCDE"/>
                </a:solidFill>
                <a:latin typeface="Montserrat Light"/>
              </a:rPr>
              <a:t>PRACTICES</a:t>
            </a:r>
          </a:p>
          <a:p>
            <a:pPr marL="462280" lvl="1" indent="-231140">
              <a:lnSpc>
                <a:spcPts val="3639"/>
              </a:lnSpc>
              <a:buFont typeface="Arial"/>
              <a:buChar char="•"/>
            </a:pPr>
            <a:r>
              <a:rPr lang="en-US" sz="2800" spc="336">
                <a:solidFill>
                  <a:srgbClr val="F8DCDE"/>
                </a:solidFill>
                <a:latin typeface="Montserrat Light"/>
              </a:rPr>
              <a:t>ATTITUDES</a:t>
            </a:r>
          </a:p>
          <a:p>
            <a:pPr marL="462280" lvl="1" indent="-231140">
              <a:lnSpc>
                <a:spcPts val="3640"/>
              </a:lnSpc>
              <a:buFont typeface="Arial"/>
              <a:buChar char="•"/>
            </a:pPr>
            <a:r>
              <a:rPr lang="en-US" sz="2800" spc="336">
                <a:solidFill>
                  <a:srgbClr val="F8DCDE"/>
                </a:solidFill>
                <a:latin typeface="Montserrat Light"/>
              </a:rPr>
              <a:t>BEHAVIORS</a:t>
            </a:r>
          </a:p>
          <a:p>
            <a:pPr marL="462280" lvl="1" indent="-231140">
              <a:lnSpc>
                <a:spcPts val="3640"/>
              </a:lnSpc>
              <a:buFont typeface="Arial"/>
              <a:buChar char="•"/>
            </a:pPr>
            <a:r>
              <a:rPr lang="en-US" sz="2800" spc="336">
                <a:solidFill>
                  <a:srgbClr val="F8DCDE"/>
                </a:solidFill>
                <a:latin typeface="Montserrat Light"/>
              </a:rPr>
              <a:t>EPISODES</a:t>
            </a:r>
          </a:p>
          <a:p>
            <a:pPr marL="462280" lvl="1" indent="-231140">
              <a:lnSpc>
                <a:spcPts val="3640"/>
              </a:lnSpc>
              <a:buFont typeface="Arial"/>
              <a:buChar char="•"/>
            </a:pPr>
            <a:r>
              <a:rPr lang="en-US" sz="2800" spc="336">
                <a:solidFill>
                  <a:srgbClr val="F8DCDE"/>
                </a:solidFill>
                <a:latin typeface="Montserrat Light"/>
              </a:rPr>
              <a:t>ENCOUNTERS</a:t>
            </a:r>
          </a:p>
          <a:p>
            <a:pPr marL="462280" lvl="1" indent="-231140">
              <a:lnSpc>
                <a:spcPts val="3640"/>
              </a:lnSpc>
              <a:buFont typeface="Arial"/>
              <a:buChar char="•"/>
            </a:pPr>
            <a:r>
              <a:rPr lang="en-US" sz="2800" spc="336">
                <a:solidFill>
                  <a:srgbClr val="F8DCDE"/>
                </a:solidFill>
                <a:latin typeface="Montserrat Light"/>
              </a:rPr>
              <a:t>ROLES</a:t>
            </a:r>
          </a:p>
          <a:p>
            <a:pPr marL="462280" lvl="1" indent="-231140">
              <a:lnSpc>
                <a:spcPts val="3640"/>
              </a:lnSpc>
              <a:buFont typeface="Arial"/>
              <a:buChar char="•"/>
            </a:pPr>
            <a:r>
              <a:rPr lang="en-US" sz="2800" spc="336">
                <a:solidFill>
                  <a:srgbClr val="F8DCDE"/>
                </a:solidFill>
                <a:latin typeface="Montserrat Light"/>
              </a:rPr>
              <a:t>SOCIAL RELATIONSHIPS</a:t>
            </a:r>
          </a:p>
          <a:p>
            <a:pPr marL="462280" lvl="1" indent="-231140">
              <a:lnSpc>
                <a:spcPts val="3640"/>
              </a:lnSpc>
              <a:buFont typeface="Arial"/>
              <a:buChar char="•"/>
            </a:pPr>
            <a:r>
              <a:rPr lang="en-US" sz="2800" spc="336">
                <a:solidFill>
                  <a:srgbClr val="F8DCDE"/>
                </a:solidFill>
                <a:latin typeface="Montserrat Light"/>
              </a:rPr>
              <a:t>GROUPS AND CLIQUES</a:t>
            </a:r>
          </a:p>
          <a:p>
            <a:pPr marL="462280" lvl="1" indent="-231140">
              <a:lnSpc>
                <a:spcPts val="3640"/>
              </a:lnSpc>
              <a:buFont typeface="Arial"/>
              <a:buChar char="•"/>
            </a:pPr>
            <a:r>
              <a:rPr lang="en-US" sz="2800" spc="336">
                <a:solidFill>
                  <a:srgbClr val="F8DCDE"/>
                </a:solidFill>
                <a:latin typeface="Montserrat Light"/>
              </a:rPr>
              <a:t>ORGANIZATIONS</a:t>
            </a:r>
          </a:p>
          <a:p>
            <a:pPr marL="462280" lvl="1" indent="-231140">
              <a:lnSpc>
                <a:spcPts val="3640"/>
              </a:lnSpc>
              <a:buFont typeface="Arial"/>
              <a:buChar char="•"/>
            </a:pPr>
            <a:r>
              <a:rPr lang="en-US" sz="2800" spc="336">
                <a:solidFill>
                  <a:srgbClr val="F8DCDE"/>
                </a:solidFill>
                <a:latin typeface="Montserrat Light"/>
              </a:rPr>
              <a:t>SETTLEMENTS AND HABITATS</a:t>
            </a:r>
          </a:p>
          <a:p>
            <a:pPr marL="462280" lvl="1" indent="-231140">
              <a:lnSpc>
                <a:spcPts val="3640"/>
              </a:lnSpc>
              <a:buFont typeface="Arial"/>
              <a:buChar char="•"/>
            </a:pPr>
            <a:r>
              <a:rPr lang="en-US" sz="2800" spc="336">
                <a:solidFill>
                  <a:srgbClr val="F8DCDE"/>
                </a:solidFill>
                <a:latin typeface="Montserrat Light"/>
              </a:rPr>
              <a:t>SOCIAL WORLDS</a:t>
            </a:r>
          </a:p>
          <a:p>
            <a:pPr marL="462280" lvl="1" indent="-231140">
              <a:lnSpc>
                <a:spcPts val="3640"/>
              </a:lnSpc>
              <a:buFont typeface="Arial"/>
              <a:buChar char="•"/>
            </a:pPr>
            <a:r>
              <a:rPr lang="en-US" sz="2800" spc="336">
                <a:solidFill>
                  <a:srgbClr val="F8DCDE"/>
                </a:solidFill>
                <a:latin typeface="Montserrat Light"/>
              </a:rPr>
              <a:t>SUBCULTURES AND LIFESTYLES</a:t>
            </a:r>
          </a:p>
        </p:txBody>
      </p:sp>
      <p:sp>
        <p:nvSpPr>
          <p:cNvPr id="5" name="AutoShape 5"/>
          <p:cNvSpPr/>
          <p:nvPr/>
        </p:nvSpPr>
        <p:spPr>
          <a:xfrm>
            <a:off x="1028700" y="4854423"/>
            <a:ext cx="381000" cy="15240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TextBox 2"/>
          <p:cNvSpPr txBox="1"/>
          <p:nvPr/>
        </p:nvSpPr>
        <p:spPr>
          <a:xfrm rot="-5400000">
            <a:off x="-2536530" y="4593930"/>
            <a:ext cx="7616235" cy="485775"/>
          </a:xfrm>
          <a:prstGeom prst="rect">
            <a:avLst/>
          </a:prstGeom>
        </p:spPr>
        <p:txBody>
          <a:bodyPr lIns="0" tIns="0" rIns="0" bIns="0" rtlCol="0" anchor="t">
            <a:spAutoFit/>
          </a:bodyPr>
          <a:lstStyle/>
          <a:p>
            <a:pPr algn="r">
              <a:lnSpc>
                <a:spcPts val="3840"/>
              </a:lnSpc>
            </a:pPr>
            <a:r>
              <a:rPr lang="en-US" sz="3200" spc="288">
                <a:solidFill>
                  <a:srgbClr val="3D4E62"/>
                </a:solidFill>
                <a:latin typeface="Abril Fatface"/>
              </a:rPr>
              <a:t> INDUCTIVE, DATA-CENTRIC </a:t>
            </a:r>
          </a:p>
        </p:txBody>
      </p:sp>
      <p:sp>
        <p:nvSpPr>
          <p:cNvPr id="3" name="AutoShape 3"/>
          <p:cNvSpPr/>
          <p:nvPr/>
        </p:nvSpPr>
        <p:spPr>
          <a:xfrm>
            <a:off x="2184803" y="9411745"/>
            <a:ext cx="15074497" cy="51250"/>
          </a:xfrm>
          <a:prstGeom prst="rect">
            <a:avLst/>
          </a:prstGeom>
          <a:solidFill>
            <a:srgbClr val="3D4E62"/>
          </a:solidFill>
        </p:spPr>
      </p:sp>
      <p:sp>
        <p:nvSpPr>
          <p:cNvPr id="4" name="TextBox 4"/>
          <p:cNvSpPr txBox="1"/>
          <p:nvPr/>
        </p:nvSpPr>
        <p:spPr>
          <a:xfrm>
            <a:off x="4467999" y="5217824"/>
            <a:ext cx="12647329" cy="3636645"/>
          </a:xfrm>
          <a:prstGeom prst="rect">
            <a:avLst/>
          </a:prstGeom>
        </p:spPr>
        <p:txBody>
          <a:bodyPr lIns="0" tIns="0" rIns="0" bIns="0" rtlCol="0" anchor="t">
            <a:spAutoFit/>
          </a:bodyPr>
          <a:lstStyle/>
          <a:p>
            <a:pPr marL="462280" lvl="1" indent="-231140">
              <a:lnSpc>
                <a:spcPts val="4200"/>
              </a:lnSpc>
              <a:buFont typeface="Arial"/>
              <a:buChar char="•"/>
            </a:pPr>
            <a:r>
              <a:rPr lang="en-US" sz="2800">
                <a:solidFill>
                  <a:srgbClr val="3D4E62"/>
                </a:solidFill>
                <a:latin typeface="Montserrat Light"/>
              </a:rPr>
              <a:t>Understandings of the social world and relationships between variables drawn from data</a:t>
            </a:r>
          </a:p>
          <a:p>
            <a:pPr>
              <a:lnSpc>
                <a:spcPts val="4199"/>
              </a:lnSpc>
            </a:pPr>
            <a:endParaRPr lang="en-US" sz="2800">
              <a:solidFill>
                <a:srgbClr val="3D4E62"/>
              </a:solidFill>
              <a:latin typeface="Montserrat Light"/>
            </a:endParaRPr>
          </a:p>
          <a:p>
            <a:pPr marL="462280" lvl="1" indent="-231140">
              <a:lnSpc>
                <a:spcPts val="4199"/>
              </a:lnSpc>
              <a:buFont typeface="Arial"/>
              <a:buChar char="•"/>
            </a:pPr>
            <a:r>
              <a:rPr lang="en-US" sz="2800">
                <a:solidFill>
                  <a:srgbClr val="3D4E62"/>
                </a:solidFill>
                <a:latin typeface="Montserrat Light"/>
              </a:rPr>
              <a:t>Inductive approach to generate theory from the constant comparing of observations. </a:t>
            </a:r>
          </a:p>
          <a:p>
            <a:pPr>
              <a:lnSpc>
                <a:spcPts val="4199"/>
              </a:lnSpc>
            </a:pPr>
            <a:endParaRPr lang="en-US" sz="2800">
              <a:solidFill>
                <a:srgbClr val="3D4E62"/>
              </a:solidFill>
              <a:latin typeface="Montserrat Light"/>
            </a:endParaRPr>
          </a:p>
          <a:p>
            <a:pPr marL="462280" lvl="1" indent="-231140">
              <a:lnSpc>
                <a:spcPts val="4200"/>
              </a:lnSpc>
              <a:buFont typeface="Arial"/>
              <a:buChar char="•"/>
            </a:pPr>
            <a:r>
              <a:rPr lang="en-US" sz="2800">
                <a:solidFill>
                  <a:srgbClr val="3D4E62"/>
                </a:solidFill>
                <a:latin typeface="Montserrat Light"/>
              </a:rPr>
              <a:t>Analysis of common patterns, themes, categories from observations.</a:t>
            </a:r>
          </a:p>
        </p:txBody>
      </p:sp>
      <p:grpSp>
        <p:nvGrpSpPr>
          <p:cNvPr id="5" name="Group 5"/>
          <p:cNvGrpSpPr/>
          <p:nvPr/>
        </p:nvGrpSpPr>
        <p:grpSpPr>
          <a:xfrm>
            <a:off x="11531273" y="1028700"/>
            <a:ext cx="5584055" cy="3889065"/>
            <a:chOff x="0" y="0"/>
            <a:chExt cx="7445406" cy="5185419"/>
          </a:xfrm>
        </p:grpSpPr>
        <p:sp>
          <p:nvSpPr>
            <p:cNvPr id="6" name="TextBox 6"/>
            <p:cNvSpPr txBox="1"/>
            <p:nvPr/>
          </p:nvSpPr>
          <p:spPr>
            <a:xfrm>
              <a:off x="0" y="0"/>
              <a:ext cx="7445406" cy="4381500"/>
            </a:xfrm>
            <a:prstGeom prst="rect">
              <a:avLst/>
            </a:prstGeom>
          </p:spPr>
          <p:txBody>
            <a:bodyPr lIns="0" tIns="0" rIns="0" bIns="0" rtlCol="0" anchor="t">
              <a:spAutoFit/>
            </a:bodyPr>
            <a:lstStyle/>
            <a:p>
              <a:pPr algn="r">
                <a:lnSpc>
                  <a:spcPts val="8640"/>
                </a:lnSpc>
              </a:pPr>
              <a:r>
                <a:rPr lang="en-US" sz="7200" spc="-72">
                  <a:solidFill>
                    <a:srgbClr val="3D4E62"/>
                  </a:solidFill>
                  <a:latin typeface="Abril Fatface"/>
                </a:rPr>
                <a:t>The Role of Grounded Theory</a:t>
              </a:r>
            </a:p>
          </p:txBody>
        </p:sp>
        <p:sp>
          <p:nvSpPr>
            <p:cNvPr id="7" name="AutoShape 7"/>
            <p:cNvSpPr/>
            <p:nvPr/>
          </p:nvSpPr>
          <p:spPr>
            <a:xfrm>
              <a:off x="6937406" y="4982219"/>
              <a:ext cx="508000" cy="203200"/>
            </a:xfrm>
            <a:prstGeom prst="rect">
              <a:avLst/>
            </a:prstGeom>
            <a:solidFill>
              <a:srgbClr val="3D4E62"/>
            </a:solidFill>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a:off x="1028700" y="3508981"/>
            <a:ext cx="14953308" cy="5534025"/>
          </a:xfrm>
          <a:prstGeom prst="rect">
            <a:avLst/>
          </a:prstGeom>
        </p:spPr>
        <p:txBody>
          <a:bodyPr lIns="0" tIns="0" rIns="0" bIns="0" rtlCol="0" anchor="t">
            <a:spAutoFit/>
          </a:bodyPr>
          <a:lstStyle/>
          <a:p>
            <a:pPr>
              <a:lnSpc>
                <a:spcPts val="3900"/>
              </a:lnSpc>
            </a:pPr>
            <a:r>
              <a:rPr lang="en-US" sz="3000" spc="359">
                <a:solidFill>
                  <a:srgbClr val="F8DCDE"/>
                </a:solidFill>
                <a:latin typeface="Montserrat Light Bold"/>
              </a:rPr>
              <a:t>DESIGNING</a:t>
            </a:r>
            <a:r>
              <a:rPr lang="en-US" sz="3000" spc="359">
                <a:solidFill>
                  <a:srgbClr val="F8DCDE"/>
                </a:solidFill>
                <a:latin typeface="Montserrat Light"/>
              </a:rPr>
              <a:t>: </a:t>
            </a:r>
          </a:p>
          <a:p>
            <a:pPr>
              <a:lnSpc>
                <a:spcPts val="3900"/>
              </a:lnSpc>
            </a:pPr>
            <a:r>
              <a:rPr lang="en-US" sz="3000" spc="359">
                <a:solidFill>
                  <a:srgbClr val="F8DCDE"/>
                </a:solidFill>
                <a:latin typeface="Montserrat Light"/>
              </a:rPr>
              <a:t>procedure &amp; materials (deciding on themes to cover), IRB approval</a:t>
            </a:r>
          </a:p>
          <a:p>
            <a:pPr>
              <a:lnSpc>
                <a:spcPts val="3900"/>
              </a:lnSpc>
            </a:pPr>
            <a:r>
              <a:rPr lang="en-US" sz="3000" spc="359">
                <a:solidFill>
                  <a:srgbClr val="F8DCDE"/>
                </a:solidFill>
                <a:latin typeface="Montserrat Light Bold"/>
              </a:rPr>
              <a:t>DATA COLLECTION</a:t>
            </a:r>
            <a:r>
              <a:rPr lang="en-US" sz="3000" spc="359">
                <a:solidFill>
                  <a:srgbClr val="F8DCDE"/>
                </a:solidFill>
                <a:latin typeface="Montserrat Light"/>
              </a:rPr>
              <a:t>: </a:t>
            </a:r>
          </a:p>
          <a:p>
            <a:pPr>
              <a:lnSpc>
                <a:spcPts val="3900"/>
              </a:lnSpc>
            </a:pPr>
            <a:r>
              <a:rPr lang="en-US" sz="3000" spc="359">
                <a:solidFill>
                  <a:srgbClr val="F8DCDE"/>
                </a:solidFill>
                <a:latin typeface="Montserrat Light"/>
              </a:rPr>
              <a:t>talking with participants</a:t>
            </a:r>
          </a:p>
          <a:p>
            <a:pPr>
              <a:lnSpc>
                <a:spcPts val="3900"/>
              </a:lnSpc>
            </a:pPr>
            <a:r>
              <a:rPr lang="en-US" sz="3000" spc="359">
                <a:solidFill>
                  <a:srgbClr val="F8DCDE"/>
                </a:solidFill>
                <a:latin typeface="Montserrat Light Bold"/>
              </a:rPr>
              <a:t>TRANSCRIBING</a:t>
            </a:r>
            <a:r>
              <a:rPr lang="en-US" sz="3000" spc="359">
                <a:solidFill>
                  <a:srgbClr val="F8DCDE"/>
                </a:solidFill>
                <a:latin typeface="Montserrat Light"/>
              </a:rPr>
              <a:t>: </a:t>
            </a:r>
          </a:p>
          <a:p>
            <a:pPr>
              <a:lnSpc>
                <a:spcPts val="3900"/>
              </a:lnSpc>
            </a:pPr>
            <a:r>
              <a:rPr lang="en-US" sz="3000" spc="359">
                <a:solidFill>
                  <a:srgbClr val="F8DCDE"/>
                </a:solidFill>
                <a:latin typeface="Montserrat Light"/>
              </a:rPr>
              <a:t>translating recorded interview to text</a:t>
            </a:r>
          </a:p>
          <a:p>
            <a:pPr>
              <a:lnSpc>
                <a:spcPts val="3900"/>
              </a:lnSpc>
            </a:pPr>
            <a:r>
              <a:rPr lang="en-US" sz="3000" spc="359">
                <a:solidFill>
                  <a:srgbClr val="F8DCDE"/>
                </a:solidFill>
                <a:latin typeface="Montserrat Light Bold"/>
              </a:rPr>
              <a:t>ANALYZING</a:t>
            </a:r>
            <a:r>
              <a:rPr lang="en-US" sz="3000" spc="359">
                <a:solidFill>
                  <a:srgbClr val="F8DCDE"/>
                </a:solidFill>
                <a:latin typeface="Montserrat Light"/>
              </a:rPr>
              <a:t>: </a:t>
            </a:r>
          </a:p>
          <a:p>
            <a:pPr>
              <a:lnSpc>
                <a:spcPts val="3900"/>
              </a:lnSpc>
            </a:pPr>
            <a:r>
              <a:rPr lang="en-US" sz="3000" spc="359">
                <a:solidFill>
                  <a:srgbClr val="F8DCDE"/>
                </a:solidFill>
                <a:latin typeface="Montserrat Light"/>
              </a:rPr>
              <a:t>identifying patterns in text, aligned themes </a:t>
            </a:r>
          </a:p>
          <a:p>
            <a:pPr>
              <a:lnSpc>
                <a:spcPts val="3900"/>
              </a:lnSpc>
            </a:pPr>
            <a:r>
              <a:rPr lang="en-US" sz="3000" spc="359">
                <a:solidFill>
                  <a:srgbClr val="F8DCDE"/>
                </a:solidFill>
                <a:latin typeface="Montserrat Light Bold"/>
              </a:rPr>
              <a:t>REPORTING</a:t>
            </a:r>
            <a:r>
              <a:rPr lang="en-US" sz="3000" spc="359">
                <a:solidFill>
                  <a:srgbClr val="F8DCDE"/>
                </a:solidFill>
                <a:latin typeface="Montserrat Light"/>
              </a:rPr>
              <a:t>: </a:t>
            </a:r>
          </a:p>
          <a:p>
            <a:pPr>
              <a:lnSpc>
                <a:spcPts val="3900"/>
              </a:lnSpc>
            </a:pPr>
            <a:r>
              <a:rPr lang="en-US" sz="3000" spc="359">
                <a:solidFill>
                  <a:srgbClr val="F8DCDE"/>
                </a:solidFill>
                <a:latin typeface="Montserrat Light"/>
              </a:rPr>
              <a:t>writing up results</a:t>
            </a:r>
          </a:p>
        </p:txBody>
      </p:sp>
      <p:sp>
        <p:nvSpPr>
          <p:cNvPr id="3" name="TextBox 3"/>
          <p:cNvSpPr txBox="1"/>
          <p:nvPr/>
        </p:nvSpPr>
        <p:spPr>
          <a:xfrm>
            <a:off x="1028700" y="1314450"/>
            <a:ext cx="8967866" cy="1908048"/>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Stages</a:t>
            </a:r>
          </a:p>
        </p:txBody>
      </p:sp>
      <p:sp>
        <p:nvSpPr>
          <p:cNvPr id="4" name="AutoShape 4"/>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AutoShape 2"/>
          <p:cNvSpPr/>
          <p:nvPr/>
        </p:nvSpPr>
        <p:spPr>
          <a:xfrm>
            <a:off x="2184803" y="9411745"/>
            <a:ext cx="15074497" cy="51250"/>
          </a:xfrm>
          <a:prstGeom prst="rect">
            <a:avLst/>
          </a:prstGeom>
          <a:solidFill>
            <a:srgbClr val="3D4E62"/>
          </a:solidFill>
        </p:spPr>
      </p:sp>
      <p:grpSp>
        <p:nvGrpSpPr>
          <p:cNvPr id="3" name="Group 3"/>
          <p:cNvGrpSpPr/>
          <p:nvPr/>
        </p:nvGrpSpPr>
        <p:grpSpPr>
          <a:xfrm>
            <a:off x="1028700" y="4876800"/>
            <a:ext cx="4223458" cy="1891958"/>
            <a:chOff x="0" y="0"/>
            <a:chExt cx="5631277" cy="2522610"/>
          </a:xfrm>
        </p:grpSpPr>
        <p:sp>
          <p:nvSpPr>
            <p:cNvPr id="4" name="AutoShape 4"/>
            <p:cNvSpPr/>
            <p:nvPr/>
          </p:nvSpPr>
          <p:spPr>
            <a:xfrm>
              <a:off x="0" y="0"/>
              <a:ext cx="5631277" cy="2522610"/>
            </a:xfrm>
            <a:prstGeom prst="rect">
              <a:avLst/>
            </a:prstGeom>
            <a:solidFill>
              <a:srgbClr val="3D4E62"/>
            </a:solidFill>
          </p:spPr>
        </p:sp>
        <p:sp>
          <p:nvSpPr>
            <p:cNvPr id="5" name="TextBox 5"/>
            <p:cNvSpPr txBox="1"/>
            <p:nvPr/>
          </p:nvSpPr>
          <p:spPr>
            <a:xfrm>
              <a:off x="0" y="927930"/>
              <a:ext cx="5631277" cy="638175"/>
            </a:xfrm>
            <a:prstGeom prst="rect">
              <a:avLst/>
            </a:prstGeom>
          </p:spPr>
          <p:txBody>
            <a:bodyPr lIns="0" tIns="0" rIns="0" bIns="0" rtlCol="0" anchor="t">
              <a:spAutoFit/>
            </a:bodyPr>
            <a:lstStyle/>
            <a:p>
              <a:pPr algn="ctr">
                <a:lnSpc>
                  <a:spcPts val="3900"/>
                </a:lnSpc>
              </a:pPr>
              <a:r>
                <a:rPr lang="en-US" sz="3000" spc="359">
                  <a:solidFill>
                    <a:srgbClr val="F8DCDE"/>
                  </a:solidFill>
                  <a:latin typeface="Montserrat Light"/>
                </a:rPr>
                <a:t>INTERVIEW</a:t>
              </a:r>
            </a:p>
          </p:txBody>
        </p:sp>
      </p:grpSp>
      <p:sp>
        <p:nvSpPr>
          <p:cNvPr id="6" name="TextBox 6"/>
          <p:cNvSpPr txBox="1"/>
          <p:nvPr/>
        </p:nvSpPr>
        <p:spPr>
          <a:xfrm>
            <a:off x="1028700" y="1000125"/>
            <a:ext cx="7947434" cy="2996438"/>
          </a:xfrm>
          <a:prstGeom prst="rect">
            <a:avLst/>
          </a:prstGeom>
        </p:spPr>
        <p:txBody>
          <a:bodyPr lIns="0" tIns="0" rIns="0" bIns="0" rtlCol="0" anchor="t">
            <a:spAutoFit/>
          </a:bodyPr>
          <a:lstStyle/>
          <a:p>
            <a:pPr>
              <a:lnSpc>
                <a:spcPts val="7936"/>
              </a:lnSpc>
            </a:pPr>
            <a:r>
              <a:rPr lang="en-US" sz="6400" spc="448">
                <a:solidFill>
                  <a:srgbClr val="3D4E62"/>
                </a:solidFill>
                <a:latin typeface="Montserrat Classic Bold"/>
              </a:rPr>
              <a:t>QUALITATIVE APPROACHES TO RESEARCH</a:t>
            </a:r>
          </a:p>
        </p:txBody>
      </p:sp>
      <p:sp>
        <p:nvSpPr>
          <p:cNvPr id="7" name="AutoShape 7"/>
          <p:cNvSpPr/>
          <p:nvPr/>
        </p:nvSpPr>
        <p:spPr>
          <a:xfrm>
            <a:off x="1028700" y="4095750"/>
            <a:ext cx="381000" cy="152400"/>
          </a:xfrm>
          <a:prstGeom prst="rect">
            <a:avLst/>
          </a:prstGeom>
          <a:solidFill>
            <a:srgbClr val="3D4E62"/>
          </a:solidFill>
        </p:spPr>
      </p:sp>
      <p:grpSp>
        <p:nvGrpSpPr>
          <p:cNvPr id="8" name="Group 8"/>
          <p:cNvGrpSpPr/>
          <p:nvPr/>
        </p:nvGrpSpPr>
        <p:grpSpPr>
          <a:xfrm>
            <a:off x="7032271" y="4876800"/>
            <a:ext cx="4223458" cy="1891958"/>
            <a:chOff x="0" y="0"/>
            <a:chExt cx="5631277" cy="2522610"/>
          </a:xfrm>
        </p:grpSpPr>
        <p:sp>
          <p:nvSpPr>
            <p:cNvPr id="9" name="AutoShape 9"/>
            <p:cNvSpPr/>
            <p:nvPr/>
          </p:nvSpPr>
          <p:spPr>
            <a:xfrm>
              <a:off x="0" y="0"/>
              <a:ext cx="5631277" cy="2522610"/>
            </a:xfrm>
            <a:prstGeom prst="rect">
              <a:avLst/>
            </a:prstGeom>
            <a:solidFill>
              <a:srgbClr val="3D4E62"/>
            </a:solidFill>
          </p:spPr>
        </p:sp>
        <p:sp>
          <p:nvSpPr>
            <p:cNvPr id="10" name="TextBox 10"/>
            <p:cNvSpPr txBox="1"/>
            <p:nvPr/>
          </p:nvSpPr>
          <p:spPr>
            <a:xfrm>
              <a:off x="0" y="927930"/>
              <a:ext cx="5631277" cy="638175"/>
            </a:xfrm>
            <a:prstGeom prst="rect">
              <a:avLst/>
            </a:prstGeom>
          </p:spPr>
          <p:txBody>
            <a:bodyPr lIns="0" tIns="0" rIns="0" bIns="0" rtlCol="0" anchor="t">
              <a:spAutoFit/>
            </a:bodyPr>
            <a:lstStyle/>
            <a:p>
              <a:pPr algn="ctr">
                <a:lnSpc>
                  <a:spcPts val="3900"/>
                </a:lnSpc>
              </a:pPr>
              <a:r>
                <a:rPr lang="en-US" sz="3000" spc="359">
                  <a:solidFill>
                    <a:srgbClr val="F8DCDE"/>
                  </a:solidFill>
                  <a:latin typeface="Montserrat Light"/>
                </a:rPr>
                <a:t>ETHNOGRAPHY</a:t>
              </a:r>
            </a:p>
          </p:txBody>
        </p:sp>
      </p:grpSp>
      <p:grpSp>
        <p:nvGrpSpPr>
          <p:cNvPr id="11" name="Group 11"/>
          <p:cNvGrpSpPr/>
          <p:nvPr/>
        </p:nvGrpSpPr>
        <p:grpSpPr>
          <a:xfrm>
            <a:off x="1028700" y="7366342"/>
            <a:ext cx="4223458" cy="1891958"/>
            <a:chOff x="0" y="0"/>
            <a:chExt cx="5631277" cy="2522610"/>
          </a:xfrm>
        </p:grpSpPr>
        <p:sp>
          <p:nvSpPr>
            <p:cNvPr id="12" name="AutoShape 12"/>
            <p:cNvSpPr/>
            <p:nvPr/>
          </p:nvSpPr>
          <p:spPr>
            <a:xfrm>
              <a:off x="0" y="0"/>
              <a:ext cx="5631277" cy="2522610"/>
            </a:xfrm>
            <a:prstGeom prst="rect">
              <a:avLst/>
            </a:prstGeom>
            <a:solidFill>
              <a:srgbClr val="3D4E62"/>
            </a:solidFill>
          </p:spPr>
        </p:sp>
        <p:sp>
          <p:nvSpPr>
            <p:cNvPr id="13" name="TextBox 13"/>
            <p:cNvSpPr txBox="1"/>
            <p:nvPr/>
          </p:nvSpPr>
          <p:spPr>
            <a:xfrm>
              <a:off x="0" y="927930"/>
              <a:ext cx="5631277" cy="638175"/>
            </a:xfrm>
            <a:prstGeom prst="rect">
              <a:avLst/>
            </a:prstGeom>
          </p:spPr>
          <p:txBody>
            <a:bodyPr lIns="0" tIns="0" rIns="0" bIns="0" rtlCol="0" anchor="t">
              <a:spAutoFit/>
            </a:bodyPr>
            <a:lstStyle/>
            <a:p>
              <a:pPr algn="ctr">
                <a:lnSpc>
                  <a:spcPts val="3900"/>
                </a:lnSpc>
              </a:pPr>
              <a:r>
                <a:rPr lang="en-US" sz="3000" spc="359">
                  <a:solidFill>
                    <a:srgbClr val="F8DCDE"/>
                  </a:solidFill>
                  <a:latin typeface="Montserrat Light"/>
                </a:rPr>
                <a:t>CASE STUDY</a:t>
              </a:r>
            </a:p>
          </p:txBody>
        </p:sp>
      </p:grpSp>
      <p:grpSp>
        <p:nvGrpSpPr>
          <p:cNvPr id="14" name="Group 14"/>
          <p:cNvGrpSpPr/>
          <p:nvPr/>
        </p:nvGrpSpPr>
        <p:grpSpPr>
          <a:xfrm>
            <a:off x="7032271" y="7366342"/>
            <a:ext cx="4223458" cy="1891958"/>
            <a:chOff x="0" y="0"/>
            <a:chExt cx="5631277" cy="2522610"/>
          </a:xfrm>
        </p:grpSpPr>
        <p:sp>
          <p:nvSpPr>
            <p:cNvPr id="15" name="AutoShape 15"/>
            <p:cNvSpPr/>
            <p:nvPr/>
          </p:nvSpPr>
          <p:spPr>
            <a:xfrm>
              <a:off x="0" y="0"/>
              <a:ext cx="5631277" cy="2522610"/>
            </a:xfrm>
            <a:prstGeom prst="rect">
              <a:avLst/>
            </a:prstGeom>
            <a:solidFill>
              <a:srgbClr val="3D4E62"/>
            </a:solidFill>
          </p:spPr>
        </p:sp>
        <p:sp>
          <p:nvSpPr>
            <p:cNvPr id="16" name="TextBox 16"/>
            <p:cNvSpPr txBox="1"/>
            <p:nvPr/>
          </p:nvSpPr>
          <p:spPr>
            <a:xfrm>
              <a:off x="0" y="927930"/>
              <a:ext cx="5631277" cy="638175"/>
            </a:xfrm>
            <a:prstGeom prst="rect">
              <a:avLst/>
            </a:prstGeom>
          </p:spPr>
          <p:txBody>
            <a:bodyPr lIns="0" tIns="0" rIns="0" bIns="0" rtlCol="0" anchor="t">
              <a:spAutoFit/>
            </a:bodyPr>
            <a:lstStyle/>
            <a:p>
              <a:pPr algn="ctr">
                <a:lnSpc>
                  <a:spcPts val="3900"/>
                </a:lnSpc>
              </a:pPr>
              <a:r>
                <a:rPr lang="en-US" sz="3000" spc="359">
                  <a:solidFill>
                    <a:srgbClr val="F8DCDE"/>
                  </a:solidFill>
                  <a:latin typeface="Montserrat Light"/>
                </a:rPr>
                <a:t>FOCUS GROUP</a:t>
              </a:r>
            </a:p>
          </p:txBody>
        </p:sp>
      </p:grpSp>
      <p:grpSp>
        <p:nvGrpSpPr>
          <p:cNvPr id="17" name="Group 17"/>
          <p:cNvGrpSpPr/>
          <p:nvPr/>
        </p:nvGrpSpPr>
        <p:grpSpPr>
          <a:xfrm>
            <a:off x="13035842" y="4876800"/>
            <a:ext cx="4223458" cy="1891958"/>
            <a:chOff x="0" y="0"/>
            <a:chExt cx="5631277" cy="2522610"/>
          </a:xfrm>
        </p:grpSpPr>
        <p:sp>
          <p:nvSpPr>
            <p:cNvPr id="18" name="AutoShape 18"/>
            <p:cNvSpPr/>
            <p:nvPr/>
          </p:nvSpPr>
          <p:spPr>
            <a:xfrm>
              <a:off x="0" y="0"/>
              <a:ext cx="5631277" cy="2522610"/>
            </a:xfrm>
            <a:prstGeom prst="rect">
              <a:avLst/>
            </a:prstGeom>
            <a:solidFill>
              <a:srgbClr val="3D4E62"/>
            </a:solidFill>
          </p:spPr>
        </p:sp>
        <p:sp>
          <p:nvSpPr>
            <p:cNvPr id="19" name="TextBox 19"/>
            <p:cNvSpPr txBox="1"/>
            <p:nvPr/>
          </p:nvSpPr>
          <p:spPr>
            <a:xfrm>
              <a:off x="0" y="597730"/>
              <a:ext cx="5631277" cy="1298575"/>
            </a:xfrm>
            <a:prstGeom prst="rect">
              <a:avLst/>
            </a:prstGeom>
          </p:spPr>
          <p:txBody>
            <a:bodyPr lIns="0" tIns="0" rIns="0" bIns="0" rtlCol="0" anchor="t">
              <a:spAutoFit/>
            </a:bodyPr>
            <a:lstStyle/>
            <a:p>
              <a:pPr algn="ctr">
                <a:lnSpc>
                  <a:spcPts val="3900"/>
                </a:lnSpc>
              </a:pPr>
              <a:r>
                <a:rPr lang="en-US" sz="3000" spc="359">
                  <a:solidFill>
                    <a:srgbClr val="F8DCDE"/>
                  </a:solidFill>
                  <a:latin typeface="Montserrat Light"/>
                </a:rPr>
                <a:t>PARTICIPANT- OBSERVATION</a:t>
              </a:r>
            </a:p>
          </p:txBody>
        </p:sp>
      </p:grpSp>
      <p:grpSp>
        <p:nvGrpSpPr>
          <p:cNvPr id="20" name="Group 20"/>
          <p:cNvGrpSpPr/>
          <p:nvPr/>
        </p:nvGrpSpPr>
        <p:grpSpPr>
          <a:xfrm>
            <a:off x="13035842" y="7366342"/>
            <a:ext cx="4223458" cy="1891958"/>
            <a:chOff x="0" y="0"/>
            <a:chExt cx="5631277" cy="2522610"/>
          </a:xfrm>
        </p:grpSpPr>
        <p:sp>
          <p:nvSpPr>
            <p:cNvPr id="21" name="AutoShape 21"/>
            <p:cNvSpPr/>
            <p:nvPr/>
          </p:nvSpPr>
          <p:spPr>
            <a:xfrm>
              <a:off x="0" y="0"/>
              <a:ext cx="5631277" cy="2522610"/>
            </a:xfrm>
            <a:prstGeom prst="rect">
              <a:avLst/>
            </a:prstGeom>
            <a:solidFill>
              <a:srgbClr val="3D4E62"/>
            </a:solidFill>
          </p:spPr>
        </p:sp>
        <p:sp>
          <p:nvSpPr>
            <p:cNvPr id="22" name="TextBox 22"/>
            <p:cNvSpPr txBox="1"/>
            <p:nvPr/>
          </p:nvSpPr>
          <p:spPr>
            <a:xfrm>
              <a:off x="0" y="597730"/>
              <a:ext cx="5631277" cy="1298575"/>
            </a:xfrm>
            <a:prstGeom prst="rect">
              <a:avLst/>
            </a:prstGeom>
          </p:spPr>
          <p:txBody>
            <a:bodyPr lIns="0" tIns="0" rIns="0" bIns="0" rtlCol="0" anchor="t">
              <a:spAutoFit/>
            </a:bodyPr>
            <a:lstStyle/>
            <a:p>
              <a:pPr algn="ctr">
                <a:lnSpc>
                  <a:spcPts val="3900"/>
                </a:lnSpc>
              </a:pPr>
              <a:r>
                <a:rPr lang="en-US" sz="3000" spc="359">
                  <a:solidFill>
                    <a:srgbClr val="F8DCDE"/>
                  </a:solidFill>
                  <a:latin typeface="Montserrat Light"/>
                </a:rPr>
                <a:t>CONTENT ANALYSIS</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AutoShape 2"/>
          <p:cNvSpPr/>
          <p:nvPr/>
        </p:nvSpPr>
        <p:spPr>
          <a:xfrm>
            <a:off x="0" y="-674568"/>
            <a:ext cx="9144000" cy="11636137"/>
          </a:xfrm>
          <a:prstGeom prst="rect">
            <a:avLst/>
          </a:prstGeom>
          <a:solidFill>
            <a:srgbClr val="3D4E62"/>
          </a:solidFill>
        </p:spPr>
      </p:sp>
      <p:grpSp>
        <p:nvGrpSpPr>
          <p:cNvPr id="3" name="Group 3"/>
          <p:cNvGrpSpPr/>
          <p:nvPr/>
        </p:nvGrpSpPr>
        <p:grpSpPr>
          <a:xfrm>
            <a:off x="740606" y="2837031"/>
            <a:ext cx="7415875" cy="2654161"/>
            <a:chOff x="0" y="0"/>
            <a:chExt cx="9887833" cy="3538881"/>
          </a:xfrm>
        </p:grpSpPr>
        <p:sp>
          <p:nvSpPr>
            <p:cNvPr id="4" name="TextBox 4"/>
            <p:cNvSpPr txBox="1"/>
            <p:nvPr/>
          </p:nvSpPr>
          <p:spPr>
            <a:xfrm>
              <a:off x="7" y="85725"/>
              <a:ext cx="9887826" cy="1688491"/>
            </a:xfrm>
            <a:prstGeom prst="rect">
              <a:avLst/>
            </a:prstGeom>
          </p:spPr>
          <p:txBody>
            <a:bodyPr lIns="0" tIns="0" rIns="0" bIns="0" rtlCol="0" anchor="t">
              <a:spAutoFit/>
            </a:bodyPr>
            <a:lstStyle/>
            <a:p>
              <a:pPr algn="ctr">
                <a:lnSpc>
                  <a:spcPts val="9680"/>
                </a:lnSpc>
              </a:pPr>
              <a:r>
                <a:rPr lang="en-US" sz="8799">
                  <a:solidFill>
                    <a:srgbClr val="F8DCDE"/>
                  </a:solidFill>
                  <a:latin typeface="Abril Fatface Bold"/>
                </a:rPr>
                <a:t>Obtrusive</a:t>
              </a:r>
            </a:p>
          </p:txBody>
        </p:sp>
        <p:sp>
          <p:nvSpPr>
            <p:cNvPr id="5" name="TextBox 5"/>
            <p:cNvSpPr txBox="1"/>
            <p:nvPr/>
          </p:nvSpPr>
          <p:spPr>
            <a:xfrm>
              <a:off x="0" y="1999641"/>
              <a:ext cx="9887833" cy="1539240"/>
            </a:xfrm>
            <a:prstGeom prst="rect">
              <a:avLst/>
            </a:prstGeom>
          </p:spPr>
          <p:txBody>
            <a:bodyPr lIns="0" tIns="0" rIns="0" bIns="0" rtlCol="0" anchor="t">
              <a:spAutoFit/>
            </a:bodyPr>
            <a:lstStyle/>
            <a:p>
              <a:pPr algn="ctr">
                <a:lnSpc>
                  <a:spcPts val="4679"/>
                </a:lnSpc>
              </a:pPr>
              <a:r>
                <a:rPr lang="en-US" sz="3599" spc="359">
                  <a:solidFill>
                    <a:srgbClr val="F8DCDE"/>
                  </a:solidFill>
                  <a:latin typeface="Poppins Light"/>
                </a:rPr>
                <a:t>DIRECT OBSERVATIONS THAT CAN AFFECT SOCIAL LIFE</a:t>
              </a:r>
            </a:p>
          </p:txBody>
        </p:sp>
      </p:grpSp>
      <p:grpSp>
        <p:nvGrpSpPr>
          <p:cNvPr id="6" name="Group 6"/>
          <p:cNvGrpSpPr/>
          <p:nvPr/>
        </p:nvGrpSpPr>
        <p:grpSpPr>
          <a:xfrm>
            <a:off x="10334497" y="2837031"/>
            <a:ext cx="6924803" cy="3243520"/>
            <a:chOff x="0" y="0"/>
            <a:chExt cx="9233070" cy="4324694"/>
          </a:xfrm>
        </p:grpSpPr>
        <p:sp>
          <p:nvSpPr>
            <p:cNvPr id="7" name="TextBox 7"/>
            <p:cNvSpPr txBox="1"/>
            <p:nvPr/>
          </p:nvSpPr>
          <p:spPr>
            <a:xfrm>
              <a:off x="6" y="85725"/>
              <a:ext cx="9233064" cy="1688491"/>
            </a:xfrm>
            <a:prstGeom prst="rect">
              <a:avLst/>
            </a:prstGeom>
          </p:spPr>
          <p:txBody>
            <a:bodyPr lIns="0" tIns="0" rIns="0" bIns="0" rtlCol="0" anchor="t">
              <a:spAutoFit/>
            </a:bodyPr>
            <a:lstStyle/>
            <a:p>
              <a:pPr algn="ctr">
                <a:lnSpc>
                  <a:spcPts val="9680"/>
                </a:lnSpc>
              </a:pPr>
              <a:r>
                <a:rPr lang="en-US" sz="8799">
                  <a:solidFill>
                    <a:srgbClr val="3D4E62"/>
                  </a:solidFill>
                  <a:latin typeface="Abril Fatface Bold"/>
                </a:rPr>
                <a:t>Unobtrusive</a:t>
              </a:r>
            </a:p>
          </p:txBody>
        </p:sp>
        <p:sp>
          <p:nvSpPr>
            <p:cNvPr id="8" name="TextBox 8"/>
            <p:cNvSpPr txBox="1"/>
            <p:nvPr/>
          </p:nvSpPr>
          <p:spPr>
            <a:xfrm>
              <a:off x="0" y="1999641"/>
              <a:ext cx="9233070" cy="2325053"/>
            </a:xfrm>
            <a:prstGeom prst="rect">
              <a:avLst/>
            </a:prstGeom>
          </p:spPr>
          <p:txBody>
            <a:bodyPr lIns="0" tIns="0" rIns="0" bIns="0" rtlCol="0" anchor="t">
              <a:spAutoFit/>
            </a:bodyPr>
            <a:lstStyle/>
            <a:p>
              <a:pPr algn="ctr">
                <a:lnSpc>
                  <a:spcPts val="4679"/>
                </a:lnSpc>
              </a:pPr>
              <a:r>
                <a:rPr lang="en-US" sz="3599" spc="359">
                  <a:solidFill>
                    <a:srgbClr val="3D4E62"/>
                  </a:solidFill>
                  <a:latin typeface="Poppins Light"/>
                </a:rPr>
                <a:t>INDIRECT OBSERVATIONS THAT DON'T AFFECT SOCIAL LIFE</a:t>
              </a:r>
            </a:p>
          </p:txBody>
        </p:sp>
      </p:grpSp>
      <p:sp>
        <p:nvSpPr>
          <p:cNvPr id="9" name="TextBox 9"/>
          <p:cNvSpPr txBox="1"/>
          <p:nvPr/>
        </p:nvSpPr>
        <p:spPr>
          <a:xfrm>
            <a:off x="1474968" y="6589629"/>
            <a:ext cx="6194064" cy="2592884"/>
          </a:xfrm>
          <a:prstGeom prst="rect">
            <a:avLst/>
          </a:prstGeom>
        </p:spPr>
        <p:txBody>
          <a:bodyPr lIns="0" tIns="0" rIns="0" bIns="0" rtlCol="0" anchor="t">
            <a:spAutoFit/>
          </a:bodyPr>
          <a:lstStyle/>
          <a:p>
            <a:pPr marL="495300" lvl="1" indent="-247650">
              <a:lnSpc>
                <a:spcPts val="4200"/>
              </a:lnSpc>
              <a:buFont typeface="Arial"/>
              <a:buChar char="•"/>
            </a:pPr>
            <a:r>
              <a:rPr lang="en-US" sz="3000">
                <a:solidFill>
                  <a:srgbClr val="F8DCDE"/>
                </a:solidFill>
                <a:latin typeface="Montserrat Light"/>
              </a:rPr>
              <a:t>INTERVIEW</a:t>
            </a:r>
          </a:p>
          <a:p>
            <a:pPr marL="495300" lvl="1" indent="-247650">
              <a:lnSpc>
                <a:spcPts val="4200"/>
              </a:lnSpc>
              <a:buFont typeface="Arial"/>
              <a:buChar char="•"/>
            </a:pPr>
            <a:r>
              <a:rPr lang="en-US" sz="3000">
                <a:solidFill>
                  <a:srgbClr val="F8DCDE"/>
                </a:solidFill>
                <a:latin typeface="Montserrat Light"/>
              </a:rPr>
              <a:t>ETHNOGRAPHY</a:t>
            </a:r>
          </a:p>
          <a:p>
            <a:pPr marL="495299" lvl="1" indent="-247650">
              <a:lnSpc>
                <a:spcPts val="4199"/>
              </a:lnSpc>
              <a:buFont typeface="Arial"/>
              <a:buChar char="•"/>
            </a:pPr>
            <a:r>
              <a:rPr lang="en-US" sz="3000">
                <a:solidFill>
                  <a:srgbClr val="F8DCDE"/>
                </a:solidFill>
                <a:latin typeface="Montserrat Light"/>
              </a:rPr>
              <a:t>PARTICIPANT-OBSERVATION</a:t>
            </a:r>
          </a:p>
          <a:p>
            <a:pPr marL="495299" lvl="1" indent="-247650">
              <a:lnSpc>
                <a:spcPts val="4199"/>
              </a:lnSpc>
              <a:buFont typeface="Arial"/>
              <a:buChar char="•"/>
            </a:pPr>
            <a:r>
              <a:rPr lang="en-US" sz="3000">
                <a:solidFill>
                  <a:srgbClr val="F8DCDE"/>
                </a:solidFill>
                <a:latin typeface="Montserrat Light"/>
              </a:rPr>
              <a:t>CASE STUDY</a:t>
            </a:r>
          </a:p>
          <a:p>
            <a:pPr marL="495300" lvl="1" indent="-247650">
              <a:lnSpc>
                <a:spcPts val="4200"/>
              </a:lnSpc>
              <a:buFont typeface="Arial"/>
              <a:buChar char="•"/>
            </a:pPr>
            <a:r>
              <a:rPr lang="en-US" sz="3000">
                <a:solidFill>
                  <a:srgbClr val="F8DCDE"/>
                </a:solidFill>
                <a:latin typeface="Montserrat Light"/>
              </a:rPr>
              <a:t>FOCUS GROUP</a:t>
            </a:r>
          </a:p>
        </p:txBody>
      </p:sp>
      <p:sp>
        <p:nvSpPr>
          <p:cNvPr id="10" name="TextBox 10"/>
          <p:cNvSpPr txBox="1"/>
          <p:nvPr/>
        </p:nvSpPr>
        <p:spPr>
          <a:xfrm>
            <a:off x="11363197" y="6589629"/>
            <a:ext cx="6924803" cy="1025724"/>
          </a:xfrm>
          <a:prstGeom prst="rect">
            <a:avLst/>
          </a:prstGeom>
        </p:spPr>
        <p:txBody>
          <a:bodyPr lIns="0" tIns="0" rIns="0" bIns="0" rtlCol="0" anchor="t">
            <a:spAutoFit/>
          </a:bodyPr>
          <a:lstStyle/>
          <a:p>
            <a:pPr marL="495299" lvl="1" indent="-247650">
              <a:lnSpc>
                <a:spcPts val="4199"/>
              </a:lnSpc>
              <a:buFont typeface="Arial"/>
              <a:buChar char="•"/>
            </a:pPr>
            <a:r>
              <a:rPr lang="en-US" sz="3000">
                <a:solidFill>
                  <a:srgbClr val="3D4E62"/>
                </a:solidFill>
                <a:latin typeface="Poppins Light"/>
              </a:rPr>
              <a:t>CONTENT ANALYSIS</a:t>
            </a:r>
          </a:p>
          <a:p>
            <a:pPr marL="495300" lvl="1" indent="-247650">
              <a:lnSpc>
                <a:spcPts val="4200"/>
              </a:lnSpc>
              <a:buFont typeface="Arial"/>
              <a:buChar char="•"/>
            </a:pPr>
            <a:r>
              <a:rPr lang="en-US" sz="3000">
                <a:solidFill>
                  <a:srgbClr val="3D4E62"/>
                </a:solidFill>
                <a:latin typeface="Poppins Light"/>
              </a:rPr>
              <a:t>CASE STUDY (HISTORICAL)</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DCDE"/>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2915900" cy="51250"/>
          </a:xfrm>
          <a:prstGeom prst="rect">
            <a:avLst/>
          </a:prstGeom>
          <a:solidFill>
            <a:srgbClr val="3D4E62"/>
          </a:solidFill>
        </p:spPr>
      </p:sp>
      <p:sp>
        <p:nvSpPr>
          <p:cNvPr id="3" name="TextBox 3"/>
          <p:cNvSpPr txBox="1"/>
          <p:nvPr/>
        </p:nvSpPr>
        <p:spPr>
          <a:xfrm>
            <a:off x="1028700" y="4220355"/>
            <a:ext cx="11598657" cy="4596765"/>
          </a:xfrm>
          <a:prstGeom prst="rect">
            <a:avLst/>
          </a:prstGeom>
        </p:spPr>
        <p:txBody>
          <a:bodyPr lIns="0" tIns="0" rIns="0" bIns="0" rtlCol="0" anchor="t">
            <a:spAutoFit/>
          </a:bodyPr>
          <a:lstStyle/>
          <a:p>
            <a:pPr>
              <a:lnSpc>
                <a:spcPts val="11880"/>
              </a:lnSpc>
            </a:pPr>
            <a:r>
              <a:rPr lang="en-US" sz="12000" spc="120">
                <a:solidFill>
                  <a:srgbClr val="3D4E62"/>
                </a:solidFill>
                <a:latin typeface="Abril Fatface"/>
              </a:rPr>
              <a:t>Obtrusive Qualitative Methods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4E62"/>
        </a:solidFill>
        <a:effectLst/>
      </p:bgPr>
    </p:bg>
    <p:spTree>
      <p:nvGrpSpPr>
        <p:cNvPr id="1" name=""/>
        <p:cNvGrpSpPr/>
        <p:nvPr/>
      </p:nvGrpSpPr>
      <p:grpSpPr>
        <a:xfrm>
          <a:off x="0" y="0"/>
          <a:ext cx="0" cy="0"/>
          <a:chOff x="0" y="0"/>
          <a:chExt cx="0" cy="0"/>
        </a:xfrm>
      </p:grpSpPr>
      <p:sp>
        <p:nvSpPr>
          <p:cNvPr id="2" name="TextBox 2"/>
          <p:cNvSpPr txBox="1"/>
          <p:nvPr/>
        </p:nvSpPr>
        <p:spPr>
          <a:xfrm rot="5400000">
            <a:off x="14068361" y="6047394"/>
            <a:ext cx="5896103" cy="485775"/>
          </a:xfrm>
          <a:prstGeom prst="rect">
            <a:avLst/>
          </a:prstGeom>
        </p:spPr>
        <p:txBody>
          <a:bodyPr lIns="0" tIns="0" rIns="0" bIns="0" rtlCol="0" anchor="t">
            <a:spAutoFit/>
          </a:bodyPr>
          <a:lstStyle/>
          <a:p>
            <a:pPr algn="r">
              <a:lnSpc>
                <a:spcPts val="3840"/>
              </a:lnSpc>
            </a:pPr>
            <a:r>
              <a:rPr lang="en-US" sz="3200" spc="288">
                <a:solidFill>
                  <a:srgbClr val="F8DCDE"/>
                </a:solidFill>
                <a:latin typeface="Abril Fatface"/>
              </a:rPr>
              <a:t>DESIGN</a:t>
            </a:r>
          </a:p>
        </p:txBody>
      </p:sp>
      <p:sp>
        <p:nvSpPr>
          <p:cNvPr id="3" name="TextBox 3"/>
          <p:cNvSpPr txBox="1"/>
          <p:nvPr/>
        </p:nvSpPr>
        <p:spPr>
          <a:xfrm>
            <a:off x="1028700" y="4556580"/>
            <a:ext cx="14953308" cy="4448175"/>
          </a:xfrm>
          <a:prstGeom prst="rect">
            <a:avLst/>
          </a:prstGeom>
        </p:spPr>
        <p:txBody>
          <a:bodyPr lIns="0" tIns="0" rIns="0" bIns="0" rtlCol="0" anchor="t">
            <a:spAutoFit/>
          </a:bodyPr>
          <a:lstStyle/>
          <a:p>
            <a:pPr>
              <a:lnSpc>
                <a:spcPts val="3900"/>
              </a:lnSpc>
            </a:pPr>
            <a:r>
              <a:rPr lang="en-US" sz="3000" spc="359">
                <a:solidFill>
                  <a:srgbClr val="F8DCDE"/>
                </a:solidFill>
                <a:latin typeface="Montserrat Light"/>
              </a:rPr>
              <a:t>ONE-ON-ONE INTERVIEW WITH PARTICIPANT</a:t>
            </a:r>
          </a:p>
          <a:p>
            <a:pPr>
              <a:lnSpc>
                <a:spcPts val="3900"/>
              </a:lnSpc>
            </a:pPr>
            <a:endParaRPr lang="en-US" sz="3000" spc="359">
              <a:solidFill>
                <a:srgbClr val="F8DCDE"/>
              </a:solidFill>
              <a:latin typeface="Montserrat Light"/>
            </a:endParaRPr>
          </a:p>
          <a:p>
            <a:pPr>
              <a:lnSpc>
                <a:spcPts val="3900"/>
              </a:lnSpc>
            </a:pPr>
            <a:r>
              <a:rPr lang="en-US" sz="3000" spc="359">
                <a:solidFill>
                  <a:srgbClr val="F8DCDE"/>
                </a:solidFill>
                <a:latin typeface="Montserrat Light"/>
              </a:rPr>
              <a:t>QUESTIONS (INTERVIEW GUIDE)</a:t>
            </a:r>
          </a:p>
          <a:p>
            <a:pPr marL="495300" lvl="1" indent="-247650">
              <a:lnSpc>
                <a:spcPts val="3900"/>
              </a:lnSpc>
              <a:buFont typeface="Arial"/>
              <a:buChar char="•"/>
            </a:pPr>
            <a:r>
              <a:rPr lang="en-US" sz="3000" spc="359">
                <a:solidFill>
                  <a:srgbClr val="F8DCDE"/>
                </a:solidFill>
                <a:latin typeface="Montserrat Light"/>
              </a:rPr>
              <a:t>designed to uncover experiences/perceptions</a:t>
            </a:r>
          </a:p>
          <a:p>
            <a:pPr marL="495300" lvl="1" indent="-247650">
              <a:lnSpc>
                <a:spcPts val="3900"/>
              </a:lnSpc>
              <a:buFont typeface="Arial"/>
              <a:buChar char="•"/>
            </a:pPr>
            <a:r>
              <a:rPr lang="en-US" sz="3000" spc="359">
                <a:solidFill>
                  <a:srgbClr val="F8DCDE"/>
                </a:solidFill>
                <a:latin typeface="Montserrat Light"/>
              </a:rPr>
              <a:t>based on set of predetermined themes yet not wed to questions (loosely-followed guide)</a:t>
            </a:r>
          </a:p>
          <a:p>
            <a:pPr marL="495300" lvl="1" indent="-247650">
              <a:lnSpc>
                <a:spcPts val="3900"/>
              </a:lnSpc>
              <a:buFont typeface="Arial"/>
              <a:buChar char="•"/>
            </a:pPr>
            <a:r>
              <a:rPr lang="en-US" sz="3000" spc="359">
                <a:solidFill>
                  <a:srgbClr val="F8DCDE"/>
                </a:solidFill>
                <a:latin typeface="Montserrat Light"/>
              </a:rPr>
              <a:t>topics to be discussed in depth rather than using standardized questions</a:t>
            </a:r>
          </a:p>
          <a:p>
            <a:pPr>
              <a:lnSpc>
                <a:spcPts val="3900"/>
              </a:lnSpc>
            </a:pPr>
            <a:endParaRPr lang="en-US" sz="3000" spc="359">
              <a:solidFill>
                <a:srgbClr val="F8DCDE"/>
              </a:solidFill>
              <a:latin typeface="Montserrat Light"/>
            </a:endParaRPr>
          </a:p>
        </p:txBody>
      </p:sp>
      <p:grpSp>
        <p:nvGrpSpPr>
          <p:cNvPr id="4" name="Group 4"/>
          <p:cNvGrpSpPr/>
          <p:nvPr/>
        </p:nvGrpSpPr>
        <p:grpSpPr>
          <a:xfrm>
            <a:off x="1028700" y="1028700"/>
            <a:ext cx="8967866" cy="2809766"/>
            <a:chOff x="0" y="0"/>
            <a:chExt cx="11957155" cy="3746354"/>
          </a:xfrm>
        </p:grpSpPr>
        <p:sp>
          <p:nvSpPr>
            <p:cNvPr id="5" name="TextBox 5"/>
            <p:cNvSpPr txBox="1"/>
            <p:nvPr/>
          </p:nvSpPr>
          <p:spPr>
            <a:xfrm>
              <a:off x="0" y="285750"/>
              <a:ext cx="11957155" cy="2639314"/>
            </a:xfrm>
            <a:prstGeom prst="rect">
              <a:avLst/>
            </a:prstGeom>
          </p:spPr>
          <p:txBody>
            <a:bodyPr lIns="0" tIns="0" rIns="0" bIns="0" rtlCol="0" anchor="t">
              <a:spAutoFit/>
            </a:bodyPr>
            <a:lstStyle/>
            <a:p>
              <a:pPr>
                <a:lnSpc>
                  <a:spcPts val="14256"/>
                </a:lnSpc>
              </a:pPr>
              <a:r>
                <a:rPr lang="en-US" sz="14400" spc="144">
                  <a:solidFill>
                    <a:srgbClr val="F8DCDE"/>
                  </a:solidFill>
                  <a:latin typeface="Abril Fatface"/>
                </a:rPr>
                <a:t>Interview</a:t>
              </a:r>
            </a:p>
          </p:txBody>
        </p:sp>
        <p:sp>
          <p:nvSpPr>
            <p:cNvPr id="6" name="AutoShape 6"/>
            <p:cNvSpPr/>
            <p:nvPr/>
          </p:nvSpPr>
          <p:spPr>
            <a:xfrm>
              <a:off x="0" y="3543154"/>
              <a:ext cx="508000" cy="203200"/>
            </a:xfrm>
            <a:prstGeom prst="rect">
              <a:avLst/>
            </a:prstGeom>
            <a:solidFill>
              <a:srgbClr val="F8DCDE"/>
            </a:solidFill>
          </p:spPr>
        </p:sp>
      </p:grpSp>
      <p:sp>
        <p:nvSpPr>
          <p:cNvPr id="7" name="AutoShape 7"/>
          <p:cNvSpPr/>
          <p:nvPr/>
        </p:nvSpPr>
        <p:spPr>
          <a:xfrm>
            <a:off x="1028700" y="9258300"/>
            <a:ext cx="12915900" cy="51250"/>
          </a:xfrm>
          <a:prstGeom prst="rect">
            <a:avLst/>
          </a:prstGeom>
          <a:solidFill>
            <a:srgbClr val="F8DCDE"/>
          </a:solid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TotalTime>
  <Words>2329</Words>
  <Application>Microsoft Macintosh PowerPoint</Application>
  <PresentationFormat>Custom</PresentationFormat>
  <Paragraphs>315</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Montserrat Classic</vt:lpstr>
      <vt:lpstr>Montserrat Light</vt:lpstr>
      <vt:lpstr>Abril Fatface Bold</vt:lpstr>
      <vt:lpstr>Poppins Light</vt:lpstr>
      <vt:lpstr>Abril Fatface</vt:lpstr>
      <vt:lpstr>Montserrat Classic Bold</vt:lpstr>
      <vt:lpstr>Montserrat Light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Field Research</dc:title>
  <cp:lastModifiedBy>Burrel Vann</cp:lastModifiedBy>
  <cp:revision>3</cp:revision>
  <dcterms:created xsi:type="dcterms:W3CDTF">2006-08-16T00:00:00Z</dcterms:created>
  <dcterms:modified xsi:type="dcterms:W3CDTF">2020-02-10T20:11:55Z</dcterms:modified>
  <dc:identifier>DADwM8BMg5w</dc:identifier>
</cp:coreProperties>
</file>