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rimo" panose="020B0604020202020204" pitchFamily="34" charset="0"/>
      <p:regular r:id="rId15"/>
    </p:embeddedFont>
    <p:embeddedFont>
      <p:font typeface="Calibri" panose="020F0502020204030204" pitchFamily="34" charset="0"/>
      <p:regular r:id="rId16"/>
      <p:bold r:id="rId17"/>
      <p:italic r:id="rId18"/>
      <p:boldItalic r:id="rId19"/>
    </p:embeddedFont>
    <p:embeddedFont>
      <p:font typeface="Montserrat Classic" pitchFamily="2" charset="77"/>
      <p:regular r:id="rId20"/>
    </p:embeddedFont>
    <p:embeddedFont>
      <p:font typeface="Montserrat Classic Bold" pitchFamily="2" charset="77"/>
      <p:regular r:id="rId21"/>
      <p:bold r:id="rId22"/>
    </p:embeddedFont>
    <p:embeddedFont>
      <p:font typeface="Montserrat Light" pitchFamily="2" charset="77"/>
      <p:regular r:id="rId23"/>
    </p:embeddedFont>
    <p:embeddedFont>
      <p:font typeface="Montserrat Light Italics" pitchFamily="2" charset="77"/>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53" autoAdjust="0"/>
  </p:normalViewPr>
  <p:slideViewPr>
    <p:cSldViewPr>
      <p:cViewPr varScale="1">
        <p:scale>
          <a:sx n="75" d="100"/>
          <a:sy n="75" d="100"/>
        </p:scale>
        <p:origin x="52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Content analysis: analyzing the content of social artifacts (written documents/newspaper editorials)</a:t>
            </a:r>
          </a:p>
          <a:p>
            <a:pPr lvl="0"/>
            <a:r>
              <a:rPr lang="en-US"/>
              <a:t>Existing statistics: Demographic data published by governments (Durkheim’s study of suicide rates)</a:t>
            </a:r>
          </a:p>
          <a:p>
            <a:pPr lvl="0"/>
            <a:r>
              <a:rPr lang="en-US"/>
              <a:t>Comparative historical:</a:t>
            </a:r>
          </a:p>
          <a:p>
            <a:pPr lvl="0"/>
            <a:endParaRPr lang="en-US"/>
          </a:p>
          <a:p>
            <a:pPr lvl="0"/>
            <a:endParaRPr lang="en-US"/>
          </a:p>
          <a:p>
            <a:pPr lvl="0"/>
            <a:r>
              <a:rPr lang="en-US"/>
              <a:t>Example, wanting to know which paintings at a museum are most popular: instead of surveying people to find out which ones they liked better, or watching people go into each exhibit and counting them (all of which could have some effect on the people and their responses), the researchers observed the wear-and-tear on the ground in front of each exhibit (the one with the most wear was the most popular)… and finding which ones kids like more… look for mucus on glass in front of exhibit… </a:t>
            </a:r>
          </a:p>
          <a:p>
            <a:pPr lvl="0"/>
            <a:endParaRPr lang="en-US"/>
          </a:p>
          <a:p>
            <a:pPr lvl="0"/>
            <a:r>
              <a:rPr lang="en-US"/>
              <a:t>-its like you’re a crime detective… looking for clues of relationships without having been there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comparative historical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What is the role of movements in the legalization of marijuana? Take newspaper articles about legalization, and code for the presence of the movement, and what it says about marijuana legalization… and the proportion that is dominated by the movement, compared to other factors… </a:t>
            </a:r>
          </a:p>
          <a:p>
            <a:pPr lvl="0"/>
            <a:endParaRPr lang="en-US"/>
          </a:p>
          <a:p>
            <a:pPr lvl="0"/>
            <a:r>
              <a:rPr lang="en-US"/>
              <a:t>Or, like Ida B. Wells, who wanted to understand whether black men were primarily being lynched for assaulting white women… she looked at newspaper articles on over 700 lynchings reported during the previous 10 years… and found that black lynched were only accused of white women assault in 1/3 of cases (not proven guilty)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Simple random sample of children's books, if you have the sampling frame. Stratified random or systematic sampling if you have strata that are important.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e.g. Newspaper can be coded as liberal or conservative, books as romantic or not, etc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Trying to measure how romantic a novel is, you count the number of times the word love, kiss, hug, etc show up in the text. Manifest is just measuring actual things that are written, in a standardized form (all words in this list count as romantic).</a:t>
            </a:r>
          </a:p>
          <a:p>
            <a:pPr lvl="0"/>
            <a:endParaRPr lang="en-US"/>
          </a:p>
          <a:p>
            <a:pPr lvl="0"/>
            <a:r>
              <a:rPr lang="en-US"/>
              <a:t>Very reliable, because we know precisely how romance is measured. However, just counting these words might not get at the true character of romance… so while reliable, they might not be valid measures of romance.</a:t>
            </a:r>
          </a:p>
          <a:p>
            <a:pPr lvl="0"/>
            <a:endParaRPr lang="en-US"/>
          </a:p>
          <a:p>
            <a:pPr lvl="0"/>
            <a:endParaRPr lang="en-US"/>
          </a:p>
          <a:p>
            <a:pPr lvl="0"/>
            <a:endParaRPr lang="en-US"/>
          </a:p>
          <a:p>
            <a:pPr lvl="0"/>
            <a:endParaRPr lang="en-US"/>
          </a:p>
          <a:p>
            <a:pPr lvl="0"/>
            <a:endParaRPr lang="en-US"/>
          </a:p>
          <a:p>
            <a:pPr lvl="0"/>
            <a:r>
              <a:rPr lang="en-US"/>
              <a:t>Coding for it’s underlying meaning. Might read a sample of a paragraph/few lines, and make a subjective interpretation of whether or not the section is “truly” romantic. While your interpretation may be based on “the number of times the word love shows up”, it’s not the be-all, end-all measure. </a:t>
            </a:r>
          </a:p>
          <a:p>
            <a:pPr lvl="0"/>
            <a:endParaRPr lang="en-US"/>
          </a:p>
          <a:p>
            <a:pPr lvl="0"/>
            <a:r>
              <a:rPr lang="en-US"/>
              <a:t>Although you may be getting at the true nature of romance in novels, you lose some points for reliability (since other researchers might interpret the same passage differently).</a:t>
            </a:r>
          </a:p>
          <a:p>
            <a:pPr lvl="0"/>
            <a:endParaRPr lang="en-US"/>
          </a:p>
          <a:p>
            <a:pPr lvl="0"/>
            <a:r>
              <a:rPr lang="en-US"/>
              <a:t>If possible, use both methods.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Ecological Fallacy:</a:t>
            </a:r>
          </a:p>
          <a:p>
            <a:pPr lvl="0"/>
            <a:endParaRPr lang="en-US"/>
          </a:p>
          <a:p>
            <a:pPr lvl="0"/>
            <a:r>
              <a:rPr lang="en-US"/>
              <a:t>Existing statistics rarely come at the individual level, so we have to make claims at higher levels. But he could make a pretty strong claim about individuals, without saying individuals or really studying them… by finding the pattern in countries, regions, and states…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Ecological Fallacy:</a:t>
            </a:r>
          </a:p>
          <a:p>
            <a:pPr lvl="0"/>
            <a:endParaRPr lang="en-US"/>
          </a:p>
          <a:p>
            <a:pPr lvl="0"/>
            <a:r>
              <a:rPr lang="en-US"/>
              <a:t>Existing statistics rarely come at the individual level, so we have to make claims at higher levels. But he could make a pretty strong claim about individuals, without saying individuals or really studying them… by finding the pattern in countries, regions, and states…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4FEE7"/>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1698" y="1788453"/>
            <a:ext cx="7943850" cy="7943850"/>
            <a:chOff x="-2540" y="-2540"/>
            <a:chExt cx="6355080" cy="6355080"/>
          </a:xfrm>
        </p:grpSpPr>
        <p:sp>
          <p:nvSpPr>
            <p:cNvPr id="3" name="Freeform 3"/>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DD72A6"/>
            </a:solidFill>
          </p:spPr>
        </p:sp>
      </p:grpSp>
      <p:grpSp>
        <p:nvGrpSpPr>
          <p:cNvPr id="4" name="Group 4"/>
          <p:cNvGrpSpPr/>
          <p:nvPr/>
        </p:nvGrpSpPr>
        <p:grpSpPr>
          <a:xfrm>
            <a:off x="-348129" y="-152400"/>
            <a:ext cx="6223488" cy="10591800"/>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603F8B"/>
            </a:solidFill>
          </p:spPr>
        </p:sp>
      </p:grpSp>
      <p:grpSp>
        <p:nvGrpSpPr>
          <p:cNvPr id="6" name="Group 6"/>
          <p:cNvGrpSpPr>
            <a:grpSpLocks noChangeAspect="1"/>
          </p:cNvGrpSpPr>
          <p:nvPr/>
        </p:nvGrpSpPr>
        <p:grpSpPr>
          <a:xfrm>
            <a:off x="-1856115" y="0"/>
            <a:ext cx="4819650" cy="4819650"/>
            <a:chOff x="0" y="0"/>
            <a:chExt cx="2787650" cy="2787650"/>
          </a:xfrm>
        </p:grpSpPr>
        <p:sp>
          <p:nvSpPr>
            <p:cNvPr id="7" name="Freeform 7"/>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B4FEE7"/>
            </a:solidFill>
          </p:spPr>
        </p:sp>
      </p:grpSp>
      <p:grpSp>
        <p:nvGrpSpPr>
          <p:cNvPr id="8" name="Group 8"/>
          <p:cNvGrpSpPr>
            <a:grpSpLocks noChangeAspect="1"/>
          </p:cNvGrpSpPr>
          <p:nvPr/>
        </p:nvGrpSpPr>
        <p:grpSpPr>
          <a:xfrm>
            <a:off x="16230600" y="-781050"/>
            <a:ext cx="3067050" cy="3067050"/>
            <a:chOff x="0" y="0"/>
            <a:chExt cx="2787650" cy="2787650"/>
          </a:xfrm>
        </p:grpSpPr>
        <p:sp>
          <p:nvSpPr>
            <p:cNvPr id="9" name="Freeform 9"/>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603F8B"/>
            </a:solidFill>
          </p:spPr>
        </p:sp>
      </p:grpSp>
      <p:pic>
        <p:nvPicPr>
          <p:cNvPr id="10" name="Picture 10"/>
          <p:cNvPicPr>
            <a:picLocks noChangeAspect="1"/>
          </p:cNvPicPr>
          <p:nvPr/>
        </p:nvPicPr>
        <p:blipFill>
          <a:blip r:embed="rId2"/>
          <a:srcRect/>
          <a:stretch>
            <a:fillRect/>
          </a:stretch>
        </p:blipFill>
        <p:spPr>
          <a:xfrm rot="2700000">
            <a:off x="687402" y="8438466"/>
            <a:ext cx="647700" cy="647700"/>
          </a:xfrm>
          <a:prstGeom prst="rect">
            <a:avLst/>
          </a:prstGeom>
        </p:spPr>
      </p:pic>
      <p:pic>
        <p:nvPicPr>
          <p:cNvPr id="11" name="Picture 11"/>
          <p:cNvPicPr>
            <a:picLocks noChangeAspect="1"/>
          </p:cNvPicPr>
          <p:nvPr/>
        </p:nvPicPr>
        <p:blipFill>
          <a:blip r:embed="rId3"/>
          <a:srcRect/>
          <a:stretch>
            <a:fillRect/>
          </a:stretch>
        </p:blipFill>
        <p:spPr>
          <a:xfrm rot="2700000">
            <a:off x="4214403" y="428625"/>
            <a:ext cx="647700" cy="647700"/>
          </a:xfrm>
          <a:prstGeom prst="rect">
            <a:avLst/>
          </a:prstGeom>
        </p:spPr>
      </p:pic>
      <p:pic>
        <p:nvPicPr>
          <p:cNvPr id="12" name="Picture 12"/>
          <p:cNvPicPr>
            <a:picLocks noChangeAspect="1"/>
          </p:cNvPicPr>
          <p:nvPr/>
        </p:nvPicPr>
        <p:blipFill>
          <a:blip r:embed="rId3"/>
          <a:srcRect/>
          <a:stretch>
            <a:fillRect/>
          </a:stretch>
        </p:blipFill>
        <p:spPr>
          <a:xfrm rot="2700000">
            <a:off x="1602487" y="9125292"/>
            <a:ext cx="647700" cy="647700"/>
          </a:xfrm>
          <a:prstGeom prst="rect">
            <a:avLst/>
          </a:prstGeom>
        </p:spPr>
      </p:pic>
      <p:grpSp>
        <p:nvGrpSpPr>
          <p:cNvPr id="13" name="Group 13"/>
          <p:cNvGrpSpPr/>
          <p:nvPr/>
        </p:nvGrpSpPr>
        <p:grpSpPr>
          <a:xfrm>
            <a:off x="8003455" y="5391912"/>
            <a:ext cx="8561806" cy="4068293"/>
            <a:chOff x="0" y="0"/>
            <a:chExt cx="11415742" cy="5424391"/>
          </a:xfrm>
        </p:grpSpPr>
        <p:sp>
          <p:nvSpPr>
            <p:cNvPr id="14" name="TextBox 14"/>
            <p:cNvSpPr txBox="1"/>
            <p:nvPr/>
          </p:nvSpPr>
          <p:spPr>
            <a:xfrm>
              <a:off x="2043162" y="-57150"/>
              <a:ext cx="9296659" cy="698077"/>
            </a:xfrm>
            <a:prstGeom prst="rect">
              <a:avLst/>
            </a:prstGeom>
          </p:spPr>
          <p:txBody>
            <a:bodyPr lIns="0" tIns="0" rIns="0" bIns="0" rtlCol="0" anchor="t">
              <a:spAutoFit/>
            </a:bodyPr>
            <a:lstStyle/>
            <a:p>
              <a:pPr algn="r">
                <a:lnSpc>
                  <a:spcPts val="4480"/>
                </a:lnSpc>
              </a:pPr>
              <a:r>
                <a:rPr lang="en-US" sz="3200" spc="352">
                  <a:solidFill>
                    <a:srgbClr val="603F8B"/>
                  </a:solidFill>
                  <a:latin typeface="Montserrat Classic"/>
                </a:rPr>
                <a:t>PA 604</a:t>
              </a:r>
            </a:p>
          </p:txBody>
        </p:sp>
        <p:sp>
          <p:nvSpPr>
            <p:cNvPr id="15" name="TextBox 15"/>
            <p:cNvSpPr txBox="1"/>
            <p:nvPr/>
          </p:nvSpPr>
          <p:spPr>
            <a:xfrm>
              <a:off x="0" y="1612867"/>
              <a:ext cx="11415742" cy="3811524"/>
            </a:xfrm>
            <a:prstGeom prst="rect">
              <a:avLst/>
            </a:prstGeom>
          </p:spPr>
          <p:txBody>
            <a:bodyPr lIns="0" tIns="0" rIns="0" bIns="0" rtlCol="0" anchor="t">
              <a:spAutoFit/>
            </a:bodyPr>
            <a:lstStyle/>
            <a:p>
              <a:pPr algn="r">
                <a:lnSpc>
                  <a:spcPts val="3456"/>
                </a:lnSpc>
              </a:pPr>
              <a:r>
                <a:rPr lang="en-US" sz="3200" spc="32">
                  <a:solidFill>
                    <a:srgbClr val="603F8B"/>
                  </a:solidFill>
                  <a:latin typeface="Montserrat Classic Bold"/>
                </a:rPr>
                <a:t>A BRIEF NOTE ON </a:t>
              </a:r>
            </a:p>
            <a:p>
              <a:pPr algn="r">
                <a:lnSpc>
                  <a:spcPts val="9504"/>
                </a:lnSpc>
              </a:pPr>
              <a:r>
                <a:rPr lang="en-US" sz="8800" spc="87">
                  <a:solidFill>
                    <a:srgbClr val="603F8B"/>
                  </a:solidFill>
                  <a:latin typeface="Montserrat Classic Bold"/>
                </a:rPr>
                <a:t>UNOBTRUSIVE RESEARCH</a:t>
              </a:r>
            </a:p>
          </p:txBody>
        </p:sp>
      </p:grpSp>
      <p:sp>
        <p:nvSpPr>
          <p:cNvPr id="16" name="TextBox 16"/>
          <p:cNvSpPr txBox="1"/>
          <p:nvPr/>
        </p:nvSpPr>
        <p:spPr>
          <a:xfrm rot="5400000">
            <a:off x="14188404" y="5972480"/>
            <a:ext cx="6547558" cy="405765"/>
          </a:xfrm>
          <a:prstGeom prst="rect">
            <a:avLst/>
          </a:prstGeom>
        </p:spPr>
        <p:txBody>
          <a:bodyPr lIns="0" tIns="0" rIns="0" bIns="0" rtlCol="0" anchor="t">
            <a:spAutoFit/>
          </a:bodyPr>
          <a:lstStyle/>
          <a:p>
            <a:pPr algn="r">
              <a:lnSpc>
                <a:spcPts val="3359"/>
              </a:lnSpc>
            </a:pPr>
            <a:r>
              <a:rPr lang="en-US" sz="2400" spc="168">
                <a:solidFill>
                  <a:srgbClr val="603F8B"/>
                </a:solidFill>
                <a:latin typeface="Montserrat Classic"/>
              </a:rPr>
              <a:t>Professor Burrel Vann Jr</a:t>
            </a:r>
          </a:p>
        </p:txBody>
      </p:sp>
      <p:sp>
        <p:nvSpPr>
          <p:cNvPr id="17" name="AutoShape 17"/>
          <p:cNvSpPr/>
          <p:nvPr/>
        </p:nvSpPr>
        <p:spPr>
          <a:xfrm rot="-2700000">
            <a:off x="14965061" y="1693203"/>
            <a:ext cx="3200400" cy="190500"/>
          </a:xfrm>
          <a:prstGeom prst="rect">
            <a:avLst/>
          </a:prstGeom>
          <a:solidFill>
            <a:srgbClr val="DD72A6"/>
          </a:solidFill>
        </p:spPr>
      </p:sp>
      <p:sp>
        <p:nvSpPr>
          <p:cNvPr id="18" name="TextBox 17">
            <a:extLst>
              <a:ext uri="{FF2B5EF4-FFF2-40B4-BE49-F238E27FC236}">
                <a16:creationId xmlns:a16="http://schemas.microsoft.com/office/drawing/2014/main" id="{2C57B62F-8439-634B-8EF5-20A5ACBF26C6}"/>
              </a:ext>
            </a:extLst>
          </p:cNvPr>
          <p:cNvSpPr txBox="1"/>
          <p:nvPr/>
        </p:nvSpPr>
        <p:spPr>
          <a:xfrm>
            <a:off x="2607733" y="2387600"/>
            <a:ext cx="184731" cy="369332"/>
          </a:xfrm>
          <a:prstGeom prst="rect">
            <a:avLst/>
          </a:prstGeom>
          <a:noFill/>
        </p:spPr>
        <p:txBody>
          <a:bodyPr wrap="none" rtlCol="0">
            <a:spAutoFit/>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72A6"/>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2918721" cy="971550"/>
          </a:xfrm>
          <a:prstGeom prst="rect">
            <a:avLst/>
          </a:prstGeom>
        </p:spPr>
        <p:txBody>
          <a:bodyPr lIns="0" tIns="0" rIns="0" bIns="0" rtlCol="0" anchor="t">
            <a:spAutoFit/>
          </a:bodyPr>
          <a:lstStyle/>
          <a:p>
            <a:pPr>
              <a:lnSpc>
                <a:spcPts val="7680"/>
              </a:lnSpc>
            </a:pPr>
            <a:r>
              <a:rPr lang="en-US" sz="6400" spc="185">
                <a:solidFill>
                  <a:srgbClr val="B4FEE7"/>
                </a:solidFill>
                <a:latin typeface="Montserrat Classic Bold"/>
              </a:rPr>
              <a:t>SECONDARY DATA ANALYSIS</a:t>
            </a:r>
          </a:p>
        </p:txBody>
      </p:sp>
      <p:sp>
        <p:nvSpPr>
          <p:cNvPr id="3" name="TextBox 3"/>
          <p:cNvSpPr txBox="1"/>
          <p:nvPr/>
        </p:nvSpPr>
        <p:spPr>
          <a:xfrm>
            <a:off x="2175203" y="3279180"/>
            <a:ext cx="9633074" cy="2267585"/>
          </a:xfrm>
          <a:prstGeom prst="rect">
            <a:avLst/>
          </a:prstGeom>
        </p:spPr>
        <p:txBody>
          <a:bodyPr lIns="0" tIns="0" rIns="0" bIns="0" rtlCol="0" anchor="t">
            <a:spAutoFit/>
          </a:bodyPr>
          <a:lstStyle/>
          <a:p>
            <a:pPr>
              <a:lnSpc>
                <a:spcPts val="3640"/>
              </a:lnSpc>
            </a:pPr>
            <a:r>
              <a:rPr lang="en-US" sz="2600">
                <a:solidFill>
                  <a:srgbClr val="B4FEE7"/>
                </a:solidFill>
                <a:latin typeface="Montserrat Light"/>
              </a:rPr>
              <a:t>Using quantitative data collected by other researchers </a:t>
            </a:r>
          </a:p>
          <a:p>
            <a:pPr marL="429260" lvl="1" indent="-214630">
              <a:lnSpc>
                <a:spcPts val="3640"/>
              </a:lnSpc>
              <a:buFont typeface="Arial"/>
              <a:buChar char="•"/>
            </a:pPr>
            <a:r>
              <a:rPr lang="en-US" sz="2600">
                <a:solidFill>
                  <a:srgbClr val="B4FEE7"/>
                </a:solidFill>
                <a:latin typeface="Montserrat Light"/>
              </a:rPr>
              <a:t>survey responses</a:t>
            </a:r>
          </a:p>
          <a:p>
            <a:pPr marL="429260" lvl="1" indent="-214630">
              <a:lnSpc>
                <a:spcPts val="3640"/>
              </a:lnSpc>
              <a:buFont typeface="Arial"/>
              <a:buChar char="•"/>
            </a:pPr>
            <a:r>
              <a:rPr lang="en-US" sz="2600">
                <a:solidFill>
                  <a:srgbClr val="B4FEE7"/>
                </a:solidFill>
                <a:latin typeface="Montserrat Light"/>
              </a:rPr>
              <a:t>administrative data</a:t>
            </a:r>
          </a:p>
          <a:p>
            <a:pPr marL="429260" lvl="1" indent="-214630">
              <a:lnSpc>
                <a:spcPts val="3640"/>
              </a:lnSpc>
              <a:buFont typeface="Arial"/>
              <a:buChar char="•"/>
            </a:pPr>
            <a:r>
              <a:rPr lang="en-US" sz="2600">
                <a:solidFill>
                  <a:srgbClr val="B4FEE7"/>
                </a:solidFill>
                <a:latin typeface="Montserrat Light"/>
              </a:rPr>
              <a:t>Census data: city, county, state-level (e.g. crime, voting, education, non-profits, organizations, events, </a:t>
            </a:r>
          </a:p>
        </p:txBody>
      </p:sp>
      <p:pic>
        <p:nvPicPr>
          <p:cNvPr id="4" name="Picture 4"/>
          <p:cNvPicPr>
            <a:picLocks noChangeAspect="1"/>
          </p:cNvPicPr>
          <p:nvPr/>
        </p:nvPicPr>
        <p:blipFill>
          <a:blip r:embed="rId2"/>
          <a:srcRect/>
          <a:stretch>
            <a:fillRect/>
          </a:stretch>
        </p:blipFill>
        <p:spPr>
          <a:xfrm rot="2700000">
            <a:off x="1062267" y="3420376"/>
            <a:ext cx="451800" cy="451800"/>
          </a:xfrm>
          <a:prstGeom prst="rect">
            <a:avLst/>
          </a:prstGeom>
        </p:spPr>
      </p:pic>
      <p:grpSp>
        <p:nvGrpSpPr>
          <p:cNvPr id="5" name="Group 5"/>
          <p:cNvGrpSpPr>
            <a:grpSpLocks noChangeAspect="1"/>
          </p:cNvGrpSpPr>
          <p:nvPr/>
        </p:nvGrpSpPr>
        <p:grpSpPr>
          <a:xfrm>
            <a:off x="14963775" y="-1855405"/>
            <a:ext cx="4591050" cy="4591050"/>
            <a:chOff x="0" y="0"/>
            <a:chExt cx="2787650" cy="2787650"/>
          </a:xfrm>
        </p:grpSpPr>
        <p:sp>
          <p:nvSpPr>
            <p:cNvPr id="6" name="Freeform 6"/>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603F8B"/>
            </a:solidFill>
          </p:spPr>
        </p:sp>
      </p:grpSp>
      <p:sp>
        <p:nvSpPr>
          <p:cNvPr id="7" name="AutoShape 7"/>
          <p:cNvSpPr/>
          <p:nvPr/>
        </p:nvSpPr>
        <p:spPr>
          <a:xfrm rot="-2700000">
            <a:off x="1206302" y="10361914"/>
            <a:ext cx="3200400" cy="190500"/>
          </a:xfrm>
          <a:prstGeom prst="rect">
            <a:avLst/>
          </a:prstGeom>
          <a:solidFill>
            <a:srgbClr val="603F8B"/>
          </a:solidFill>
        </p:spPr>
      </p:sp>
      <p:sp>
        <p:nvSpPr>
          <p:cNvPr id="8" name="AutoShape 8"/>
          <p:cNvSpPr/>
          <p:nvPr/>
        </p:nvSpPr>
        <p:spPr>
          <a:xfrm rot="-2700000">
            <a:off x="13812785" y="344870"/>
            <a:ext cx="3200400" cy="190500"/>
          </a:xfrm>
          <a:prstGeom prst="rect">
            <a:avLst/>
          </a:prstGeom>
          <a:solidFill>
            <a:srgbClr val="B4FEE7"/>
          </a:solidFill>
        </p:spPr>
      </p:sp>
      <p:grpSp>
        <p:nvGrpSpPr>
          <p:cNvPr id="9" name="Group 9"/>
          <p:cNvGrpSpPr>
            <a:grpSpLocks noChangeAspect="1"/>
          </p:cNvGrpSpPr>
          <p:nvPr/>
        </p:nvGrpSpPr>
        <p:grpSpPr>
          <a:xfrm>
            <a:off x="555953" y="9428464"/>
            <a:ext cx="3238500" cy="3238500"/>
            <a:chOff x="-2540" y="-2540"/>
            <a:chExt cx="6355080" cy="6355080"/>
          </a:xfrm>
        </p:grpSpPr>
        <p:sp>
          <p:nvSpPr>
            <p:cNvPr id="10" name="Freeform 10"/>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B4FEE7"/>
            </a:solidFill>
          </p:spPr>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72A6"/>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2918721" cy="971550"/>
          </a:xfrm>
          <a:prstGeom prst="rect">
            <a:avLst/>
          </a:prstGeom>
        </p:spPr>
        <p:txBody>
          <a:bodyPr lIns="0" tIns="0" rIns="0" bIns="0" rtlCol="0" anchor="t">
            <a:spAutoFit/>
          </a:bodyPr>
          <a:lstStyle/>
          <a:p>
            <a:pPr>
              <a:lnSpc>
                <a:spcPts val="7680"/>
              </a:lnSpc>
            </a:pPr>
            <a:r>
              <a:rPr lang="en-US" sz="6400" spc="185">
                <a:solidFill>
                  <a:srgbClr val="B4FEE7"/>
                </a:solidFill>
                <a:latin typeface="Montserrat Classic Bold"/>
              </a:rPr>
              <a:t>SECONDARY DATA ANALYSIS</a:t>
            </a:r>
          </a:p>
        </p:txBody>
      </p:sp>
      <p:grpSp>
        <p:nvGrpSpPr>
          <p:cNvPr id="3" name="Group 3"/>
          <p:cNvGrpSpPr/>
          <p:nvPr/>
        </p:nvGrpSpPr>
        <p:grpSpPr>
          <a:xfrm>
            <a:off x="2280660" y="3326805"/>
            <a:ext cx="13496097" cy="2159595"/>
            <a:chOff x="0" y="0"/>
            <a:chExt cx="17994797" cy="2879459"/>
          </a:xfrm>
        </p:grpSpPr>
        <p:sp>
          <p:nvSpPr>
            <p:cNvPr id="4" name="TextBox 4"/>
            <p:cNvSpPr txBox="1"/>
            <p:nvPr/>
          </p:nvSpPr>
          <p:spPr>
            <a:xfrm>
              <a:off x="0" y="0"/>
              <a:ext cx="17994797" cy="685800"/>
            </a:xfrm>
            <a:prstGeom prst="rect">
              <a:avLst/>
            </a:prstGeom>
          </p:spPr>
          <p:txBody>
            <a:bodyPr lIns="0" tIns="0" rIns="0" bIns="0" rtlCol="0" anchor="t">
              <a:spAutoFit/>
            </a:bodyPr>
            <a:lstStyle/>
            <a:p>
              <a:pPr>
                <a:lnSpc>
                  <a:spcPts val="4079"/>
                </a:lnSpc>
              </a:pPr>
              <a:r>
                <a:rPr lang="en-US" sz="3400" spc="251">
                  <a:solidFill>
                    <a:srgbClr val="B4FEE7"/>
                  </a:solidFill>
                  <a:latin typeface="Montserrat Classic Bold"/>
                </a:rPr>
                <a:t>Units of Analysis</a:t>
              </a:r>
            </a:p>
          </p:txBody>
        </p:sp>
        <p:sp>
          <p:nvSpPr>
            <p:cNvPr id="5" name="TextBox 5"/>
            <p:cNvSpPr txBox="1"/>
            <p:nvPr/>
          </p:nvSpPr>
          <p:spPr>
            <a:xfrm>
              <a:off x="0" y="1091088"/>
              <a:ext cx="17994797" cy="1788372"/>
            </a:xfrm>
            <a:prstGeom prst="rect">
              <a:avLst/>
            </a:prstGeom>
          </p:spPr>
          <p:txBody>
            <a:bodyPr lIns="0" tIns="0" rIns="0" bIns="0" rtlCol="0" anchor="t">
              <a:spAutoFit/>
            </a:bodyPr>
            <a:lstStyle/>
            <a:p>
              <a:pPr>
                <a:lnSpc>
                  <a:spcPts val="3640"/>
                </a:lnSpc>
              </a:pPr>
              <a:r>
                <a:rPr lang="en-US" sz="2600">
                  <a:solidFill>
                    <a:srgbClr val="B4FEE7"/>
                  </a:solidFill>
                  <a:latin typeface="Montserrat Light"/>
                </a:rPr>
                <a:t>Individual</a:t>
              </a:r>
            </a:p>
            <a:p>
              <a:pPr>
                <a:lnSpc>
                  <a:spcPts val="3640"/>
                </a:lnSpc>
              </a:pPr>
              <a:r>
                <a:rPr lang="en-US" sz="2600">
                  <a:solidFill>
                    <a:srgbClr val="B4FEE7"/>
                  </a:solidFill>
                  <a:latin typeface="Montserrat Light"/>
                </a:rPr>
                <a:t>Groups</a:t>
              </a:r>
            </a:p>
            <a:p>
              <a:pPr>
                <a:lnSpc>
                  <a:spcPts val="3640"/>
                </a:lnSpc>
              </a:pPr>
              <a:r>
                <a:rPr lang="en-US" sz="2600">
                  <a:solidFill>
                    <a:srgbClr val="B4FEE7"/>
                  </a:solidFill>
                  <a:latin typeface="Montserrat Light"/>
                </a:rPr>
                <a:t>City, County, State</a:t>
              </a:r>
            </a:p>
          </p:txBody>
        </p:sp>
      </p:grpSp>
      <p:pic>
        <p:nvPicPr>
          <p:cNvPr id="6" name="Picture 6"/>
          <p:cNvPicPr>
            <a:picLocks noChangeAspect="1"/>
          </p:cNvPicPr>
          <p:nvPr/>
        </p:nvPicPr>
        <p:blipFill>
          <a:blip r:embed="rId3"/>
          <a:srcRect/>
          <a:stretch>
            <a:fillRect/>
          </a:stretch>
        </p:blipFill>
        <p:spPr>
          <a:xfrm rot="2700000">
            <a:off x="1062267" y="3420376"/>
            <a:ext cx="451800" cy="451800"/>
          </a:xfrm>
          <a:prstGeom prst="rect">
            <a:avLst/>
          </a:prstGeom>
        </p:spPr>
      </p:pic>
      <p:grpSp>
        <p:nvGrpSpPr>
          <p:cNvPr id="7" name="Group 7"/>
          <p:cNvGrpSpPr>
            <a:grpSpLocks noChangeAspect="1"/>
          </p:cNvGrpSpPr>
          <p:nvPr/>
        </p:nvGrpSpPr>
        <p:grpSpPr>
          <a:xfrm>
            <a:off x="14963775" y="-1855405"/>
            <a:ext cx="4591050" cy="4591050"/>
            <a:chOff x="0" y="0"/>
            <a:chExt cx="2787650" cy="2787650"/>
          </a:xfrm>
        </p:grpSpPr>
        <p:sp>
          <p:nvSpPr>
            <p:cNvPr id="8" name="Freeform 8"/>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603F8B"/>
            </a:solidFill>
          </p:spPr>
        </p:sp>
      </p:grpSp>
      <p:sp>
        <p:nvSpPr>
          <p:cNvPr id="9" name="AutoShape 9"/>
          <p:cNvSpPr/>
          <p:nvPr/>
        </p:nvSpPr>
        <p:spPr>
          <a:xfrm rot="-2700000">
            <a:off x="1206302" y="10361914"/>
            <a:ext cx="3200400" cy="190500"/>
          </a:xfrm>
          <a:prstGeom prst="rect">
            <a:avLst/>
          </a:prstGeom>
          <a:solidFill>
            <a:srgbClr val="603F8B"/>
          </a:solidFill>
        </p:spPr>
      </p:sp>
      <p:sp>
        <p:nvSpPr>
          <p:cNvPr id="10" name="AutoShape 10"/>
          <p:cNvSpPr/>
          <p:nvPr/>
        </p:nvSpPr>
        <p:spPr>
          <a:xfrm rot="-2700000">
            <a:off x="13812785" y="344870"/>
            <a:ext cx="3200400" cy="190500"/>
          </a:xfrm>
          <a:prstGeom prst="rect">
            <a:avLst/>
          </a:prstGeom>
          <a:solidFill>
            <a:srgbClr val="B4FEE7"/>
          </a:solidFill>
        </p:spPr>
      </p:sp>
      <p:grpSp>
        <p:nvGrpSpPr>
          <p:cNvPr id="11" name="Group 11"/>
          <p:cNvGrpSpPr>
            <a:grpSpLocks noChangeAspect="1"/>
          </p:cNvGrpSpPr>
          <p:nvPr/>
        </p:nvGrpSpPr>
        <p:grpSpPr>
          <a:xfrm>
            <a:off x="555953" y="9428464"/>
            <a:ext cx="3238500" cy="3238500"/>
            <a:chOff x="-2540" y="-2540"/>
            <a:chExt cx="6355080" cy="6355080"/>
          </a:xfrm>
        </p:grpSpPr>
        <p:sp>
          <p:nvSpPr>
            <p:cNvPr id="12" name="Freeform 12"/>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B4FEE7"/>
            </a:solidFill>
          </p:spPr>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72A6"/>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2918721" cy="971550"/>
          </a:xfrm>
          <a:prstGeom prst="rect">
            <a:avLst/>
          </a:prstGeom>
        </p:spPr>
        <p:txBody>
          <a:bodyPr lIns="0" tIns="0" rIns="0" bIns="0" rtlCol="0" anchor="t">
            <a:spAutoFit/>
          </a:bodyPr>
          <a:lstStyle/>
          <a:p>
            <a:pPr>
              <a:lnSpc>
                <a:spcPts val="7680"/>
              </a:lnSpc>
            </a:pPr>
            <a:r>
              <a:rPr lang="en-US" sz="6400" spc="185">
                <a:solidFill>
                  <a:srgbClr val="B4FEE7"/>
                </a:solidFill>
                <a:latin typeface="Montserrat Classic Bold"/>
              </a:rPr>
              <a:t>SECONDARY DATA ANALYSIS</a:t>
            </a:r>
          </a:p>
        </p:txBody>
      </p:sp>
      <p:grpSp>
        <p:nvGrpSpPr>
          <p:cNvPr id="3" name="Group 3"/>
          <p:cNvGrpSpPr/>
          <p:nvPr/>
        </p:nvGrpSpPr>
        <p:grpSpPr>
          <a:xfrm>
            <a:off x="2280660" y="3326805"/>
            <a:ext cx="13496097" cy="3531195"/>
            <a:chOff x="0" y="0"/>
            <a:chExt cx="17994797" cy="4708260"/>
          </a:xfrm>
        </p:grpSpPr>
        <p:sp>
          <p:nvSpPr>
            <p:cNvPr id="4" name="TextBox 4"/>
            <p:cNvSpPr txBox="1"/>
            <p:nvPr/>
          </p:nvSpPr>
          <p:spPr>
            <a:xfrm>
              <a:off x="0" y="0"/>
              <a:ext cx="17994797" cy="685800"/>
            </a:xfrm>
            <a:prstGeom prst="rect">
              <a:avLst/>
            </a:prstGeom>
          </p:spPr>
          <p:txBody>
            <a:bodyPr lIns="0" tIns="0" rIns="0" bIns="0" rtlCol="0" anchor="t">
              <a:spAutoFit/>
            </a:bodyPr>
            <a:lstStyle/>
            <a:p>
              <a:pPr>
                <a:lnSpc>
                  <a:spcPts val="4079"/>
                </a:lnSpc>
              </a:pPr>
              <a:r>
                <a:rPr lang="en-US" sz="3400" spc="251">
                  <a:solidFill>
                    <a:srgbClr val="B4FEE7"/>
                  </a:solidFill>
                  <a:latin typeface="Montserrat Classic Bold"/>
                </a:rPr>
                <a:t>Sources of Existing Statistics:</a:t>
              </a:r>
            </a:p>
          </p:txBody>
        </p:sp>
        <p:sp>
          <p:nvSpPr>
            <p:cNvPr id="5" name="TextBox 5"/>
            <p:cNvSpPr txBox="1"/>
            <p:nvPr/>
          </p:nvSpPr>
          <p:spPr>
            <a:xfrm>
              <a:off x="0" y="1091088"/>
              <a:ext cx="17994797" cy="3617172"/>
            </a:xfrm>
            <a:prstGeom prst="rect">
              <a:avLst/>
            </a:prstGeom>
          </p:spPr>
          <p:txBody>
            <a:bodyPr lIns="0" tIns="0" rIns="0" bIns="0" rtlCol="0" anchor="t">
              <a:spAutoFit/>
            </a:bodyPr>
            <a:lstStyle/>
            <a:p>
              <a:pPr>
                <a:lnSpc>
                  <a:spcPts val="3640"/>
                </a:lnSpc>
              </a:pPr>
              <a:r>
                <a:rPr lang="en-US" sz="2600">
                  <a:solidFill>
                    <a:srgbClr val="B4FEE7"/>
                  </a:solidFill>
                  <a:latin typeface="Montserrat Light"/>
                </a:rPr>
                <a:t>Statistical Abstract of the United States</a:t>
              </a:r>
            </a:p>
            <a:p>
              <a:pPr>
                <a:lnSpc>
                  <a:spcPts val="3640"/>
                </a:lnSpc>
              </a:pPr>
              <a:r>
                <a:rPr lang="en-US" sz="2600">
                  <a:solidFill>
                    <a:srgbClr val="B4FEE7"/>
                  </a:solidFill>
                  <a:latin typeface="Montserrat Light"/>
                </a:rPr>
                <a:t>Census</a:t>
              </a:r>
            </a:p>
            <a:p>
              <a:pPr>
                <a:lnSpc>
                  <a:spcPts val="3640"/>
                </a:lnSpc>
              </a:pPr>
              <a:r>
                <a:rPr lang="en-US" sz="2600">
                  <a:solidFill>
                    <a:srgbClr val="B4FEE7"/>
                  </a:solidFill>
                  <a:latin typeface="Montserrat Light"/>
                </a:rPr>
                <a:t>Pew Research Center </a:t>
              </a:r>
            </a:p>
            <a:p>
              <a:pPr>
                <a:lnSpc>
                  <a:spcPts val="3640"/>
                </a:lnSpc>
              </a:pPr>
              <a:r>
                <a:rPr lang="en-US" sz="2600">
                  <a:solidFill>
                    <a:srgbClr val="B4FEE7"/>
                  </a:solidFill>
                  <a:latin typeface="Montserrat Light"/>
                </a:rPr>
                <a:t>Public Policy Institute of California’s Data Depot</a:t>
              </a:r>
            </a:p>
            <a:p>
              <a:pPr>
                <a:lnSpc>
                  <a:spcPts val="3640"/>
                </a:lnSpc>
              </a:pPr>
              <a:r>
                <a:rPr lang="en-US" sz="2600">
                  <a:solidFill>
                    <a:srgbClr val="B4FEE7"/>
                  </a:solidFill>
                  <a:latin typeface="Montserrat Light"/>
                </a:rPr>
                <a:t>The World Bank Data Catalog</a:t>
              </a:r>
            </a:p>
            <a:p>
              <a:pPr>
                <a:lnSpc>
                  <a:spcPts val="3640"/>
                </a:lnSpc>
              </a:pPr>
              <a:r>
                <a:rPr lang="en-US" sz="2600">
                  <a:solidFill>
                    <a:srgbClr val="B4FEE7"/>
                  </a:solidFill>
                  <a:latin typeface="Montserrat Light"/>
                </a:rPr>
                <a:t>The Inter-university Consortium for Political and Social Research </a:t>
              </a:r>
            </a:p>
          </p:txBody>
        </p:sp>
      </p:grpSp>
      <p:pic>
        <p:nvPicPr>
          <p:cNvPr id="6" name="Picture 6"/>
          <p:cNvPicPr>
            <a:picLocks noChangeAspect="1"/>
          </p:cNvPicPr>
          <p:nvPr/>
        </p:nvPicPr>
        <p:blipFill>
          <a:blip r:embed="rId3"/>
          <a:srcRect/>
          <a:stretch>
            <a:fillRect/>
          </a:stretch>
        </p:blipFill>
        <p:spPr>
          <a:xfrm rot="2700000">
            <a:off x="1062267" y="3420376"/>
            <a:ext cx="451800" cy="451800"/>
          </a:xfrm>
          <a:prstGeom prst="rect">
            <a:avLst/>
          </a:prstGeom>
        </p:spPr>
      </p:pic>
      <p:grpSp>
        <p:nvGrpSpPr>
          <p:cNvPr id="7" name="Group 7"/>
          <p:cNvGrpSpPr>
            <a:grpSpLocks noChangeAspect="1"/>
          </p:cNvGrpSpPr>
          <p:nvPr/>
        </p:nvGrpSpPr>
        <p:grpSpPr>
          <a:xfrm>
            <a:off x="14963775" y="-1855405"/>
            <a:ext cx="4591050" cy="4591050"/>
            <a:chOff x="0" y="0"/>
            <a:chExt cx="2787650" cy="2787650"/>
          </a:xfrm>
        </p:grpSpPr>
        <p:sp>
          <p:nvSpPr>
            <p:cNvPr id="8" name="Freeform 8"/>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603F8B"/>
            </a:solidFill>
          </p:spPr>
        </p:sp>
      </p:grpSp>
      <p:sp>
        <p:nvSpPr>
          <p:cNvPr id="9" name="AutoShape 9"/>
          <p:cNvSpPr/>
          <p:nvPr/>
        </p:nvSpPr>
        <p:spPr>
          <a:xfrm rot="-2700000">
            <a:off x="1206302" y="10361914"/>
            <a:ext cx="3200400" cy="190500"/>
          </a:xfrm>
          <a:prstGeom prst="rect">
            <a:avLst/>
          </a:prstGeom>
          <a:solidFill>
            <a:srgbClr val="603F8B"/>
          </a:solidFill>
        </p:spPr>
      </p:sp>
      <p:sp>
        <p:nvSpPr>
          <p:cNvPr id="10" name="AutoShape 10"/>
          <p:cNvSpPr/>
          <p:nvPr/>
        </p:nvSpPr>
        <p:spPr>
          <a:xfrm rot="-2700000">
            <a:off x="13812785" y="344870"/>
            <a:ext cx="3200400" cy="190500"/>
          </a:xfrm>
          <a:prstGeom prst="rect">
            <a:avLst/>
          </a:prstGeom>
          <a:solidFill>
            <a:srgbClr val="B4FEE7"/>
          </a:solidFill>
        </p:spPr>
      </p:sp>
      <p:grpSp>
        <p:nvGrpSpPr>
          <p:cNvPr id="11" name="Group 11"/>
          <p:cNvGrpSpPr>
            <a:grpSpLocks noChangeAspect="1"/>
          </p:cNvGrpSpPr>
          <p:nvPr/>
        </p:nvGrpSpPr>
        <p:grpSpPr>
          <a:xfrm>
            <a:off x="555953" y="9428464"/>
            <a:ext cx="3238500" cy="3238500"/>
            <a:chOff x="-2540" y="-2540"/>
            <a:chExt cx="6355080" cy="6355080"/>
          </a:xfrm>
        </p:grpSpPr>
        <p:sp>
          <p:nvSpPr>
            <p:cNvPr id="12" name="Freeform 12"/>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B4FEE7"/>
            </a:solidFill>
          </p:spPr>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72A6"/>
        </a:solidFill>
        <a:effectLst/>
      </p:bgPr>
    </p:bg>
    <p:spTree>
      <p:nvGrpSpPr>
        <p:cNvPr id="1" name=""/>
        <p:cNvGrpSpPr/>
        <p:nvPr/>
      </p:nvGrpSpPr>
      <p:grpSpPr>
        <a:xfrm>
          <a:off x="0" y="0"/>
          <a:ext cx="0" cy="0"/>
          <a:chOff x="0" y="0"/>
          <a:chExt cx="0" cy="0"/>
        </a:xfrm>
      </p:grpSpPr>
      <p:sp>
        <p:nvSpPr>
          <p:cNvPr id="2" name="TextBox 2"/>
          <p:cNvSpPr txBox="1"/>
          <p:nvPr/>
        </p:nvSpPr>
        <p:spPr>
          <a:xfrm>
            <a:off x="1028700" y="2088851"/>
            <a:ext cx="9672425" cy="1251585"/>
          </a:xfrm>
          <a:prstGeom prst="rect">
            <a:avLst/>
          </a:prstGeom>
        </p:spPr>
        <p:txBody>
          <a:bodyPr lIns="0" tIns="0" rIns="0" bIns="0" rtlCol="0" anchor="t">
            <a:spAutoFit/>
          </a:bodyPr>
          <a:lstStyle/>
          <a:p>
            <a:pPr>
              <a:lnSpc>
                <a:spcPts val="5040"/>
              </a:lnSpc>
            </a:pPr>
            <a:r>
              <a:rPr lang="en-US" sz="3600" spc="72">
                <a:solidFill>
                  <a:srgbClr val="B4FEE7"/>
                </a:solidFill>
                <a:latin typeface="Montserrat Light"/>
              </a:rPr>
              <a:t>Methods of studying social life without affecting it</a:t>
            </a:r>
          </a:p>
        </p:txBody>
      </p:sp>
      <p:grpSp>
        <p:nvGrpSpPr>
          <p:cNvPr id="3" name="Group 3"/>
          <p:cNvGrpSpPr>
            <a:grpSpLocks noChangeAspect="1"/>
          </p:cNvGrpSpPr>
          <p:nvPr/>
        </p:nvGrpSpPr>
        <p:grpSpPr>
          <a:xfrm>
            <a:off x="11857732" y="-2800852"/>
            <a:ext cx="7696200" cy="7696200"/>
            <a:chOff x="0" y="0"/>
            <a:chExt cx="2787650" cy="2787650"/>
          </a:xfrm>
        </p:grpSpPr>
        <p:sp>
          <p:nvSpPr>
            <p:cNvPr id="4" name="Freeform 4"/>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B4FEE7"/>
            </a:solidFill>
          </p:spPr>
        </p:sp>
      </p:grpSp>
      <p:grpSp>
        <p:nvGrpSpPr>
          <p:cNvPr id="5" name="Group 5"/>
          <p:cNvGrpSpPr/>
          <p:nvPr/>
        </p:nvGrpSpPr>
        <p:grpSpPr>
          <a:xfrm>
            <a:off x="4547001" y="6803573"/>
            <a:ext cx="12822686" cy="2786132"/>
            <a:chOff x="0" y="0"/>
            <a:chExt cx="17096914" cy="3714843"/>
          </a:xfrm>
        </p:grpSpPr>
        <p:sp>
          <p:nvSpPr>
            <p:cNvPr id="6" name="TextBox 6"/>
            <p:cNvSpPr txBox="1"/>
            <p:nvPr/>
          </p:nvSpPr>
          <p:spPr>
            <a:xfrm>
              <a:off x="0" y="2194018"/>
              <a:ext cx="17096914" cy="1520825"/>
            </a:xfrm>
            <a:prstGeom prst="rect">
              <a:avLst/>
            </a:prstGeom>
          </p:spPr>
          <p:txBody>
            <a:bodyPr lIns="0" tIns="0" rIns="0" bIns="0" rtlCol="0" anchor="t">
              <a:spAutoFit/>
            </a:bodyPr>
            <a:lstStyle/>
            <a:p>
              <a:pPr algn="r">
                <a:lnSpc>
                  <a:spcPts val="8400"/>
                </a:lnSpc>
              </a:pPr>
              <a:r>
                <a:rPr lang="en-US" sz="8000" spc="-320">
                  <a:solidFill>
                    <a:srgbClr val="B4FEE7"/>
                  </a:solidFill>
                  <a:latin typeface="Montserrat Classic Bold"/>
                </a:rPr>
                <a:t>Unobtrusive Research</a:t>
              </a:r>
            </a:p>
          </p:txBody>
        </p:sp>
        <p:pic>
          <p:nvPicPr>
            <p:cNvPr id="7" name="Picture 7"/>
            <p:cNvPicPr>
              <a:picLocks noChangeAspect="1"/>
            </p:cNvPicPr>
            <p:nvPr/>
          </p:nvPicPr>
          <p:blipFill>
            <a:blip r:embed="rId3"/>
            <a:srcRect/>
            <a:stretch>
              <a:fillRect/>
            </a:stretch>
          </p:blipFill>
          <p:spPr>
            <a:xfrm rot="2700000">
              <a:off x="15907275" y="178857"/>
              <a:ext cx="863600" cy="863600"/>
            </a:xfrm>
            <a:prstGeom prst="rect">
              <a:avLst/>
            </a:prstGeom>
          </p:spPr>
        </p:pic>
      </p:grpSp>
      <p:grpSp>
        <p:nvGrpSpPr>
          <p:cNvPr id="8" name="Group 8"/>
          <p:cNvGrpSpPr>
            <a:grpSpLocks noChangeAspect="1"/>
          </p:cNvGrpSpPr>
          <p:nvPr/>
        </p:nvGrpSpPr>
        <p:grpSpPr>
          <a:xfrm>
            <a:off x="10903446" y="-3866968"/>
            <a:ext cx="7943850" cy="7943850"/>
            <a:chOff x="-2540" y="-2540"/>
            <a:chExt cx="6355080" cy="6355080"/>
          </a:xfrm>
        </p:grpSpPr>
        <p:sp>
          <p:nvSpPr>
            <p:cNvPr id="9" name="Freeform 9"/>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B4FEE7"/>
            </a:solidFill>
          </p:spPr>
        </p:sp>
      </p:grpSp>
      <p:sp>
        <p:nvSpPr>
          <p:cNvPr id="10" name="AutoShape 10"/>
          <p:cNvSpPr/>
          <p:nvPr/>
        </p:nvSpPr>
        <p:spPr>
          <a:xfrm rot="-2700000">
            <a:off x="-252425" y="9559844"/>
            <a:ext cx="3200400" cy="190500"/>
          </a:xfrm>
          <a:prstGeom prst="rect">
            <a:avLst/>
          </a:prstGeom>
          <a:solidFill>
            <a:srgbClr val="B4FEE7"/>
          </a:solidFill>
        </p:spPr>
      </p:sp>
      <p:sp>
        <p:nvSpPr>
          <p:cNvPr id="11" name="TextBox 11"/>
          <p:cNvSpPr txBox="1"/>
          <p:nvPr/>
        </p:nvSpPr>
        <p:spPr>
          <a:xfrm>
            <a:off x="1028700" y="3910965"/>
            <a:ext cx="9672425" cy="1481455"/>
          </a:xfrm>
          <a:prstGeom prst="rect">
            <a:avLst/>
          </a:prstGeom>
        </p:spPr>
        <p:txBody>
          <a:bodyPr lIns="0" tIns="0" rIns="0" bIns="0" rtlCol="0" anchor="t">
            <a:spAutoFit/>
          </a:bodyPr>
          <a:lstStyle/>
          <a:p>
            <a:pPr>
              <a:lnSpc>
                <a:spcPts val="3919"/>
              </a:lnSpc>
            </a:pPr>
            <a:r>
              <a:rPr lang="en-US" sz="2800" spc="56">
                <a:solidFill>
                  <a:srgbClr val="B4FEE7"/>
                </a:solidFill>
                <a:latin typeface="Montserrat Light Italics"/>
              </a:rPr>
              <a:t>Can be:</a:t>
            </a:r>
          </a:p>
          <a:p>
            <a:pPr marL="462280" lvl="1" indent="-231140">
              <a:lnSpc>
                <a:spcPts val="3919"/>
              </a:lnSpc>
              <a:buFont typeface="Arial"/>
              <a:buChar char="•"/>
            </a:pPr>
            <a:r>
              <a:rPr lang="en-US" sz="2800" spc="56">
                <a:solidFill>
                  <a:srgbClr val="B4FEE7"/>
                </a:solidFill>
                <a:latin typeface="Montserrat Light"/>
              </a:rPr>
              <a:t>Qualitative </a:t>
            </a:r>
          </a:p>
          <a:p>
            <a:pPr marL="462280" lvl="1" indent="-231140">
              <a:lnSpc>
                <a:spcPts val="3919"/>
              </a:lnSpc>
              <a:buFont typeface="Arial"/>
              <a:buChar char="•"/>
            </a:pPr>
            <a:r>
              <a:rPr lang="en-US" sz="2800" spc="56">
                <a:solidFill>
                  <a:srgbClr val="B4FEE7"/>
                </a:solidFill>
                <a:latin typeface="Montserrat Light"/>
              </a:rPr>
              <a:t>Quantitative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03F8B"/>
        </a:solidFill>
        <a:effectLst/>
      </p:bgPr>
    </p:bg>
    <p:spTree>
      <p:nvGrpSpPr>
        <p:cNvPr id="1" name=""/>
        <p:cNvGrpSpPr/>
        <p:nvPr/>
      </p:nvGrpSpPr>
      <p:grpSpPr>
        <a:xfrm>
          <a:off x="0" y="0"/>
          <a:ext cx="0" cy="0"/>
          <a:chOff x="0" y="0"/>
          <a:chExt cx="0" cy="0"/>
        </a:xfrm>
      </p:grpSpPr>
      <p:sp>
        <p:nvSpPr>
          <p:cNvPr id="2" name="TextBox 2"/>
          <p:cNvSpPr txBox="1"/>
          <p:nvPr/>
        </p:nvSpPr>
        <p:spPr>
          <a:xfrm>
            <a:off x="1028700" y="7620000"/>
            <a:ext cx="9481258" cy="1666875"/>
          </a:xfrm>
          <a:prstGeom prst="rect">
            <a:avLst/>
          </a:prstGeom>
        </p:spPr>
        <p:txBody>
          <a:bodyPr lIns="0" tIns="0" rIns="0" bIns="0" rtlCol="0" anchor="t">
            <a:spAutoFit/>
          </a:bodyPr>
          <a:lstStyle/>
          <a:p>
            <a:pPr>
              <a:lnSpc>
                <a:spcPts val="6600"/>
              </a:lnSpc>
            </a:pPr>
            <a:r>
              <a:rPr lang="en-US" sz="5500" spc="159">
                <a:solidFill>
                  <a:srgbClr val="B4FEE7"/>
                </a:solidFill>
                <a:latin typeface="Montserrat Classic Bold"/>
              </a:rPr>
              <a:t>TYPES OF UNOBTRUSIVE RESEARCH</a:t>
            </a:r>
          </a:p>
        </p:txBody>
      </p:sp>
      <p:sp>
        <p:nvSpPr>
          <p:cNvPr id="3" name="TextBox 3"/>
          <p:cNvSpPr txBox="1"/>
          <p:nvPr/>
        </p:nvSpPr>
        <p:spPr>
          <a:xfrm>
            <a:off x="1028700" y="1028700"/>
            <a:ext cx="8338425" cy="2428875"/>
          </a:xfrm>
          <a:prstGeom prst="rect">
            <a:avLst/>
          </a:prstGeom>
        </p:spPr>
        <p:txBody>
          <a:bodyPr lIns="0" tIns="0" rIns="0" bIns="0" rtlCol="0" anchor="t">
            <a:spAutoFit/>
          </a:bodyPr>
          <a:lstStyle/>
          <a:p>
            <a:pPr>
              <a:lnSpc>
                <a:spcPts val="3840"/>
              </a:lnSpc>
            </a:pPr>
            <a:r>
              <a:rPr lang="en-US" sz="3200" spc="236">
                <a:solidFill>
                  <a:srgbClr val="B4FEE7"/>
                </a:solidFill>
                <a:latin typeface="Montserrat Classic Bold"/>
              </a:rPr>
              <a:t>Qualitative</a:t>
            </a:r>
          </a:p>
          <a:p>
            <a:pPr marL="528320" lvl="1" indent="-264160">
              <a:lnSpc>
                <a:spcPts val="3840"/>
              </a:lnSpc>
              <a:buFont typeface="Arial"/>
              <a:buChar char="•"/>
            </a:pPr>
            <a:r>
              <a:rPr lang="en-US" sz="3200" spc="236">
                <a:solidFill>
                  <a:srgbClr val="B4FEE7"/>
                </a:solidFill>
                <a:latin typeface="Montserrat Classic"/>
              </a:rPr>
              <a:t>Content Analysis/Text Analysis</a:t>
            </a:r>
          </a:p>
          <a:p>
            <a:pPr>
              <a:lnSpc>
                <a:spcPts val="3840"/>
              </a:lnSpc>
            </a:pPr>
            <a:endParaRPr lang="en-US" sz="3200" spc="236">
              <a:solidFill>
                <a:srgbClr val="B4FEE7"/>
              </a:solidFill>
              <a:latin typeface="Montserrat Classic"/>
            </a:endParaRPr>
          </a:p>
          <a:p>
            <a:pPr marL="528320" lvl="1" indent="-264160">
              <a:lnSpc>
                <a:spcPts val="3840"/>
              </a:lnSpc>
              <a:buFont typeface="Arial"/>
              <a:buChar char="•"/>
            </a:pPr>
            <a:r>
              <a:rPr lang="en-US" sz="3200" spc="236">
                <a:solidFill>
                  <a:srgbClr val="B4FEE7"/>
                </a:solidFill>
                <a:latin typeface="Montserrat Classic Italics"/>
              </a:rPr>
              <a:t>Case Study (Historical)</a:t>
            </a:r>
          </a:p>
          <a:p>
            <a:pPr marL="528320" lvl="1" indent="-264160">
              <a:lnSpc>
                <a:spcPts val="3840"/>
              </a:lnSpc>
              <a:buFont typeface="Arial"/>
              <a:buChar char="•"/>
            </a:pPr>
            <a:r>
              <a:rPr lang="en-US" sz="3200" spc="236">
                <a:solidFill>
                  <a:srgbClr val="B4FEE7"/>
                </a:solidFill>
                <a:latin typeface="Montserrat Classic Italics"/>
              </a:rPr>
              <a:t>Comparative Historical</a:t>
            </a:r>
          </a:p>
        </p:txBody>
      </p:sp>
      <p:grpSp>
        <p:nvGrpSpPr>
          <p:cNvPr id="4" name="Group 4"/>
          <p:cNvGrpSpPr>
            <a:grpSpLocks noChangeAspect="1"/>
          </p:cNvGrpSpPr>
          <p:nvPr/>
        </p:nvGrpSpPr>
        <p:grpSpPr>
          <a:xfrm>
            <a:off x="14250052" y="-1440251"/>
            <a:ext cx="4866393" cy="4866393"/>
            <a:chOff x="0" y="0"/>
            <a:chExt cx="2787650" cy="2787650"/>
          </a:xfrm>
        </p:grpSpPr>
        <p:sp>
          <p:nvSpPr>
            <p:cNvPr id="5" name="Freeform 5"/>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B4FEE7"/>
            </a:solidFill>
          </p:spPr>
        </p:sp>
      </p:grpSp>
      <p:grpSp>
        <p:nvGrpSpPr>
          <p:cNvPr id="6" name="Group 6"/>
          <p:cNvGrpSpPr>
            <a:grpSpLocks noChangeAspect="1"/>
          </p:cNvGrpSpPr>
          <p:nvPr/>
        </p:nvGrpSpPr>
        <p:grpSpPr>
          <a:xfrm>
            <a:off x="13646646" y="-2114368"/>
            <a:ext cx="5022985" cy="5022985"/>
            <a:chOff x="-2540" y="-2540"/>
            <a:chExt cx="6355080" cy="6355080"/>
          </a:xfrm>
        </p:grpSpPr>
        <p:sp>
          <p:nvSpPr>
            <p:cNvPr id="7" name="Freeform 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B4FEE7"/>
            </a:solidFill>
          </p:spPr>
        </p:sp>
      </p:grpSp>
      <p:pic>
        <p:nvPicPr>
          <p:cNvPr id="8" name="Picture 8"/>
          <p:cNvPicPr>
            <a:picLocks noChangeAspect="1"/>
          </p:cNvPicPr>
          <p:nvPr/>
        </p:nvPicPr>
        <p:blipFill>
          <a:blip r:embed="rId3"/>
          <a:srcRect/>
          <a:stretch>
            <a:fillRect/>
          </a:stretch>
        </p:blipFill>
        <p:spPr>
          <a:xfrm rot="2700000">
            <a:off x="14884896" y="7744057"/>
            <a:ext cx="647700" cy="647700"/>
          </a:xfrm>
          <a:prstGeom prst="rect">
            <a:avLst/>
          </a:prstGeom>
        </p:spPr>
      </p:pic>
      <p:sp>
        <p:nvSpPr>
          <p:cNvPr id="9" name="AutoShape 9"/>
          <p:cNvSpPr/>
          <p:nvPr/>
        </p:nvSpPr>
        <p:spPr>
          <a:xfrm rot="-2700000">
            <a:off x="10906125" y="9629514"/>
            <a:ext cx="3200400" cy="190500"/>
          </a:xfrm>
          <a:prstGeom prst="rect">
            <a:avLst/>
          </a:prstGeom>
          <a:solidFill>
            <a:srgbClr val="B4FEE7"/>
          </a:solidFill>
        </p:spPr>
      </p:sp>
      <p:sp>
        <p:nvSpPr>
          <p:cNvPr id="10" name="AutoShape 10"/>
          <p:cNvSpPr/>
          <p:nvPr/>
        </p:nvSpPr>
        <p:spPr>
          <a:xfrm rot="-2700000">
            <a:off x="10108622" y="9629514"/>
            <a:ext cx="3200400" cy="190500"/>
          </a:xfrm>
          <a:prstGeom prst="rect">
            <a:avLst/>
          </a:prstGeom>
          <a:solidFill>
            <a:srgbClr val="B4FEE7"/>
          </a:solidFill>
        </p:spPr>
      </p:sp>
      <p:sp>
        <p:nvSpPr>
          <p:cNvPr id="11" name="TextBox 11"/>
          <p:cNvSpPr txBox="1"/>
          <p:nvPr/>
        </p:nvSpPr>
        <p:spPr>
          <a:xfrm>
            <a:off x="1028700" y="4629150"/>
            <a:ext cx="7804858" cy="971550"/>
          </a:xfrm>
          <a:prstGeom prst="rect">
            <a:avLst/>
          </a:prstGeom>
        </p:spPr>
        <p:txBody>
          <a:bodyPr lIns="0" tIns="0" rIns="0" bIns="0" rtlCol="0" anchor="t">
            <a:spAutoFit/>
          </a:bodyPr>
          <a:lstStyle/>
          <a:p>
            <a:pPr>
              <a:lnSpc>
                <a:spcPts val="3840"/>
              </a:lnSpc>
            </a:pPr>
            <a:r>
              <a:rPr lang="en-US" sz="3200" spc="236">
                <a:solidFill>
                  <a:srgbClr val="B4FEE7"/>
                </a:solidFill>
                <a:latin typeface="Montserrat Classic Bold"/>
              </a:rPr>
              <a:t>Quantitative</a:t>
            </a:r>
          </a:p>
          <a:p>
            <a:pPr marL="528320" lvl="1" indent="-264160">
              <a:lnSpc>
                <a:spcPts val="3840"/>
              </a:lnSpc>
              <a:buFont typeface="Arial"/>
              <a:buChar char="•"/>
            </a:pPr>
            <a:r>
              <a:rPr lang="en-US" sz="3200" spc="236">
                <a:solidFill>
                  <a:srgbClr val="B4FEE7"/>
                </a:solidFill>
                <a:latin typeface="Montserrat Classic"/>
              </a:rPr>
              <a:t>Secondary Data Analysis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4FEE7"/>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1092894" cy="971550"/>
          </a:xfrm>
          <a:prstGeom prst="rect">
            <a:avLst/>
          </a:prstGeom>
        </p:spPr>
        <p:txBody>
          <a:bodyPr lIns="0" tIns="0" rIns="0" bIns="0" rtlCol="0" anchor="t">
            <a:spAutoFit/>
          </a:bodyPr>
          <a:lstStyle/>
          <a:p>
            <a:pPr>
              <a:lnSpc>
                <a:spcPts val="7680"/>
              </a:lnSpc>
            </a:pPr>
            <a:r>
              <a:rPr lang="en-US" sz="6400" spc="185">
                <a:solidFill>
                  <a:srgbClr val="603F8B"/>
                </a:solidFill>
                <a:latin typeface="Montserrat Classic Bold"/>
              </a:rPr>
              <a:t>CONTENT ANALYSIS</a:t>
            </a:r>
          </a:p>
        </p:txBody>
      </p:sp>
      <p:sp>
        <p:nvSpPr>
          <p:cNvPr id="3" name="TextBox 3"/>
          <p:cNvSpPr txBox="1"/>
          <p:nvPr/>
        </p:nvSpPr>
        <p:spPr>
          <a:xfrm>
            <a:off x="2280660" y="3279180"/>
            <a:ext cx="13132326" cy="1810385"/>
          </a:xfrm>
          <a:prstGeom prst="rect">
            <a:avLst/>
          </a:prstGeom>
        </p:spPr>
        <p:txBody>
          <a:bodyPr lIns="0" tIns="0" rIns="0" bIns="0" rtlCol="0" anchor="t">
            <a:spAutoFit/>
          </a:bodyPr>
          <a:lstStyle/>
          <a:p>
            <a:pPr>
              <a:lnSpc>
                <a:spcPts val="3640"/>
              </a:lnSpc>
            </a:pPr>
            <a:r>
              <a:rPr lang="en-US" sz="2600">
                <a:solidFill>
                  <a:srgbClr val="603F8B"/>
                </a:solidFill>
                <a:latin typeface="Montserrat Light"/>
              </a:rPr>
              <a:t>The study of recorded human communications (text). </a:t>
            </a:r>
          </a:p>
          <a:p>
            <a:pPr marL="429260" lvl="1" indent="-214630">
              <a:lnSpc>
                <a:spcPts val="3640"/>
              </a:lnSpc>
              <a:buFont typeface="Arial"/>
              <a:buChar char="•"/>
            </a:pPr>
            <a:r>
              <a:rPr lang="en-US" sz="2600">
                <a:solidFill>
                  <a:srgbClr val="603F8B"/>
                </a:solidFill>
                <a:latin typeface="Montserrat Light"/>
              </a:rPr>
              <a:t>Can be books, newspapers, websites, paintings, laws, blogs, texts, etc.</a:t>
            </a:r>
          </a:p>
          <a:p>
            <a:pPr>
              <a:lnSpc>
                <a:spcPts val="3640"/>
              </a:lnSpc>
            </a:pPr>
            <a:endParaRPr lang="en-US" sz="2600">
              <a:solidFill>
                <a:srgbClr val="603F8B"/>
              </a:solidFill>
              <a:latin typeface="Montserrat Light"/>
            </a:endParaRPr>
          </a:p>
          <a:p>
            <a:pPr>
              <a:lnSpc>
                <a:spcPts val="3640"/>
              </a:lnSpc>
            </a:pPr>
            <a:r>
              <a:rPr lang="en-US" sz="2600">
                <a:solidFill>
                  <a:srgbClr val="603F8B"/>
                </a:solidFill>
                <a:latin typeface="Montserrat Light"/>
              </a:rPr>
              <a:t>“Who says what, to whom, why, how, and with what effect?”</a:t>
            </a:r>
          </a:p>
        </p:txBody>
      </p:sp>
      <p:pic>
        <p:nvPicPr>
          <p:cNvPr id="4" name="Picture 4"/>
          <p:cNvPicPr>
            <a:picLocks noChangeAspect="1"/>
          </p:cNvPicPr>
          <p:nvPr/>
        </p:nvPicPr>
        <p:blipFill>
          <a:blip r:embed="rId3"/>
          <a:srcRect/>
          <a:stretch>
            <a:fillRect/>
          </a:stretch>
        </p:blipFill>
        <p:spPr>
          <a:xfrm rot="2700000">
            <a:off x="1062267" y="3420376"/>
            <a:ext cx="451800" cy="451800"/>
          </a:xfrm>
          <a:prstGeom prst="rect">
            <a:avLst/>
          </a:prstGeom>
        </p:spPr>
      </p:pic>
      <p:grpSp>
        <p:nvGrpSpPr>
          <p:cNvPr id="5" name="Group 5"/>
          <p:cNvGrpSpPr/>
          <p:nvPr/>
        </p:nvGrpSpPr>
        <p:grpSpPr>
          <a:xfrm>
            <a:off x="7039129" y="6412905"/>
            <a:ext cx="8373857" cy="3073995"/>
            <a:chOff x="0" y="0"/>
            <a:chExt cx="11165142" cy="4098660"/>
          </a:xfrm>
        </p:grpSpPr>
        <p:sp>
          <p:nvSpPr>
            <p:cNvPr id="6" name="TextBox 6"/>
            <p:cNvSpPr txBox="1"/>
            <p:nvPr/>
          </p:nvSpPr>
          <p:spPr>
            <a:xfrm>
              <a:off x="0" y="0"/>
              <a:ext cx="11165142" cy="685800"/>
            </a:xfrm>
            <a:prstGeom prst="rect">
              <a:avLst/>
            </a:prstGeom>
          </p:spPr>
          <p:txBody>
            <a:bodyPr lIns="0" tIns="0" rIns="0" bIns="0" rtlCol="0" anchor="t">
              <a:spAutoFit/>
            </a:bodyPr>
            <a:lstStyle/>
            <a:p>
              <a:pPr algn="r">
                <a:lnSpc>
                  <a:spcPts val="4079"/>
                </a:lnSpc>
              </a:pPr>
              <a:r>
                <a:rPr lang="en-US" sz="3400" spc="251">
                  <a:solidFill>
                    <a:srgbClr val="603F8B"/>
                  </a:solidFill>
                  <a:latin typeface="Montserrat Classic Bold"/>
                </a:rPr>
                <a:t>Key Questions</a:t>
              </a:r>
            </a:p>
          </p:txBody>
        </p:sp>
        <p:sp>
          <p:nvSpPr>
            <p:cNvPr id="7" name="TextBox 7"/>
            <p:cNvSpPr txBox="1"/>
            <p:nvPr/>
          </p:nvSpPr>
          <p:spPr>
            <a:xfrm>
              <a:off x="0" y="1091088"/>
              <a:ext cx="11165142" cy="3007572"/>
            </a:xfrm>
            <a:prstGeom prst="rect">
              <a:avLst/>
            </a:prstGeom>
          </p:spPr>
          <p:txBody>
            <a:bodyPr lIns="0" tIns="0" rIns="0" bIns="0" rtlCol="0" anchor="t">
              <a:spAutoFit/>
            </a:bodyPr>
            <a:lstStyle/>
            <a:p>
              <a:pPr algn="r">
                <a:lnSpc>
                  <a:spcPts val="3640"/>
                </a:lnSpc>
              </a:pPr>
              <a:r>
                <a:rPr lang="en-US" sz="2600">
                  <a:solidFill>
                    <a:srgbClr val="603F8B"/>
                  </a:solidFill>
                  <a:latin typeface="Montserrat Light"/>
                </a:rPr>
                <a:t>What are your operational definitions?</a:t>
              </a:r>
            </a:p>
            <a:p>
              <a:pPr algn="r">
                <a:lnSpc>
                  <a:spcPts val="3640"/>
                </a:lnSpc>
              </a:pPr>
              <a:r>
                <a:rPr lang="en-US" sz="2600">
                  <a:solidFill>
                    <a:srgbClr val="603F8B"/>
                  </a:solidFill>
                  <a:latin typeface="Montserrat Light"/>
                </a:rPr>
                <a:t>What will you observe?</a:t>
              </a:r>
            </a:p>
            <a:p>
              <a:pPr algn="r">
                <a:lnSpc>
                  <a:spcPts val="3640"/>
                </a:lnSpc>
              </a:pPr>
              <a:r>
                <a:rPr lang="en-US" sz="2600">
                  <a:solidFill>
                    <a:srgbClr val="603F8B"/>
                  </a:solidFill>
                  <a:latin typeface="Montserrat Light"/>
                </a:rPr>
                <a:t>How will you analyze the data?</a:t>
              </a:r>
            </a:p>
            <a:p>
              <a:pPr algn="r">
                <a:lnSpc>
                  <a:spcPts val="3640"/>
                </a:lnSpc>
              </a:pPr>
              <a:r>
                <a:rPr lang="en-US" sz="2600">
                  <a:solidFill>
                    <a:srgbClr val="603F8B"/>
                  </a:solidFill>
                  <a:latin typeface="Montserrat Light"/>
                </a:rPr>
                <a:t>How will you measure your key variables?</a:t>
              </a:r>
            </a:p>
            <a:p>
              <a:pPr algn="r">
                <a:lnSpc>
                  <a:spcPts val="3640"/>
                </a:lnSpc>
              </a:pPr>
              <a:r>
                <a:rPr lang="en-US" sz="2600">
                  <a:solidFill>
                    <a:srgbClr val="603F8B"/>
                  </a:solidFill>
                  <a:latin typeface="Montserrat Light"/>
                </a:rPr>
                <a:t>What are your units of analysis?</a:t>
              </a:r>
            </a:p>
          </p:txBody>
        </p:sp>
      </p:grpSp>
      <p:pic>
        <p:nvPicPr>
          <p:cNvPr id="8" name="Picture 8"/>
          <p:cNvPicPr>
            <a:picLocks noChangeAspect="1"/>
          </p:cNvPicPr>
          <p:nvPr/>
        </p:nvPicPr>
        <p:blipFill>
          <a:blip r:embed="rId3"/>
          <a:srcRect/>
          <a:stretch>
            <a:fillRect/>
          </a:stretch>
        </p:blipFill>
        <p:spPr>
          <a:xfrm rot="2700000">
            <a:off x="16066478" y="6506476"/>
            <a:ext cx="451800" cy="451800"/>
          </a:xfrm>
          <a:prstGeom prst="rect">
            <a:avLst/>
          </a:prstGeom>
        </p:spPr>
      </p:pic>
      <p:grpSp>
        <p:nvGrpSpPr>
          <p:cNvPr id="9" name="Group 9"/>
          <p:cNvGrpSpPr>
            <a:grpSpLocks noChangeAspect="1"/>
          </p:cNvGrpSpPr>
          <p:nvPr/>
        </p:nvGrpSpPr>
        <p:grpSpPr>
          <a:xfrm>
            <a:off x="14963775" y="-1855405"/>
            <a:ext cx="4591050" cy="4591050"/>
            <a:chOff x="0" y="0"/>
            <a:chExt cx="2787650" cy="2787650"/>
          </a:xfrm>
        </p:grpSpPr>
        <p:sp>
          <p:nvSpPr>
            <p:cNvPr id="10" name="Freeform 10"/>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DD72A6"/>
            </a:solidFill>
          </p:spPr>
        </p:sp>
      </p:grpSp>
      <p:sp>
        <p:nvSpPr>
          <p:cNvPr id="11" name="AutoShape 11"/>
          <p:cNvSpPr/>
          <p:nvPr/>
        </p:nvSpPr>
        <p:spPr>
          <a:xfrm rot="-2700000">
            <a:off x="1206302" y="10361914"/>
            <a:ext cx="3200400" cy="190500"/>
          </a:xfrm>
          <a:prstGeom prst="rect">
            <a:avLst/>
          </a:prstGeom>
          <a:solidFill>
            <a:srgbClr val="DD72A6"/>
          </a:solidFill>
        </p:spPr>
      </p:sp>
      <p:sp>
        <p:nvSpPr>
          <p:cNvPr id="12" name="AutoShape 12"/>
          <p:cNvSpPr/>
          <p:nvPr/>
        </p:nvSpPr>
        <p:spPr>
          <a:xfrm rot="-2700000">
            <a:off x="13812785" y="344870"/>
            <a:ext cx="3200400" cy="190500"/>
          </a:xfrm>
          <a:prstGeom prst="rect">
            <a:avLst/>
          </a:prstGeom>
          <a:solidFill>
            <a:srgbClr val="603F8B"/>
          </a:solidFill>
        </p:spPr>
      </p:sp>
      <p:grpSp>
        <p:nvGrpSpPr>
          <p:cNvPr id="13" name="Group 13"/>
          <p:cNvGrpSpPr>
            <a:grpSpLocks noChangeAspect="1"/>
          </p:cNvGrpSpPr>
          <p:nvPr/>
        </p:nvGrpSpPr>
        <p:grpSpPr>
          <a:xfrm>
            <a:off x="555953" y="9428464"/>
            <a:ext cx="3238500" cy="3238500"/>
            <a:chOff x="-2540" y="-2540"/>
            <a:chExt cx="6355080" cy="6355080"/>
          </a:xfrm>
        </p:grpSpPr>
        <p:sp>
          <p:nvSpPr>
            <p:cNvPr id="14" name="Freeform 14"/>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603F8B"/>
            </a:solidFill>
          </p:spPr>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4FEE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2700000">
            <a:off x="1062267" y="3420376"/>
            <a:ext cx="451800" cy="451800"/>
          </a:xfrm>
          <a:prstGeom prst="rect">
            <a:avLst/>
          </a:prstGeom>
        </p:spPr>
      </p:pic>
      <p:grpSp>
        <p:nvGrpSpPr>
          <p:cNvPr id="3" name="Group 3"/>
          <p:cNvGrpSpPr>
            <a:grpSpLocks noChangeAspect="1"/>
          </p:cNvGrpSpPr>
          <p:nvPr/>
        </p:nvGrpSpPr>
        <p:grpSpPr>
          <a:xfrm>
            <a:off x="14963775" y="-1855405"/>
            <a:ext cx="4591050" cy="4591050"/>
            <a:chOff x="0" y="0"/>
            <a:chExt cx="2787650" cy="2787650"/>
          </a:xfrm>
        </p:grpSpPr>
        <p:sp>
          <p:nvSpPr>
            <p:cNvPr id="4" name="Freeform 4"/>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DD72A6"/>
            </a:solidFill>
          </p:spPr>
        </p:sp>
      </p:grpSp>
      <p:sp>
        <p:nvSpPr>
          <p:cNvPr id="5" name="AutoShape 5"/>
          <p:cNvSpPr/>
          <p:nvPr/>
        </p:nvSpPr>
        <p:spPr>
          <a:xfrm rot="-2700000">
            <a:off x="1206302" y="10361914"/>
            <a:ext cx="3200400" cy="190500"/>
          </a:xfrm>
          <a:prstGeom prst="rect">
            <a:avLst/>
          </a:prstGeom>
          <a:solidFill>
            <a:srgbClr val="DD72A6"/>
          </a:solidFill>
        </p:spPr>
      </p:sp>
      <p:sp>
        <p:nvSpPr>
          <p:cNvPr id="6" name="AutoShape 6"/>
          <p:cNvSpPr/>
          <p:nvPr/>
        </p:nvSpPr>
        <p:spPr>
          <a:xfrm rot="-2700000">
            <a:off x="13812785" y="344870"/>
            <a:ext cx="3200400" cy="190500"/>
          </a:xfrm>
          <a:prstGeom prst="rect">
            <a:avLst/>
          </a:prstGeom>
          <a:solidFill>
            <a:srgbClr val="603F8B"/>
          </a:solidFill>
        </p:spPr>
      </p:sp>
      <p:grpSp>
        <p:nvGrpSpPr>
          <p:cNvPr id="7" name="Group 7"/>
          <p:cNvGrpSpPr>
            <a:grpSpLocks noChangeAspect="1"/>
          </p:cNvGrpSpPr>
          <p:nvPr/>
        </p:nvGrpSpPr>
        <p:grpSpPr>
          <a:xfrm>
            <a:off x="555953" y="9428464"/>
            <a:ext cx="3238500" cy="3238500"/>
            <a:chOff x="-2540" y="-2540"/>
            <a:chExt cx="6355080" cy="6355080"/>
          </a:xfrm>
        </p:grpSpPr>
        <p:sp>
          <p:nvSpPr>
            <p:cNvPr id="8" name="Freeform 8"/>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603F8B"/>
            </a:solidFill>
          </p:spPr>
        </p:sp>
      </p:grpSp>
      <p:pic>
        <p:nvPicPr>
          <p:cNvPr id="9" name="Picture 9"/>
          <p:cNvPicPr>
            <a:picLocks noChangeAspect="1"/>
          </p:cNvPicPr>
          <p:nvPr/>
        </p:nvPicPr>
        <p:blipFill>
          <a:blip r:embed="rId3"/>
          <a:srcRect/>
          <a:stretch>
            <a:fillRect/>
          </a:stretch>
        </p:blipFill>
        <p:spPr>
          <a:xfrm>
            <a:off x="9883242" y="2326351"/>
            <a:ext cx="5080533" cy="7636257"/>
          </a:xfrm>
          <a:prstGeom prst="rect">
            <a:avLst/>
          </a:prstGeom>
        </p:spPr>
      </p:pic>
      <p:sp>
        <p:nvSpPr>
          <p:cNvPr id="10" name="TextBox 10"/>
          <p:cNvSpPr txBox="1"/>
          <p:nvPr/>
        </p:nvSpPr>
        <p:spPr>
          <a:xfrm>
            <a:off x="1028700" y="1028700"/>
            <a:ext cx="11092894" cy="971550"/>
          </a:xfrm>
          <a:prstGeom prst="rect">
            <a:avLst/>
          </a:prstGeom>
        </p:spPr>
        <p:txBody>
          <a:bodyPr lIns="0" tIns="0" rIns="0" bIns="0" rtlCol="0" anchor="t">
            <a:spAutoFit/>
          </a:bodyPr>
          <a:lstStyle/>
          <a:p>
            <a:pPr>
              <a:lnSpc>
                <a:spcPts val="7680"/>
              </a:lnSpc>
            </a:pPr>
            <a:r>
              <a:rPr lang="en-US" sz="6400" spc="185">
                <a:solidFill>
                  <a:srgbClr val="603F8B"/>
                </a:solidFill>
                <a:latin typeface="Montserrat Classic Bold"/>
              </a:rPr>
              <a:t>CONTENT ANALYSIS</a:t>
            </a:r>
          </a:p>
        </p:txBody>
      </p:sp>
      <p:sp>
        <p:nvSpPr>
          <p:cNvPr id="11" name="TextBox 11"/>
          <p:cNvSpPr txBox="1"/>
          <p:nvPr/>
        </p:nvSpPr>
        <p:spPr>
          <a:xfrm>
            <a:off x="2280660" y="3326805"/>
            <a:ext cx="6623758" cy="514350"/>
          </a:xfrm>
          <a:prstGeom prst="rect">
            <a:avLst/>
          </a:prstGeom>
        </p:spPr>
        <p:txBody>
          <a:bodyPr lIns="0" tIns="0" rIns="0" bIns="0" rtlCol="0" anchor="t">
            <a:spAutoFit/>
          </a:bodyPr>
          <a:lstStyle/>
          <a:p>
            <a:pPr>
              <a:lnSpc>
                <a:spcPts val="4079"/>
              </a:lnSpc>
            </a:pPr>
            <a:r>
              <a:rPr lang="en-US" sz="3400" spc="251">
                <a:solidFill>
                  <a:srgbClr val="603F8B"/>
                </a:solidFill>
                <a:latin typeface="Montserrat Classic Bold"/>
              </a:rPr>
              <a:t>Units of Analysis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4FEE7"/>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1092894" cy="971550"/>
          </a:xfrm>
          <a:prstGeom prst="rect">
            <a:avLst/>
          </a:prstGeom>
        </p:spPr>
        <p:txBody>
          <a:bodyPr lIns="0" tIns="0" rIns="0" bIns="0" rtlCol="0" anchor="t">
            <a:spAutoFit/>
          </a:bodyPr>
          <a:lstStyle/>
          <a:p>
            <a:pPr>
              <a:lnSpc>
                <a:spcPts val="7680"/>
              </a:lnSpc>
            </a:pPr>
            <a:r>
              <a:rPr lang="en-US" sz="6400" spc="185">
                <a:solidFill>
                  <a:srgbClr val="603F8B"/>
                </a:solidFill>
                <a:latin typeface="Montserrat Classic Bold"/>
              </a:rPr>
              <a:t>CONTENT ANALYSIS</a:t>
            </a:r>
          </a:p>
        </p:txBody>
      </p:sp>
      <p:sp>
        <p:nvSpPr>
          <p:cNvPr id="3" name="TextBox 3"/>
          <p:cNvSpPr txBox="1"/>
          <p:nvPr/>
        </p:nvSpPr>
        <p:spPr>
          <a:xfrm>
            <a:off x="2280660" y="3326805"/>
            <a:ext cx="6623758" cy="514350"/>
          </a:xfrm>
          <a:prstGeom prst="rect">
            <a:avLst/>
          </a:prstGeom>
        </p:spPr>
        <p:txBody>
          <a:bodyPr lIns="0" tIns="0" rIns="0" bIns="0" rtlCol="0" anchor="t">
            <a:spAutoFit/>
          </a:bodyPr>
          <a:lstStyle/>
          <a:p>
            <a:pPr>
              <a:lnSpc>
                <a:spcPts val="4079"/>
              </a:lnSpc>
            </a:pPr>
            <a:r>
              <a:rPr lang="en-US" sz="3400" spc="251">
                <a:solidFill>
                  <a:srgbClr val="603F8B"/>
                </a:solidFill>
                <a:latin typeface="Montserrat Classic Bold"/>
              </a:rPr>
              <a:t>Sampling</a:t>
            </a:r>
          </a:p>
        </p:txBody>
      </p:sp>
      <p:pic>
        <p:nvPicPr>
          <p:cNvPr id="4" name="Picture 4"/>
          <p:cNvPicPr>
            <a:picLocks noChangeAspect="1"/>
          </p:cNvPicPr>
          <p:nvPr/>
        </p:nvPicPr>
        <p:blipFill>
          <a:blip r:embed="rId3"/>
          <a:srcRect/>
          <a:stretch>
            <a:fillRect/>
          </a:stretch>
        </p:blipFill>
        <p:spPr>
          <a:xfrm rot="2700000">
            <a:off x="1062267" y="3420376"/>
            <a:ext cx="451800" cy="451800"/>
          </a:xfrm>
          <a:prstGeom prst="rect">
            <a:avLst/>
          </a:prstGeom>
        </p:spPr>
      </p:pic>
      <p:grpSp>
        <p:nvGrpSpPr>
          <p:cNvPr id="5" name="Group 5"/>
          <p:cNvGrpSpPr>
            <a:grpSpLocks noChangeAspect="1"/>
          </p:cNvGrpSpPr>
          <p:nvPr/>
        </p:nvGrpSpPr>
        <p:grpSpPr>
          <a:xfrm>
            <a:off x="14963775" y="-1855405"/>
            <a:ext cx="4591050" cy="4591050"/>
            <a:chOff x="0" y="0"/>
            <a:chExt cx="2787650" cy="2787650"/>
          </a:xfrm>
        </p:grpSpPr>
        <p:sp>
          <p:nvSpPr>
            <p:cNvPr id="6" name="Freeform 6"/>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DD72A6"/>
            </a:solidFill>
          </p:spPr>
        </p:sp>
      </p:grpSp>
      <p:sp>
        <p:nvSpPr>
          <p:cNvPr id="7" name="AutoShape 7"/>
          <p:cNvSpPr/>
          <p:nvPr/>
        </p:nvSpPr>
        <p:spPr>
          <a:xfrm rot="-2700000">
            <a:off x="1206302" y="10361914"/>
            <a:ext cx="3200400" cy="190500"/>
          </a:xfrm>
          <a:prstGeom prst="rect">
            <a:avLst/>
          </a:prstGeom>
          <a:solidFill>
            <a:srgbClr val="DD72A6"/>
          </a:solidFill>
        </p:spPr>
      </p:sp>
      <p:sp>
        <p:nvSpPr>
          <p:cNvPr id="8" name="AutoShape 8"/>
          <p:cNvSpPr/>
          <p:nvPr/>
        </p:nvSpPr>
        <p:spPr>
          <a:xfrm rot="-2700000">
            <a:off x="13812785" y="344870"/>
            <a:ext cx="3200400" cy="190500"/>
          </a:xfrm>
          <a:prstGeom prst="rect">
            <a:avLst/>
          </a:prstGeom>
          <a:solidFill>
            <a:srgbClr val="603F8B"/>
          </a:solidFill>
        </p:spPr>
      </p:sp>
      <p:grpSp>
        <p:nvGrpSpPr>
          <p:cNvPr id="9" name="Group 9"/>
          <p:cNvGrpSpPr>
            <a:grpSpLocks noChangeAspect="1"/>
          </p:cNvGrpSpPr>
          <p:nvPr/>
        </p:nvGrpSpPr>
        <p:grpSpPr>
          <a:xfrm>
            <a:off x="555953" y="9428464"/>
            <a:ext cx="3238500" cy="3238500"/>
            <a:chOff x="-2540" y="-2540"/>
            <a:chExt cx="6355080" cy="6355080"/>
          </a:xfrm>
        </p:grpSpPr>
        <p:sp>
          <p:nvSpPr>
            <p:cNvPr id="10" name="Freeform 10"/>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603F8B"/>
            </a:solidFill>
          </p:spPr>
        </p:sp>
      </p:grpSp>
      <p:sp>
        <p:nvSpPr>
          <p:cNvPr id="11" name="TextBox 11"/>
          <p:cNvSpPr txBox="1"/>
          <p:nvPr/>
        </p:nvSpPr>
        <p:spPr>
          <a:xfrm>
            <a:off x="2280660" y="3918122"/>
            <a:ext cx="6623758" cy="895985"/>
          </a:xfrm>
          <a:prstGeom prst="rect">
            <a:avLst/>
          </a:prstGeom>
        </p:spPr>
        <p:txBody>
          <a:bodyPr lIns="0" tIns="0" rIns="0" bIns="0" rtlCol="0" anchor="t">
            <a:spAutoFit/>
          </a:bodyPr>
          <a:lstStyle/>
          <a:p>
            <a:pPr>
              <a:lnSpc>
                <a:spcPts val="3640"/>
              </a:lnSpc>
            </a:pPr>
            <a:r>
              <a:rPr lang="en-US" sz="2600">
                <a:solidFill>
                  <a:srgbClr val="603F8B"/>
                </a:solidFill>
                <a:latin typeface="Montserrat Light"/>
              </a:rPr>
              <a:t>Any conventional sampling technique may be used for content analysis.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4FEE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rot="2700000">
            <a:off x="1062267" y="3420376"/>
            <a:ext cx="451800" cy="451800"/>
          </a:xfrm>
          <a:prstGeom prst="rect">
            <a:avLst/>
          </a:prstGeom>
        </p:spPr>
      </p:pic>
      <p:grpSp>
        <p:nvGrpSpPr>
          <p:cNvPr id="3" name="Group 3"/>
          <p:cNvGrpSpPr>
            <a:grpSpLocks noChangeAspect="1"/>
          </p:cNvGrpSpPr>
          <p:nvPr/>
        </p:nvGrpSpPr>
        <p:grpSpPr>
          <a:xfrm>
            <a:off x="14963775" y="-1855405"/>
            <a:ext cx="4591050" cy="4591050"/>
            <a:chOff x="0" y="0"/>
            <a:chExt cx="2787650" cy="2787650"/>
          </a:xfrm>
        </p:grpSpPr>
        <p:sp>
          <p:nvSpPr>
            <p:cNvPr id="4" name="Freeform 4"/>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DD72A6"/>
            </a:solidFill>
          </p:spPr>
        </p:sp>
      </p:grpSp>
      <p:sp>
        <p:nvSpPr>
          <p:cNvPr id="5" name="AutoShape 5"/>
          <p:cNvSpPr/>
          <p:nvPr/>
        </p:nvSpPr>
        <p:spPr>
          <a:xfrm rot="-2700000">
            <a:off x="1206302" y="10361914"/>
            <a:ext cx="3200400" cy="190500"/>
          </a:xfrm>
          <a:prstGeom prst="rect">
            <a:avLst/>
          </a:prstGeom>
          <a:solidFill>
            <a:srgbClr val="DD72A6"/>
          </a:solidFill>
        </p:spPr>
      </p:sp>
      <p:sp>
        <p:nvSpPr>
          <p:cNvPr id="6" name="AutoShape 6"/>
          <p:cNvSpPr/>
          <p:nvPr/>
        </p:nvSpPr>
        <p:spPr>
          <a:xfrm rot="-2700000">
            <a:off x="13812785" y="344870"/>
            <a:ext cx="3200400" cy="190500"/>
          </a:xfrm>
          <a:prstGeom prst="rect">
            <a:avLst/>
          </a:prstGeom>
          <a:solidFill>
            <a:srgbClr val="603F8B"/>
          </a:solidFill>
        </p:spPr>
      </p:sp>
      <p:grpSp>
        <p:nvGrpSpPr>
          <p:cNvPr id="7" name="Group 7"/>
          <p:cNvGrpSpPr>
            <a:grpSpLocks noChangeAspect="1"/>
          </p:cNvGrpSpPr>
          <p:nvPr/>
        </p:nvGrpSpPr>
        <p:grpSpPr>
          <a:xfrm>
            <a:off x="555953" y="9428464"/>
            <a:ext cx="3238500" cy="3238500"/>
            <a:chOff x="-2540" y="-2540"/>
            <a:chExt cx="6355080" cy="6355080"/>
          </a:xfrm>
        </p:grpSpPr>
        <p:sp>
          <p:nvSpPr>
            <p:cNvPr id="8" name="Freeform 8"/>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603F8B"/>
            </a:solidFill>
          </p:spPr>
        </p:sp>
      </p:grpSp>
      <p:pic>
        <p:nvPicPr>
          <p:cNvPr id="9" name="Picture 9"/>
          <p:cNvPicPr>
            <a:picLocks noChangeAspect="1"/>
          </p:cNvPicPr>
          <p:nvPr/>
        </p:nvPicPr>
        <p:blipFill>
          <a:blip r:embed="rId4"/>
          <a:srcRect l="35" r="35"/>
          <a:stretch>
            <a:fillRect/>
          </a:stretch>
        </p:blipFill>
        <p:spPr>
          <a:xfrm>
            <a:off x="8008146" y="4028103"/>
            <a:ext cx="9251154" cy="5400361"/>
          </a:xfrm>
          <a:prstGeom prst="rect">
            <a:avLst/>
          </a:prstGeom>
        </p:spPr>
      </p:pic>
      <p:sp>
        <p:nvSpPr>
          <p:cNvPr id="10" name="TextBox 10"/>
          <p:cNvSpPr txBox="1"/>
          <p:nvPr/>
        </p:nvSpPr>
        <p:spPr>
          <a:xfrm>
            <a:off x="1028700" y="1028700"/>
            <a:ext cx="11092894" cy="971550"/>
          </a:xfrm>
          <a:prstGeom prst="rect">
            <a:avLst/>
          </a:prstGeom>
        </p:spPr>
        <p:txBody>
          <a:bodyPr lIns="0" tIns="0" rIns="0" bIns="0" rtlCol="0" anchor="t">
            <a:spAutoFit/>
          </a:bodyPr>
          <a:lstStyle/>
          <a:p>
            <a:pPr>
              <a:lnSpc>
                <a:spcPts val="7680"/>
              </a:lnSpc>
            </a:pPr>
            <a:r>
              <a:rPr lang="en-US" sz="6400" spc="185">
                <a:solidFill>
                  <a:srgbClr val="603F8B"/>
                </a:solidFill>
                <a:latin typeface="Montserrat Classic Bold"/>
              </a:rPr>
              <a:t>CONTENT ANALYSIS</a:t>
            </a:r>
          </a:p>
        </p:txBody>
      </p:sp>
      <p:sp>
        <p:nvSpPr>
          <p:cNvPr id="11" name="TextBox 11"/>
          <p:cNvSpPr txBox="1"/>
          <p:nvPr/>
        </p:nvSpPr>
        <p:spPr>
          <a:xfrm>
            <a:off x="2280660" y="3326805"/>
            <a:ext cx="6623758" cy="514350"/>
          </a:xfrm>
          <a:prstGeom prst="rect">
            <a:avLst/>
          </a:prstGeom>
        </p:spPr>
        <p:txBody>
          <a:bodyPr lIns="0" tIns="0" rIns="0" bIns="0" rtlCol="0" anchor="t">
            <a:spAutoFit/>
          </a:bodyPr>
          <a:lstStyle/>
          <a:p>
            <a:pPr>
              <a:lnSpc>
                <a:spcPts val="4079"/>
              </a:lnSpc>
            </a:pPr>
            <a:r>
              <a:rPr lang="en-US" sz="3400" spc="251">
                <a:solidFill>
                  <a:srgbClr val="603F8B"/>
                </a:solidFill>
                <a:latin typeface="Montserrat Classic Bold"/>
              </a:rPr>
              <a:t>Coding</a:t>
            </a:r>
          </a:p>
        </p:txBody>
      </p:sp>
      <p:sp>
        <p:nvSpPr>
          <p:cNvPr id="12" name="TextBox 12"/>
          <p:cNvSpPr txBox="1"/>
          <p:nvPr/>
        </p:nvSpPr>
        <p:spPr>
          <a:xfrm>
            <a:off x="2280660" y="3918122"/>
            <a:ext cx="6623758" cy="895985"/>
          </a:xfrm>
          <a:prstGeom prst="rect">
            <a:avLst/>
          </a:prstGeom>
        </p:spPr>
        <p:txBody>
          <a:bodyPr lIns="0" tIns="0" rIns="0" bIns="0" rtlCol="0" anchor="t">
            <a:spAutoFit/>
          </a:bodyPr>
          <a:lstStyle/>
          <a:p>
            <a:pPr>
              <a:lnSpc>
                <a:spcPts val="3640"/>
              </a:lnSpc>
            </a:pPr>
            <a:r>
              <a:rPr lang="en-US" sz="2600">
                <a:solidFill>
                  <a:srgbClr val="603F8B"/>
                </a:solidFill>
                <a:latin typeface="Montserrat Light"/>
              </a:rPr>
              <a:t>Transforming raw data into a standardized form for analysis.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4FEE7"/>
        </a:solidFill>
        <a:effectLst/>
      </p:bgPr>
    </p:bg>
    <p:spTree>
      <p:nvGrpSpPr>
        <p:cNvPr id="1" name=""/>
        <p:cNvGrpSpPr/>
        <p:nvPr/>
      </p:nvGrpSpPr>
      <p:grpSpPr>
        <a:xfrm>
          <a:off x="0" y="0"/>
          <a:ext cx="0" cy="0"/>
          <a:chOff x="0" y="0"/>
          <a:chExt cx="0" cy="0"/>
        </a:xfrm>
      </p:grpSpPr>
      <p:sp>
        <p:nvSpPr>
          <p:cNvPr id="2" name="TextBox 2"/>
          <p:cNvSpPr txBox="1"/>
          <p:nvPr/>
        </p:nvSpPr>
        <p:spPr>
          <a:xfrm rot="5400000">
            <a:off x="13221402" y="5325178"/>
            <a:ext cx="6751819" cy="1114425"/>
          </a:xfrm>
          <a:prstGeom prst="rect">
            <a:avLst/>
          </a:prstGeom>
        </p:spPr>
        <p:txBody>
          <a:bodyPr lIns="0" tIns="0" rIns="0" bIns="0" rtlCol="0" anchor="t">
            <a:spAutoFit/>
          </a:bodyPr>
          <a:lstStyle/>
          <a:p>
            <a:pPr algn="r">
              <a:lnSpc>
                <a:spcPts val="8400"/>
              </a:lnSpc>
            </a:pPr>
            <a:r>
              <a:rPr lang="en-US" sz="8000" spc="-320">
                <a:solidFill>
                  <a:srgbClr val="603F8B"/>
                </a:solidFill>
                <a:latin typeface="Montserrat Classic Bold"/>
              </a:rPr>
              <a:t>Coding Types</a:t>
            </a:r>
          </a:p>
        </p:txBody>
      </p:sp>
      <p:sp>
        <p:nvSpPr>
          <p:cNvPr id="3" name="TextBox 3"/>
          <p:cNvSpPr txBox="1"/>
          <p:nvPr/>
        </p:nvSpPr>
        <p:spPr>
          <a:xfrm>
            <a:off x="1486693" y="2932115"/>
            <a:ext cx="6728025" cy="495300"/>
          </a:xfrm>
          <a:prstGeom prst="rect">
            <a:avLst/>
          </a:prstGeom>
        </p:spPr>
        <p:txBody>
          <a:bodyPr lIns="0" tIns="0" rIns="0" bIns="0" rtlCol="0" anchor="t">
            <a:spAutoFit/>
          </a:bodyPr>
          <a:lstStyle/>
          <a:p>
            <a:pPr>
              <a:lnSpc>
                <a:spcPts val="3900"/>
              </a:lnSpc>
            </a:pPr>
            <a:r>
              <a:rPr lang="en-US" sz="3000" spc="330">
                <a:solidFill>
                  <a:srgbClr val="DD72A6"/>
                </a:solidFill>
                <a:latin typeface="Montserrat Classic"/>
              </a:rPr>
              <a:t>MANIFEST CODING</a:t>
            </a:r>
          </a:p>
        </p:txBody>
      </p:sp>
      <p:sp>
        <p:nvSpPr>
          <p:cNvPr id="4" name="TextBox 4"/>
          <p:cNvSpPr txBox="1"/>
          <p:nvPr/>
        </p:nvSpPr>
        <p:spPr>
          <a:xfrm>
            <a:off x="1486693" y="3873180"/>
            <a:ext cx="6728025" cy="3443605"/>
          </a:xfrm>
          <a:prstGeom prst="rect">
            <a:avLst/>
          </a:prstGeom>
        </p:spPr>
        <p:txBody>
          <a:bodyPr lIns="0" tIns="0" rIns="0" bIns="0" rtlCol="0" anchor="t">
            <a:spAutoFit/>
          </a:bodyPr>
          <a:lstStyle/>
          <a:p>
            <a:pPr>
              <a:lnSpc>
                <a:spcPts val="3919"/>
              </a:lnSpc>
            </a:pPr>
            <a:r>
              <a:rPr lang="en-US" sz="2800" spc="56">
                <a:solidFill>
                  <a:srgbClr val="603F8B"/>
                </a:solidFill>
                <a:latin typeface="Montserrat Light"/>
              </a:rPr>
              <a:t>The concrete terms contained in a communication.</a:t>
            </a:r>
          </a:p>
          <a:p>
            <a:pPr marL="462280" lvl="1" indent="-231140">
              <a:lnSpc>
                <a:spcPts val="3919"/>
              </a:lnSpc>
              <a:buFont typeface="Arial"/>
              <a:buChar char="•"/>
            </a:pPr>
            <a:r>
              <a:rPr lang="en-US" sz="2799" spc="55">
                <a:solidFill>
                  <a:srgbClr val="603F8B"/>
                </a:solidFill>
                <a:latin typeface="Montserrat Light"/>
              </a:rPr>
              <a:t>involves the counting of specific elements, such as the word love, to determine whether and to what degree the passage should be judged “romantic.”</a:t>
            </a:r>
          </a:p>
        </p:txBody>
      </p:sp>
      <p:sp>
        <p:nvSpPr>
          <p:cNvPr id="5" name="TextBox 5"/>
          <p:cNvSpPr txBox="1"/>
          <p:nvPr/>
        </p:nvSpPr>
        <p:spPr>
          <a:xfrm>
            <a:off x="8999313" y="2932115"/>
            <a:ext cx="6728025" cy="495300"/>
          </a:xfrm>
          <a:prstGeom prst="rect">
            <a:avLst/>
          </a:prstGeom>
        </p:spPr>
        <p:txBody>
          <a:bodyPr lIns="0" tIns="0" rIns="0" bIns="0" rtlCol="0" anchor="t">
            <a:spAutoFit/>
          </a:bodyPr>
          <a:lstStyle/>
          <a:p>
            <a:pPr>
              <a:lnSpc>
                <a:spcPts val="3900"/>
              </a:lnSpc>
            </a:pPr>
            <a:r>
              <a:rPr lang="en-US" sz="3000" spc="330">
                <a:solidFill>
                  <a:srgbClr val="DD72A6"/>
                </a:solidFill>
                <a:latin typeface="Montserrat Classic"/>
              </a:rPr>
              <a:t>LATENT CODING</a:t>
            </a:r>
          </a:p>
        </p:txBody>
      </p:sp>
      <p:sp>
        <p:nvSpPr>
          <p:cNvPr id="6" name="TextBox 6"/>
          <p:cNvSpPr txBox="1"/>
          <p:nvPr/>
        </p:nvSpPr>
        <p:spPr>
          <a:xfrm>
            <a:off x="8999313" y="3873180"/>
            <a:ext cx="6728025" cy="3443605"/>
          </a:xfrm>
          <a:prstGeom prst="rect">
            <a:avLst/>
          </a:prstGeom>
        </p:spPr>
        <p:txBody>
          <a:bodyPr lIns="0" tIns="0" rIns="0" bIns="0" rtlCol="0" anchor="t">
            <a:spAutoFit/>
          </a:bodyPr>
          <a:lstStyle/>
          <a:p>
            <a:pPr>
              <a:lnSpc>
                <a:spcPts val="3919"/>
              </a:lnSpc>
            </a:pPr>
            <a:r>
              <a:rPr lang="en-US" sz="2800" spc="56">
                <a:solidFill>
                  <a:srgbClr val="603F8B"/>
                </a:solidFill>
                <a:latin typeface="Montserrat Light"/>
              </a:rPr>
              <a:t>The underlying meaning of communication.</a:t>
            </a:r>
          </a:p>
          <a:p>
            <a:pPr marL="462280" lvl="1" indent="-231140">
              <a:lnSpc>
                <a:spcPts val="3919"/>
              </a:lnSpc>
              <a:buFont typeface="Arial"/>
              <a:buChar char="•"/>
            </a:pPr>
            <a:r>
              <a:rPr lang="en-US" sz="2800" spc="56">
                <a:solidFill>
                  <a:srgbClr val="603F8B"/>
                </a:solidFill>
                <a:latin typeface="Montserrat Light"/>
              </a:rPr>
              <a:t>view entire unit of analysis (a paragraph in this case) and make a subjective assessment regarding whether and to what degree it is “romantic.” </a:t>
            </a:r>
          </a:p>
        </p:txBody>
      </p:sp>
      <p:grpSp>
        <p:nvGrpSpPr>
          <p:cNvPr id="7" name="Group 7"/>
          <p:cNvGrpSpPr>
            <a:grpSpLocks noChangeAspect="1"/>
          </p:cNvGrpSpPr>
          <p:nvPr/>
        </p:nvGrpSpPr>
        <p:grpSpPr>
          <a:xfrm>
            <a:off x="15890272" y="-1151119"/>
            <a:ext cx="3429000" cy="3429000"/>
            <a:chOff x="0" y="0"/>
            <a:chExt cx="2787650" cy="2787650"/>
          </a:xfrm>
        </p:grpSpPr>
        <p:sp>
          <p:nvSpPr>
            <p:cNvPr id="8" name="Freeform 8"/>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603F8B"/>
            </a:solidFill>
          </p:spPr>
        </p:sp>
      </p:grpSp>
      <p:sp>
        <p:nvSpPr>
          <p:cNvPr id="9" name="AutoShape 9"/>
          <p:cNvSpPr/>
          <p:nvPr/>
        </p:nvSpPr>
        <p:spPr>
          <a:xfrm rot="-2700000">
            <a:off x="15051405" y="703104"/>
            <a:ext cx="3200400" cy="190500"/>
          </a:xfrm>
          <a:prstGeom prst="rect">
            <a:avLst/>
          </a:prstGeom>
          <a:solidFill>
            <a:srgbClr val="DD72A6"/>
          </a:solidFill>
        </p:spPr>
      </p:sp>
      <p:sp>
        <p:nvSpPr>
          <p:cNvPr id="10" name="TextBox 10"/>
          <p:cNvSpPr txBox="1"/>
          <p:nvPr/>
        </p:nvSpPr>
        <p:spPr>
          <a:xfrm>
            <a:off x="1028700" y="1028700"/>
            <a:ext cx="11092894" cy="971550"/>
          </a:xfrm>
          <a:prstGeom prst="rect">
            <a:avLst/>
          </a:prstGeom>
        </p:spPr>
        <p:txBody>
          <a:bodyPr lIns="0" tIns="0" rIns="0" bIns="0" rtlCol="0" anchor="t">
            <a:spAutoFit/>
          </a:bodyPr>
          <a:lstStyle/>
          <a:p>
            <a:pPr>
              <a:lnSpc>
                <a:spcPts val="7680"/>
              </a:lnSpc>
            </a:pPr>
            <a:r>
              <a:rPr lang="en-US" sz="6400" spc="185">
                <a:solidFill>
                  <a:srgbClr val="603F8B"/>
                </a:solidFill>
                <a:latin typeface="Montserrat Classic Bold"/>
              </a:rPr>
              <a:t>CONTENT ANALYSIS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4FEE7"/>
        </a:solidFill>
        <a:effectLst/>
      </p:bgPr>
    </p:bg>
    <p:spTree>
      <p:nvGrpSpPr>
        <p:cNvPr id="1" name=""/>
        <p:cNvGrpSpPr/>
        <p:nvPr/>
      </p:nvGrpSpPr>
      <p:grpSpPr>
        <a:xfrm>
          <a:off x="0" y="0"/>
          <a:ext cx="0" cy="0"/>
          <a:chOff x="0" y="0"/>
          <a:chExt cx="0" cy="0"/>
        </a:xfrm>
      </p:grpSpPr>
      <p:sp>
        <p:nvSpPr>
          <p:cNvPr id="2" name="TextBox 2"/>
          <p:cNvSpPr txBox="1"/>
          <p:nvPr/>
        </p:nvSpPr>
        <p:spPr>
          <a:xfrm rot="5400000">
            <a:off x="13221402" y="5325178"/>
            <a:ext cx="6751819" cy="1114425"/>
          </a:xfrm>
          <a:prstGeom prst="rect">
            <a:avLst/>
          </a:prstGeom>
        </p:spPr>
        <p:txBody>
          <a:bodyPr lIns="0" tIns="0" rIns="0" bIns="0" rtlCol="0" anchor="t">
            <a:spAutoFit/>
          </a:bodyPr>
          <a:lstStyle/>
          <a:p>
            <a:pPr algn="r">
              <a:lnSpc>
                <a:spcPts val="8400"/>
              </a:lnSpc>
            </a:pPr>
            <a:r>
              <a:rPr lang="en-US" sz="8000" spc="-320">
                <a:solidFill>
                  <a:srgbClr val="603F8B"/>
                </a:solidFill>
                <a:latin typeface="Montserrat Classic Bold"/>
              </a:rPr>
              <a:t>Coding Types</a:t>
            </a:r>
          </a:p>
        </p:txBody>
      </p:sp>
      <p:sp>
        <p:nvSpPr>
          <p:cNvPr id="3" name="TextBox 3"/>
          <p:cNvSpPr txBox="1"/>
          <p:nvPr/>
        </p:nvSpPr>
        <p:spPr>
          <a:xfrm>
            <a:off x="1486693" y="2932115"/>
            <a:ext cx="6728025" cy="495300"/>
          </a:xfrm>
          <a:prstGeom prst="rect">
            <a:avLst/>
          </a:prstGeom>
        </p:spPr>
        <p:txBody>
          <a:bodyPr lIns="0" tIns="0" rIns="0" bIns="0" rtlCol="0" anchor="t">
            <a:spAutoFit/>
          </a:bodyPr>
          <a:lstStyle/>
          <a:p>
            <a:pPr>
              <a:lnSpc>
                <a:spcPts val="3900"/>
              </a:lnSpc>
            </a:pPr>
            <a:r>
              <a:rPr lang="en-US" sz="3000" spc="330">
                <a:solidFill>
                  <a:srgbClr val="603F8B"/>
                </a:solidFill>
                <a:latin typeface="Montserrat Classic Bold"/>
              </a:rPr>
              <a:t>STRENGTHS</a:t>
            </a:r>
          </a:p>
        </p:txBody>
      </p:sp>
      <p:sp>
        <p:nvSpPr>
          <p:cNvPr id="4" name="TextBox 4"/>
          <p:cNvSpPr txBox="1"/>
          <p:nvPr/>
        </p:nvSpPr>
        <p:spPr>
          <a:xfrm>
            <a:off x="1486693" y="3873180"/>
            <a:ext cx="6728025" cy="3443605"/>
          </a:xfrm>
          <a:prstGeom prst="rect">
            <a:avLst/>
          </a:prstGeom>
        </p:spPr>
        <p:txBody>
          <a:bodyPr lIns="0" tIns="0" rIns="0" bIns="0" rtlCol="0" anchor="t">
            <a:spAutoFit/>
          </a:bodyPr>
          <a:lstStyle/>
          <a:p>
            <a:pPr marL="462280" lvl="1" indent="-231140">
              <a:lnSpc>
                <a:spcPts val="3919"/>
              </a:lnSpc>
              <a:buFont typeface="Arial"/>
              <a:buChar char="•"/>
            </a:pPr>
            <a:r>
              <a:rPr lang="en-US" sz="2800" spc="56">
                <a:solidFill>
                  <a:srgbClr val="603F8B"/>
                </a:solidFill>
                <a:latin typeface="Montserrat Light"/>
              </a:rPr>
              <a:t>Time and money</a:t>
            </a:r>
          </a:p>
          <a:p>
            <a:pPr marL="462280" lvl="1" indent="-231140">
              <a:lnSpc>
                <a:spcPts val="3919"/>
              </a:lnSpc>
              <a:buFont typeface="Arial"/>
              <a:buChar char="•"/>
            </a:pPr>
            <a:r>
              <a:rPr lang="en-US" sz="2800" spc="56">
                <a:solidFill>
                  <a:srgbClr val="603F8B"/>
                </a:solidFill>
                <a:latin typeface="Montserrat Light"/>
              </a:rPr>
              <a:t>Correction of errors</a:t>
            </a:r>
          </a:p>
          <a:p>
            <a:pPr marL="462280" lvl="1" indent="-231140">
              <a:lnSpc>
                <a:spcPts val="3919"/>
              </a:lnSpc>
              <a:buFont typeface="Arial"/>
              <a:buChar char="•"/>
            </a:pPr>
            <a:r>
              <a:rPr lang="en-US" sz="2800" spc="56">
                <a:solidFill>
                  <a:srgbClr val="603F8B"/>
                </a:solidFill>
                <a:latin typeface="Montserrat Light"/>
              </a:rPr>
              <a:t>Study of processes occurring over time</a:t>
            </a:r>
          </a:p>
          <a:p>
            <a:pPr marL="462280" lvl="1" indent="-231140">
              <a:lnSpc>
                <a:spcPts val="3919"/>
              </a:lnSpc>
              <a:buFont typeface="Arial"/>
              <a:buChar char="•"/>
            </a:pPr>
            <a:r>
              <a:rPr lang="en-US" sz="2800">
                <a:solidFill>
                  <a:srgbClr val="603F8B"/>
                </a:solidFill>
                <a:latin typeface="Arimo"/>
              </a:rPr>
              <a:t>R</a:t>
            </a:r>
            <a:r>
              <a:rPr lang="en-US" sz="2800" spc="56">
                <a:solidFill>
                  <a:srgbClr val="603F8B"/>
                </a:solidFill>
                <a:latin typeface="Montserrat Light"/>
              </a:rPr>
              <a:t>esearch has virtually no effect on subjects</a:t>
            </a:r>
          </a:p>
          <a:p>
            <a:pPr marL="462280" lvl="1" indent="-231140">
              <a:lnSpc>
                <a:spcPts val="3919"/>
              </a:lnSpc>
              <a:buFont typeface="Arial"/>
              <a:buChar char="•"/>
            </a:pPr>
            <a:r>
              <a:rPr lang="en-US" sz="2800" spc="56">
                <a:solidFill>
                  <a:srgbClr val="603F8B"/>
                </a:solidFill>
                <a:latin typeface="Montserrat Light"/>
              </a:rPr>
              <a:t>Reliability</a:t>
            </a:r>
          </a:p>
        </p:txBody>
      </p:sp>
      <p:sp>
        <p:nvSpPr>
          <p:cNvPr id="5" name="TextBox 5"/>
          <p:cNvSpPr txBox="1"/>
          <p:nvPr/>
        </p:nvSpPr>
        <p:spPr>
          <a:xfrm>
            <a:off x="8999313" y="2932115"/>
            <a:ext cx="6728025" cy="495300"/>
          </a:xfrm>
          <a:prstGeom prst="rect">
            <a:avLst/>
          </a:prstGeom>
        </p:spPr>
        <p:txBody>
          <a:bodyPr lIns="0" tIns="0" rIns="0" bIns="0" rtlCol="0" anchor="t">
            <a:spAutoFit/>
          </a:bodyPr>
          <a:lstStyle/>
          <a:p>
            <a:pPr>
              <a:lnSpc>
                <a:spcPts val="3900"/>
              </a:lnSpc>
            </a:pPr>
            <a:r>
              <a:rPr lang="en-US" sz="3000" spc="330">
                <a:solidFill>
                  <a:srgbClr val="603F8B"/>
                </a:solidFill>
                <a:latin typeface="Montserrat Classic Bold"/>
              </a:rPr>
              <a:t>WEAKNESSES</a:t>
            </a:r>
          </a:p>
        </p:txBody>
      </p:sp>
      <p:sp>
        <p:nvSpPr>
          <p:cNvPr id="6" name="TextBox 6"/>
          <p:cNvSpPr txBox="1"/>
          <p:nvPr/>
        </p:nvSpPr>
        <p:spPr>
          <a:xfrm>
            <a:off x="8999313" y="3873180"/>
            <a:ext cx="6728025" cy="1462405"/>
          </a:xfrm>
          <a:prstGeom prst="rect">
            <a:avLst/>
          </a:prstGeom>
        </p:spPr>
        <p:txBody>
          <a:bodyPr lIns="0" tIns="0" rIns="0" bIns="0" rtlCol="0" anchor="t">
            <a:spAutoFit/>
          </a:bodyPr>
          <a:lstStyle/>
          <a:p>
            <a:pPr marL="462280" lvl="1" indent="-231140">
              <a:lnSpc>
                <a:spcPts val="3919"/>
              </a:lnSpc>
              <a:buFont typeface="Arial"/>
              <a:buChar char="•"/>
            </a:pPr>
            <a:r>
              <a:rPr lang="en-US" sz="2800" spc="56">
                <a:solidFill>
                  <a:srgbClr val="603F8B"/>
                </a:solidFill>
                <a:latin typeface="Montserrat Light"/>
              </a:rPr>
              <a:t>Limited to recorded communications</a:t>
            </a:r>
          </a:p>
          <a:p>
            <a:pPr marL="462280" lvl="1" indent="-231140">
              <a:lnSpc>
                <a:spcPts val="3919"/>
              </a:lnSpc>
              <a:buFont typeface="Arial"/>
              <a:buChar char="•"/>
            </a:pPr>
            <a:r>
              <a:rPr lang="en-US" sz="2800" spc="56">
                <a:solidFill>
                  <a:srgbClr val="603F8B"/>
                </a:solidFill>
                <a:latin typeface="Montserrat Light"/>
              </a:rPr>
              <a:t>Validity</a:t>
            </a:r>
          </a:p>
        </p:txBody>
      </p:sp>
      <p:grpSp>
        <p:nvGrpSpPr>
          <p:cNvPr id="7" name="Group 7"/>
          <p:cNvGrpSpPr>
            <a:grpSpLocks noChangeAspect="1"/>
          </p:cNvGrpSpPr>
          <p:nvPr/>
        </p:nvGrpSpPr>
        <p:grpSpPr>
          <a:xfrm>
            <a:off x="15890272" y="-1151119"/>
            <a:ext cx="3429000" cy="3429000"/>
            <a:chOff x="0" y="0"/>
            <a:chExt cx="2787650" cy="2787650"/>
          </a:xfrm>
        </p:grpSpPr>
        <p:sp>
          <p:nvSpPr>
            <p:cNvPr id="8" name="Freeform 8"/>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603F8B"/>
            </a:solidFill>
          </p:spPr>
        </p:sp>
      </p:grpSp>
      <p:sp>
        <p:nvSpPr>
          <p:cNvPr id="9" name="AutoShape 9"/>
          <p:cNvSpPr/>
          <p:nvPr/>
        </p:nvSpPr>
        <p:spPr>
          <a:xfrm rot="-2700000">
            <a:off x="15051405" y="703104"/>
            <a:ext cx="3200400" cy="190500"/>
          </a:xfrm>
          <a:prstGeom prst="rect">
            <a:avLst/>
          </a:prstGeom>
          <a:solidFill>
            <a:srgbClr val="DD72A6"/>
          </a:solidFill>
        </p:spPr>
      </p:sp>
      <p:sp>
        <p:nvSpPr>
          <p:cNvPr id="10" name="TextBox 10"/>
          <p:cNvSpPr txBox="1"/>
          <p:nvPr/>
        </p:nvSpPr>
        <p:spPr>
          <a:xfrm>
            <a:off x="1028700" y="1028700"/>
            <a:ext cx="11092894" cy="971550"/>
          </a:xfrm>
          <a:prstGeom prst="rect">
            <a:avLst/>
          </a:prstGeom>
        </p:spPr>
        <p:txBody>
          <a:bodyPr lIns="0" tIns="0" rIns="0" bIns="0" rtlCol="0" anchor="t">
            <a:spAutoFit/>
          </a:bodyPr>
          <a:lstStyle/>
          <a:p>
            <a:pPr>
              <a:lnSpc>
                <a:spcPts val="7680"/>
              </a:lnSpc>
            </a:pPr>
            <a:r>
              <a:rPr lang="en-US" sz="6400" spc="185">
                <a:solidFill>
                  <a:srgbClr val="603F8B"/>
                </a:solidFill>
                <a:latin typeface="Montserrat Classic Bold"/>
              </a:rPr>
              <a:t>CONTENT ANALYSIS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983</Words>
  <Application>Microsoft Macintosh PowerPoint</Application>
  <PresentationFormat>Custom</PresentationFormat>
  <Paragraphs>124</Paragraphs>
  <Slides>12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Montserrat Classic</vt:lpstr>
      <vt:lpstr>Arimo</vt:lpstr>
      <vt:lpstr>Montserrat Light</vt:lpstr>
      <vt:lpstr>Calibri</vt:lpstr>
      <vt:lpstr>Montserrat Light Italics</vt:lpstr>
      <vt:lpstr>Montserrat Classic Italics</vt:lpstr>
      <vt:lpstr>Arial</vt:lpstr>
      <vt:lpstr>Montserrat Classic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Unobtrusive Research (in brief)</dc:title>
  <cp:lastModifiedBy>Burrel Vann</cp:lastModifiedBy>
  <cp:revision>4</cp:revision>
  <dcterms:created xsi:type="dcterms:W3CDTF">2006-08-16T00:00:00Z</dcterms:created>
  <dcterms:modified xsi:type="dcterms:W3CDTF">2020-02-17T02:17:50Z</dcterms:modified>
  <dc:identifier>DADwRwWIVHk</dc:identifier>
</cp:coreProperties>
</file>