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eague Gothic Italics" pitchFamily="2" charset="77"/>
      <p:regular r:id="rId14"/>
      <p:italic r:id="rId15"/>
    </p:embeddedFont>
    <p:embeddedFont>
      <p:font typeface="Montserrat Classic" pitchFamily="2" charset="77"/>
      <p:regular r:id="rId16"/>
    </p:embeddedFont>
    <p:embeddedFont>
      <p:font typeface="Montserrat Classic Bold" pitchFamily="2" charset="77"/>
      <p:regular r:id="rId17"/>
      <p:bold r:id="rId18"/>
    </p:embeddedFont>
    <p:embeddedFont>
      <p:font typeface="Montserrat Light" pitchFamily="2" charset="77"/>
      <p:regular r:id="rId19"/>
    </p:embeddedFont>
    <p:embeddedFont>
      <p:font typeface="Montserrat Light Bold" pitchFamily="2" charset="77"/>
      <p:regular r:id="rId20"/>
      <p:bold r:id="rId21"/>
    </p:embeddedFont>
    <p:embeddedFont>
      <p:font typeface="Montserrat Light Bold Italics" pitchFamily="2" charset="77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 autoAdjust="0"/>
  </p:normalViewPr>
  <p:slideViewPr>
    <p:cSldViewPr>
      <p:cViewPr varScale="1">
        <p:scale>
          <a:sx n="75" d="100"/>
          <a:sy n="75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5F2C-DAB6-D34D-9154-97F09994212C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3AB8-C991-E340-9572-0F10FE083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3AB8-C991-E340-9572-0F10FE083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3AB8-C991-E340-9572-0F10FE083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7193" r="55747" b="20090"/>
          <a:stretch>
            <a:fillRect/>
          </a:stretch>
        </p:blipFill>
        <p:spPr>
          <a:xfrm>
            <a:off x="-1361941" y="-270933"/>
            <a:ext cx="6420148" cy="1082886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838012" y="1038225"/>
            <a:ext cx="6421288" cy="474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6"/>
              </a:lnSpc>
            </a:pPr>
            <a:r>
              <a:rPr lang="en-US" sz="3200" spc="256">
                <a:solidFill>
                  <a:srgbClr val="FFFFFF"/>
                </a:solidFill>
                <a:latin typeface="Montserrat Classic"/>
              </a:rPr>
              <a:t>PA 604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827313"/>
            <a:ext cx="15063458" cy="3803196"/>
            <a:chOff x="0" y="0"/>
            <a:chExt cx="20084611" cy="5070929"/>
          </a:xfrm>
        </p:grpSpPr>
        <p:sp>
          <p:nvSpPr>
            <p:cNvPr id="5" name="AutoShape 5"/>
            <p:cNvSpPr/>
            <p:nvPr/>
          </p:nvSpPr>
          <p:spPr>
            <a:xfrm>
              <a:off x="0" y="1153923"/>
              <a:ext cx="20084611" cy="3441014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609762" y="419100"/>
              <a:ext cx="18865087" cy="4651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15"/>
                </a:lnSpc>
              </a:pPr>
              <a:r>
                <a:rPr lang="en-US" sz="14399">
                  <a:solidFill>
                    <a:srgbClr val="FFFFFF"/>
                  </a:solidFill>
                  <a:latin typeface="League Gothic Italics"/>
                </a:rPr>
                <a:t>PRACTICE W/ VARIABLES, THEORY, AND HYPOTHESES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7676115"/>
            <a:ext cx="15045325" cy="1582185"/>
            <a:chOff x="0" y="0"/>
            <a:chExt cx="20060433" cy="2109580"/>
          </a:xfrm>
        </p:grpSpPr>
        <p:sp>
          <p:nvSpPr>
            <p:cNvPr id="8" name="AutoShape 8"/>
            <p:cNvSpPr/>
            <p:nvPr/>
          </p:nvSpPr>
          <p:spPr>
            <a:xfrm>
              <a:off x="0" y="525113"/>
              <a:ext cx="20060433" cy="1525172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00157" y="304800"/>
              <a:ext cx="19202098" cy="18047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256"/>
                </a:lnSpc>
              </a:pPr>
              <a:r>
                <a:rPr lang="en-US" sz="10400">
                  <a:solidFill>
                    <a:srgbClr val="FFFFFF"/>
                  </a:solidFill>
                  <a:latin typeface="League Gothic Italics"/>
                </a:rPr>
                <a:t>PROFESSOR BURREL VANN JR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7193" r="65020" b="20090"/>
          <a:stretch>
            <a:fillRect/>
          </a:stretch>
        </p:blipFill>
        <p:spPr>
          <a:xfrm>
            <a:off x="15009456" y="-213864"/>
            <a:ext cx="5021283" cy="107147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1219" y="1028700"/>
            <a:ext cx="7802971" cy="1846489"/>
            <a:chOff x="0" y="0"/>
            <a:chExt cx="10403961" cy="24619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403961" cy="2461986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497700" y="494266"/>
              <a:ext cx="8099741" cy="1514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1"/>
                </a:lnSpc>
              </a:pPr>
              <a:r>
                <a:rPr lang="en-US" sz="3700" spc="406">
                  <a:solidFill>
                    <a:srgbClr val="FFFFFF"/>
                  </a:solidFill>
                  <a:latin typeface="Montserrat Classic Bold"/>
                </a:rPr>
                <a:t>LET'S GIVE SOME EXAMPLES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694420"/>
            <a:ext cx="9074231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 spc="495">
                <a:solidFill>
                  <a:srgbClr val="FFFFFF"/>
                </a:solidFill>
                <a:latin typeface="Montserrat Light"/>
              </a:rPr>
              <a:t>AND WHAT ARE ITS ATTRIBUTES?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421245"/>
            <a:ext cx="9074231" cy="133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spc="300">
                <a:solidFill>
                  <a:srgbClr val="FFFFFF"/>
                </a:solidFill>
                <a:latin typeface="League Gothic Italics"/>
              </a:rPr>
              <a:t>WHAT IS A VARIABLE?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9951" r="10121" b="22849"/>
          <a:stretch>
            <a:fillRect/>
          </a:stretch>
        </p:blipFill>
        <p:spPr>
          <a:xfrm>
            <a:off x="11360422" y="0"/>
            <a:ext cx="14410007" cy="107147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771792"/>
            <a:ext cx="14185501" cy="4743415"/>
            <a:chOff x="0" y="0"/>
            <a:chExt cx="18914001" cy="632455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8914001" cy="6324553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43908" y="1392961"/>
              <a:ext cx="16426184" cy="2026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1000" spc="330">
                  <a:solidFill>
                    <a:srgbClr val="FFFFFF"/>
                  </a:solidFill>
                  <a:latin typeface="League Gothic Italics"/>
                </a:rPr>
                <a:t>THEORY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43908" y="3959407"/>
              <a:ext cx="16423057" cy="1172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300" spc="495">
                  <a:solidFill>
                    <a:srgbClr val="FFFFFF"/>
                  </a:solidFill>
                  <a:latin typeface="Montserrat Classic Bold"/>
                </a:rPr>
                <a:t>SYSTEMATIC EXPLANATION FOR THE RELATIONSHIP B/W VARIABLES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8272145"/>
            <a:ext cx="1585589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280" lvl="1" indent="-231140">
              <a:lnSpc>
                <a:spcPts val="3919"/>
              </a:lnSpc>
              <a:buFont typeface="Arial"/>
              <a:buChar char="•"/>
            </a:pPr>
            <a:r>
              <a:rPr lang="en-US" sz="2800" spc="420">
                <a:solidFill>
                  <a:srgbClr val="FFFFFF"/>
                </a:solidFill>
                <a:latin typeface="Montserrat Light"/>
              </a:rPr>
              <a:t>NOT ONLY SAYS THERE </a:t>
            </a:r>
            <a:r>
              <a:rPr lang="en-US" sz="2800" u="sng" spc="420">
                <a:solidFill>
                  <a:srgbClr val="FFFFFF"/>
                </a:solidFill>
                <a:latin typeface="Montserrat Light Bold Italics"/>
              </a:rPr>
              <a:t>IS</a:t>
            </a:r>
            <a:r>
              <a:rPr lang="en-US" sz="2800" spc="420">
                <a:solidFill>
                  <a:srgbClr val="FFFFFF"/>
                </a:solidFill>
                <a:latin typeface="Montserrat Light"/>
              </a:rPr>
              <a:t> A RELATIONSHIP</a:t>
            </a:r>
          </a:p>
          <a:p>
            <a:pPr marL="462280" lvl="1" indent="-231140">
              <a:lnSpc>
                <a:spcPts val="3919"/>
              </a:lnSpc>
              <a:buFont typeface="Arial"/>
              <a:buChar char="•"/>
            </a:pPr>
            <a:r>
              <a:rPr lang="en-US" sz="2800" spc="420">
                <a:solidFill>
                  <a:srgbClr val="FFFFFF"/>
                </a:solidFill>
                <a:latin typeface="Montserrat Light"/>
              </a:rPr>
              <a:t>BUT WHY THE RELATIONSHIP EXISTS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7193" r="65020" b="20090"/>
          <a:stretch>
            <a:fillRect/>
          </a:stretch>
        </p:blipFill>
        <p:spPr>
          <a:xfrm>
            <a:off x="15009456" y="-213864"/>
            <a:ext cx="5021283" cy="107147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1219" y="1028700"/>
            <a:ext cx="7802971" cy="1274989"/>
            <a:chOff x="0" y="0"/>
            <a:chExt cx="10403961" cy="16999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403961" cy="1699986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497700" y="494266"/>
              <a:ext cx="8099741" cy="752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1"/>
                </a:lnSpc>
              </a:pPr>
              <a:r>
                <a:rPr lang="en-US" sz="3700" spc="406">
                  <a:solidFill>
                    <a:srgbClr val="FFFFFF"/>
                  </a:solidFill>
                  <a:latin typeface="Montserrat Classic Bold"/>
                </a:rPr>
                <a:t>THEORY EXAMPLE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746750"/>
            <a:ext cx="9074231" cy="260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spc="300">
                <a:solidFill>
                  <a:srgbClr val="FFFFFF"/>
                </a:solidFill>
                <a:latin typeface="League Gothic Italics"/>
              </a:rPr>
              <a:t>SEX IS RELATED TO WAGES BECAUSE...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9951" r="10121" b="22849"/>
          <a:stretch>
            <a:fillRect/>
          </a:stretch>
        </p:blipFill>
        <p:spPr>
          <a:xfrm>
            <a:off x="11360422" y="0"/>
            <a:ext cx="14410007" cy="107147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2352692"/>
            <a:ext cx="14185501" cy="5581615"/>
            <a:chOff x="0" y="0"/>
            <a:chExt cx="18914001" cy="7442153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8914001" cy="7442153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43908" y="1392961"/>
              <a:ext cx="16426184" cy="20267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11000" spc="330">
                  <a:solidFill>
                    <a:srgbClr val="FFFFFF"/>
                  </a:solidFill>
                  <a:latin typeface="League Gothic Italics"/>
                </a:rPr>
                <a:t>HYPOTHESIS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43908" y="3959407"/>
              <a:ext cx="16423057" cy="228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300" spc="495">
                  <a:solidFill>
                    <a:srgbClr val="FFFFFF"/>
                  </a:solidFill>
                  <a:latin typeface="Montserrat Classic"/>
                </a:rPr>
                <a:t>TESTABLE STATEMENTS ABOUT RELATIONSHIP BETWEEN SPECIFIC ATTRIBUTES WITHIN THE TWO (OR MORE) VARIABLES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7193" r="65020" b="20090"/>
          <a:stretch>
            <a:fillRect/>
          </a:stretch>
        </p:blipFill>
        <p:spPr>
          <a:xfrm>
            <a:off x="15009456" y="-213864"/>
            <a:ext cx="5021283" cy="107147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811219" y="1028700"/>
            <a:ext cx="7802971" cy="1846489"/>
            <a:chOff x="0" y="0"/>
            <a:chExt cx="10403961" cy="246198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0403961" cy="2461986"/>
            </a:xfrm>
            <a:prstGeom prst="rect">
              <a:avLst/>
            </a:prstGeom>
            <a:solidFill>
              <a:srgbClr val="FF26B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497700" y="494266"/>
              <a:ext cx="8099741" cy="1514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1"/>
                </a:lnSpc>
              </a:pPr>
              <a:r>
                <a:rPr lang="en-US" sz="3700" spc="406">
                  <a:solidFill>
                    <a:srgbClr val="FFFFFF"/>
                  </a:solidFill>
                  <a:latin typeface="Montserrat Classic Bold"/>
                </a:rPr>
                <a:t>HYPOTHESIS EXAMPLE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043930"/>
            <a:ext cx="11613339" cy="133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00"/>
              </a:lnSpc>
            </a:pPr>
            <a:r>
              <a:rPr lang="en-US" sz="10000" spc="300">
                <a:solidFill>
                  <a:srgbClr val="FFFFFF"/>
                </a:solidFill>
                <a:latin typeface="League Gothic Italics"/>
              </a:rPr>
              <a:t>WOMEN EARN LESS THAN MEN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516179"/>
            <a:ext cx="15855897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800" spc="420">
                <a:solidFill>
                  <a:srgbClr val="FFFFFF"/>
                </a:solidFill>
                <a:latin typeface="Montserrat Light"/>
              </a:rPr>
              <a:t>(OR MEN'S AND WOMEN'S EARNINGS ARE DIFFERENT)</a:t>
            </a:r>
          </a:p>
          <a:p>
            <a:pPr marL="462280" lvl="1" indent="-231140" algn="just">
              <a:lnSpc>
                <a:spcPts val="3919"/>
              </a:lnSpc>
              <a:buFont typeface="Arial"/>
              <a:buChar char="•"/>
            </a:pPr>
            <a:r>
              <a:rPr lang="en-US" sz="2800" spc="420">
                <a:solidFill>
                  <a:srgbClr val="FFFFFF"/>
                </a:solidFill>
                <a:latin typeface="Montserrat Light"/>
              </a:rPr>
              <a:t>NON-DIRECTIONAL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124065"/>
            <a:ext cx="6631546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280" lvl="1" indent="-231140" algn="just">
              <a:lnSpc>
                <a:spcPts val="3919"/>
              </a:lnSpc>
              <a:buFont typeface="Arial"/>
              <a:buChar char="•"/>
            </a:pPr>
            <a:r>
              <a:rPr lang="en-US" sz="2800" spc="420">
                <a:solidFill>
                  <a:srgbClr val="FFFFFF"/>
                </a:solidFill>
                <a:latin typeface="Montserrat Light"/>
              </a:rPr>
              <a:t>DIRECTIONAL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3798" b="379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27193" r="55747" b="20090"/>
          <a:stretch>
            <a:fillRect/>
          </a:stretch>
        </p:blipFill>
        <p:spPr>
          <a:xfrm>
            <a:off x="12679083" y="-270933"/>
            <a:ext cx="6420148" cy="108288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58418" y="1152287"/>
            <a:ext cx="14084898" cy="8039576"/>
            <a:chOff x="0" y="0"/>
            <a:chExt cx="18779864" cy="1071943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8779864" cy="10719434"/>
            </a:xfrm>
            <a:prstGeom prst="rect">
              <a:avLst/>
            </a:prstGeom>
            <a:solidFill>
              <a:srgbClr val="30346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91890" y="1589508"/>
              <a:ext cx="15742285" cy="2276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00"/>
                </a:lnSpc>
              </a:pPr>
              <a:r>
                <a:rPr lang="en-US" sz="12000" spc="359">
                  <a:solidFill>
                    <a:srgbClr val="FFFFFF"/>
                  </a:solidFill>
                  <a:latin typeface="League Gothic Italics"/>
                </a:rPr>
                <a:t>EXERCISE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91890" y="4144495"/>
              <a:ext cx="13951047" cy="752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1"/>
                </a:lnSpc>
              </a:pPr>
              <a:r>
                <a:rPr lang="en-US" sz="3700" spc="406">
                  <a:solidFill>
                    <a:srgbClr val="FFFFFF"/>
                  </a:solidFill>
                  <a:latin typeface="Montserrat Classic Bold"/>
                </a:rPr>
                <a:t>VARIABLES, THEORY, HYPOTHESES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91890" y="5472327"/>
              <a:ext cx="13402118" cy="381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Select </a:t>
              </a:r>
              <a:r>
                <a:rPr lang="en-US" sz="3000" u="sng" spc="30">
                  <a:solidFill>
                    <a:srgbClr val="FFFFFF"/>
                  </a:solidFill>
                  <a:latin typeface="Montserrat Light Bold"/>
                </a:rPr>
                <a:t>two variables</a:t>
              </a: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 within your field/subfield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Develop a </a:t>
              </a:r>
              <a:r>
                <a:rPr lang="en-US" sz="3000" u="sng" spc="30">
                  <a:solidFill>
                    <a:srgbClr val="FFFFFF"/>
                  </a:solidFill>
                  <a:latin typeface="Montserrat Light Bold"/>
                </a:rPr>
                <a:t>theory</a:t>
              </a: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 about their relationship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Develop at least </a:t>
              </a:r>
              <a:r>
                <a:rPr lang="en-US" sz="3000" u="sng" spc="30">
                  <a:solidFill>
                    <a:srgbClr val="FFFFFF"/>
                  </a:solidFill>
                  <a:latin typeface="Montserrat Light Bold"/>
                </a:rPr>
                <a:t>one hypothesis</a:t>
              </a:r>
              <a:r>
                <a:rPr lang="en-US" sz="3000" spc="30">
                  <a:solidFill>
                    <a:srgbClr val="FFFFFF"/>
                  </a:solidFill>
                  <a:latin typeface="Montserrat Light"/>
                </a:rPr>
                <a:t> about the relationship</a:t>
              </a:r>
            </a:p>
            <a:p>
              <a:pPr>
                <a:lnSpc>
                  <a:spcPts val="4500"/>
                </a:lnSpc>
              </a:pPr>
              <a:endParaRPr lang="en-US" sz="3000" spc="30">
                <a:solidFill>
                  <a:srgbClr val="FFFFFF"/>
                </a:solidFill>
                <a:latin typeface="Montserrat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125</Words>
  <Application>Microsoft Macintosh PowerPoint</Application>
  <PresentationFormat>Custom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League Gothic Italics</vt:lpstr>
      <vt:lpstr>Arial</vt:lpstr>
      <vt:lpstr>Montserrat Classic</vt:lpstr>
      <vt:lpstr>Montserrat Light Bold Italics</vt:lpstr>
      <vt:lpstr>Montserrat Light</vt:lpstr>
      <vt:lpstr>Montserrat Classic Bold</vt:lpstr>
      <vt:lpstr>Montserrat Light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</dc:title>
  <cp:lastModifiedBy>Burrel Vann</cp:lastModifiedBy>
  <cp:revision>2</cp:revision>
  <dcterms:created xsi:type="dcterms:W3CDTF">2006-08-16T00:00:00Z</dcterms:created>
  <dcterms:modified xsi:type="dcterms:W3CDTF">2020-01-31T21:31:49Z</dcterms:modified>
  <dc:identifier>DADv5HUbxzY</dc:identifier>
</cp:coreProperties>
</file>