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2" r:id="rId2"/>
  </p:sldMasterIdLst>
  <p:notesMasterIdLst>
    <p:notesMasterId r:id="rId30"/>
  </p:notesMasterIdLst>
  <p:sldIdLst>
    <p:sldId id="256" r:id="rId3"/>
    <p:sldId id="257" r:id="rId4"/>
    <p:sldId id="293" r:id="rId5"/>
    <p:sldId id="381" r:id="rId6"/>
    <p:sldId id="292" r:id="rId7"/>
    <p:sldId id="382" r:id="rId8"/>
    <p:sldId id="353" r:id="rId9"/>
    <p:sldId id="364" r:id="rId10"/>
    <p:sldId id="387" r:id="rId11"/>
    <p:sldId id="383" r:id="rId12"/>
    <p:sldId id="359" r:id="rId13"/>
    <p:sldId id="360" r:id="rId14"/>
    <p:sldId id="386" r:id="rId15"/>
    <p:sldId id="362" r:id="rId16"/>
    <p:sldId id="388" r:id="rId17"/>
    <p:sldId id="365" r:id="rId18"/>
    <p:sldId id="366" r:id="rId19"/>
    <p:sldId id="390" r:id="rId20"/>
    <p:sldId id="369" r:id="rId21"/>
    <p:sldId id="367" r:id="rId22"/>
    <p:sldId id="385" r:id="rId23"/>
    <p:sldId id="368" r:id="rId24"/>
    <p:sldId id="370" r:id="rId25"/>
    <p:sldId id="372" r:id="rId26"/>
    <p:sldId id="373" r:id="rId27"/>
    <p:sldId id="374" r:id="rId28"/>
    <p:sldId id="3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76421"/>
  </p:normalViewPr>
  <p:slideViewPr>
    <p:cSldViewPr snapToGrid="0" snapToObjects="1">
      <p:cViewPr>
        <p:scale>
          <a:sx n="78" d="100"/>
          <a:sy n="78" d="100"/>
        </p:scale>
        <p:origin x="1216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everything we do!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back to normal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6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Sigma w/o bar is the SD/SE of the population (parameter)</a:t>
            </a:r>
            <a:r>
              <a:rPr lang="is-IS" dirty="0" smtClean="0"/>
              <a:t>… so you’ll see that we</a:t>
            </a:r>
            <a:r>
              <a:rPr lang="is-IS" baseline="0" dirty="0" smtClean="0"/>
              <a:t> need to know this to calculate the SEMean. However, remember, we likely don’t know this... </a:t>
            </a:r>
            <a:r>
              <a:rPr lang="en-US" baseline="0" dirty="0" smtClean="0"/>
              <a:t>B</a:t>
            </a:r>
            <a:r>
              <a:rPr lang="is-IS" baseline="0" dirty="0" smtClean="0"/>
              <a:t>ecause we don’t have a ton of resources to collect data from the population. But if we have a large enough sample, (the book suggests 50) then our BEST guess of the Population SD is by using the Sample SD.</a:t>
            </a:r>
          </a:p>
          <a:p>
            <a:endParaRPr lang="is-IS" baseline="0" dirty="0" smtClean="0"/>
          </a:p>
          <a:p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baseline="0" dirty="0" smtClean="0"/>
              <a:t>Remember </a:t>
            </a:r>
            <a:r>
              <a:rPr lang="en-US" sz="1200" dirty="0" smtClean="0"/>
              <a:t>As the sample size gets larger, the mean of the sampling distribution becomes equal to the population mean, and its SD becomes equal to the Population SD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3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Sybar</a:t>
            </a:r>
            <a:r>
              <a:rPr lang="en-US" dirty="0" smtClean="0"/>
              <a:t> is</a:t>
            </a:r>
            <a:r>
              <a:rPr lang="en-US" baseline="0" dirty="0" smtClean="0"/>
              <a:t> SE of mean of sampling </a:t>
            </a:r>
            <a:r>
              <a:rPr lang="en-US" baseline="0" dirty="0" err="1" smtClean="0"/>
              <a:t>dist</a:t>
            </a:r>
            <a:r>
              <a:rPr lang="en-US" baseline="0" dirty="0" smtClean="0"/>
              <a:t>, SY is SD/SE of sample, N = sample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8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again, to calculate</a:t>
            </a:r>
            <a:r>
              <a:rPr lang="en-US" baseline="0" dirty="0" smtClean="0"/>
              <a:t> the standard error of the mean of the sampling distribution (Sigma </a:t>
            </a:r>
            <a:r>
              <a:rPr lang="en-US" baseline="0" dirty="0" err="1" smtClean="0"/>
              <a:t>Ybar</a:t>
            </a:r>
            <a:r>
              <a:rPr lang="en-US" baseline="0" dirty="0" smtClean="0"/>
              <a:t>) </a:t>
            </a:r>
            <a:r>
              <a:rPr lang="en-US" dirty="0" smtClean="0"/>
              <a:t>we need population information. And we don’t have that so we just use</a:t>
            </a:r>
            <a:r>
              <a:rPr lang="en-US" baseline="0" dirty="0" smtClean="0"/>
              <a:t> the estimated standard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7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</a:t>
            </a:r>
            <a:r>
              <a:rPr lang="en-US" baseline="0" dirty="0" smtClean="0"/>
              <a:t> Take a sample of 1535 US adults, and use it to estimate a population parameter: that as of 2013, percent of US adults supporting gay marriage was 59% (compared to 40 percent in 2001)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Researchers do not typically conduct repeated samples of the same population</a:t>
            </a:r>
          </a:p>
          <a:p>
            <a:pPr lvl="1"/>
            <a:r>
              <a:rPr lang="en-US" dirty="0" smtClean="0"/>
              <a:t>They use the knowledge of theoretical sampling distributions to construct confidence intervals around estimates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7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because statistics (mean, SD,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r>
              <a:rPr lang="en-US" baseline="0" dirty="0" smtClean="0"/>
              <a:t> vary so much, especially from sample to sample from a population, they usually have some level of sampling error/never really know how accurate a sample is. 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This is why we use a band or range-type interval estimate, around the point estimate, called a confidence interval</a:t>
            </a:r>
            <a:r>
              <a:rPr lang="is-IS" baseline="0" dirty="0" smtClean="0"/>
              <a:t>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Half the confidence interval is also called the margin of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accurac</a:t>
            </a:r>
            <a:r>
              <a:rPr lang="en-US" baseline="0" dirty="0" smtClean="0"/>
              <a:t>y (that it actually includes the population parameter) by decreasing precision (making the interval wider)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common are</a:t>
            </a:r>
            <a:r>
              <a:rPr lang="en-US" baseline="0" dirty="0" smtClean="0"/>
              <a:t> 95 and 95 (sometimes 90)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2862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116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02710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Level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Confidence </a:t>
            </a:r>
            <a:r>
              <a:rPr lang="en-US" dirty="0"/>
              <a:t>Level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likelihood that the </a:t>
            </a:r>
            <a:r>
              <a:rPr lang="en-US" dirty="0" smtClean="0"/>
              <a:t>confidence </a:t>
            </a:r>
            <a:r>
              <a:rPr lang="en-US" dirty="0" smtClean="0"/>
              <a:t>interval </a:t>
            </a:r>
            <a:r>
              <a:rPr lang="en-US" dirty="0" smtClean="0"/>
              <a:t>will </a:t>
            </a:r>
            <a:r>
              <a:rPr lang="en-US" dirty="0"/>
              <a:t>contain </a:t>
            </a:r>
            <a:r>
              <a:rPr lang="en-US" dirty="0" smtClean="0"/>
              <a:t>true population </a:t>
            </a:r>
            <a:r>
              <a:rPr lang="en-US" dirty="0" smtClean="0"/>
              <a:t>parameter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95</a:t>
            </a:r>
            <a:r>
              <a:rPr lang="en-US" dirty="0"/>
              <a:t>% confidence level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</a:t>
            </a:r>
            <a:r>
              <a:rPr lang="en-US" dirty="0" smtClean="0"/>
              <a:t>95% chance that </a:t>
            </a:r>
            <a:r>
              <a:rPr lang="en-US" dirty="0"/>
              <a:t>a specified interval </a:t>
            </a:r>
            <a:r>
              <a:rPr lang="en-US" dirty="0" smtClean="0"/>
              <a:t>does contain </a:t>
            </a:r>
            <a:r>
              <a:rPr lang="en-US" dirty="0"/>
              <a:t>the </a:t>
            </a:r>
            <a:r>
              <a:rPr lang="en-US" dirty="0" smtClean="0"/>
              <a:t>true population </a:t>
            </a:r>
            <a:r>
              <a:rPr lang="en-US" dirty="0" smtClean="0"/>
              <a:t>mean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5 </a:t>
            </a:r>
            <a:r>
              <a:rPr lang="en-US" dirty="0" smtClean="0"/>
              <a:t>confidence </a:t>
            </a:r>
            <a:r>
              <a:rPr lang="en-US" dirty="0" smtClean="0"/>
              <a:t>intervals (</a:t>
            </a:r>
            <a:r>
              <a:rPr lang="en-US" dirty="0" smtClean="0"/>
              <a:t>out </a:t>
            </a:r>
            <a:r>
              <a:rPr lang="en-US" dirty="0"/>
              <a:t>of </a:t>
            </a:r>
            <a:r>
              <a:rPr lang="en-US" dirty="0" smtClean="0"/>
              <a:t>100 samples) do </a:t>
            </a:r>
            <a:r>
              <a:rPr lang="en-US" dirty="0" smtClean="0"/>
              <a:t>not contain </a:t>
            </a:r>
            <a:r>
              <a:rPr lang="en-US" dirty="0" smtClean="0"/>
              <a:t>the true </a:t>
            </a:r>
            <a:r>
              <a:rPr lang="en-US" dirty="0"/>
              <a:t>population </a:t>
            </a:r>
            <a:r>
              <a:rPr lang="en-US" dirty="0" smtClean="0"/>
              <a:t>mean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1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99</a:t>
            </a:r>
            <a:r>
              <a:rPr lang="en-US" dirty="0"/>
              <a:t>% confidence level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1 chance out of 100 that the interval </a:t>
            </a:r>
            <a:r>
              <a:rPr lang="en-US" dirty="0" smtClean="0"/>
              <a:t>does not </a:t>
            </a:r>
            <a:r>
              <a:rPr lang="en-US" dirty="0"/>
              <a:t>contain the population </a:t>
            </a:r>
            <a:r>
              <a:rPr lang="en-US" dirty="0" smtClean="0"/>
              <a:t>mean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Confidence Level Corresponding Z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 or Z Score units for various Confidence Levels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68% of all sample means fall within ___ of pop mean</a:t>
            </a:r>
          </a:p>
          <a:p>
            <a:pPr lvl="2"/>
            <a:r>
              <a:rPr lang="en-US" dirty="0" smtClean="0"/>
              <a:t>± </a:t>
            </a:r>
            <a:r>
              <a:rPr lang="en-US" dirty="0" smtClean="0"/>
              <a:t>1 </a:t>
            </a:r>
            <a:r>
              <a:rPr lang="en-US" dirty="0" smtClean="0"/>
              <a:t>SD units/Z scores</a:t>
            </a:r>
          </a:p>
          <a:p>
            <a:pPr lvl="1"/>
            <a:r>
              <a:rPr lang="en-US" dirty="0" smtClean="0"/>
              <a:t>95% of all sample means </a:t>
            </a:r>
            <a:r>
              <a:rPr lang="en-US" dirty="0"/>
              <a:t>fall within ___ of pop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± 1.96 SD units/Z scores</a:t>
            </a:r>
          </a:p>
          <a:p>
            <a:pPr lvl="1"/>
            <a:r>
              <a:rPr lang="en-US" dirty="0" smtClean="0"/>
              <a:t>99% of all sample means fall </a:t>
            </a:r>
            <a:r>
              <a:rPr lang="en-US" dirty="0"/>
              <a:t>within ___ of pop mean</a:t>
            </a:r>
          </a:p>
          <a:p>
            <a:pPr lvl="2"/>
            <a:r>
              <a:rPr lang="en-US" dirty="0" smtClean="0"/>
              <a:t>2.58 SD units/Z scores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Constructing Confidence Interval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sample </a:t>
            </a:r>
            <a:r>
              <a:rPr lang="en-US" dirty="0" smtClean="0"/>
              <a:t>mean (point estimate)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error of the mean </a:t>
            </a:r>
            <a:r>
              <a:rPr lang="en-US" dirty="0" smtClean="0"/>
              <a:t>of the sampling distribution (point estimate)</a:t>
            </a:r>
          </a:p>
          <a:p>
            <a:pPr lvl="1"/>
            <a:r>
              <a:rPr lang="en-US" dirty="0"/>
              <a:t>The Z score associated with a given confidence </a:t>
            </a:r>
            <a:r>
              <a:rPr lang="en-US" dirty="0" smtClean="0"/>
              <a:t>level</a:t>
            </a:r>
            <a:r>
              <a:rPr lang="en-US" dirty="0"/>
              <a:t> </a:t>
            </a:r>
            <a:r>
              <a:rPr lang="en-US" dirty="0" smtClean="0"/>
              <a:t>(interval estimate)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Constructing Confidence Interval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sample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mean (point estimate)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error of the mean </a:t>
            </a:r>
            <a:r>
              <a:rPr lang="en-US" dirty="0" smtClean="0"/>
              <a:t>of the sampling distribution (point estimate)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The Z score associated with a given confidence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level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(interval estimate)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Error of 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AKA the standard deviation of the sampling distribution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02" y="2741741"/>
            <a:ext cx="26289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8372" y="3256024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Mean</a:t>
            </a:r>
          </a:p>
        </p:txBody>
      </p:sp>
    </p:spTree>
    <p:extLst>
      <p:ext uri="{BB962C8B-B14F-4D97-AF65-F5344CB8AC3E}">
        <p14:creationId xmlns:p14="http://schemas.microsoft.com/office/powerpoint/2010/main" val="26211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Standard Error of the Mean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standard error is generally not known, we work with the estimated standard error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3" y="2876677"/>
            <a:ext cx="22002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5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Constructing Confidence Interval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>
                <a:solidFill>
                  <a:srgbClr val="98A0B2"/>
                </a:solidFill>
              </a:rPr>
              <a:t>The </a:t>
            </a:r>
            <a:r>
              <a:rPr lang="en-US" dirty="0">
                <a:solidFill>
                  <a:srgbClr val="98A0B2"/>
                </a:solidFill>
              </a:rPr>
              <a:t>sample </a:t>
            </a:r>
            <a:r>
              <a:rPr lang="en-US" dirty="0" smtClean="0">
                <a:solidFill>
                  <a:srgbClr val="98A0B2"/>
                </a:solidFill>
              </a:rPr>
              <a:t>mean (point estimate)</a:t>
            </a:r>
          </a:p>
          <a:p>
            <a:pPr lvl="1"/>
            <a:r>
              <a:rPr lang="en-US" dirty="0" smtClean="0">
                <a:solidFill>
                  <a:srgbClr val="98A0B2"/>
                </a:solidFill>
              </a:rPr>
              <a:t>The </a:t>
            </a:r>
            <a:r>
              <a:rPr lang="en-US" dirty="0">
                <a:solidFill>
                  <a:srgbClr val="98A0B2"/>
                </a:solidFill>
              </a:rPr>
              <a:t>standard error of the mean </a:t>
            </a:r>
            <a:r>
              <a:rPr lang="en-US" dirty="0" smtClean="0">
                <a:solidFill>
                  <a:srgbClr val="98A0B2"/>
                </a:solidFill>
              </a:rPr>
              <a:t>of the sampling distribution (point estimate)</a:t>
            </a:r>
          </a:p>
          <a:p>
            <a:pPr lvl="1"/>
            <a:r>
              <a:rPr lang="en-US" dirty="0"/>
              <a:t>The Z score associated with a given confidence </a:t>
            </a:r>
            <a:r>
              <a:rPr lang="en-US" dirty="0" smtClean="0"/>
              <a:t>level</a:t>
            </a:r>
            <a:r>
              <a:rPr lang="en-US" dirty="0"/>
              <a:t> </a:t>
            </a:r>
            <a:r>
              <a:rPr lang="en-US" dirty="0" smtClean="0"/>
              <a:t>(interval estimate)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a Z Score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4" y="2428494"/>
            <a:ext cx="74580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5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Why Estimate?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tries to say something about population parameters</a:t>
            </a:r>
          </a:p>
          <a:p>
            <a:endParaRPr lang="en-US" dirty="0" smtClean="0"/>
          </a:p>
          <a:p>
            <a:r>
              <a:rPr lang="en-US" dirty="0" smtClean="0"/>
              <a:t>Many times we don’t have population data/values</a:t>
            </a:r>
          </a:p>
          <a:p>
            <a:pPr lvl="1"/>
            <a:r>
              <a:rPr lang="en-US" dirty="0" smtClean="0"/>
              <a:t>Too time intensive</a:t>
            </a:r>
          </a:p>
          <a:p>
            <a:pPr lvl="1"/>
            <a:r>
              <a:rPr lang="en-US" dirty="0" smtClean="0"/>
              <a:t>Too costly</a:t>
            </a:r>
          </a:p>
          <a:p>
            <a:endParaRPr lang="en-US" dirty="0"/>
          </a:p>
          <a:p>
            <a:r>
              <a:rPr lang="en-US" dirty="0" smtClean="0"/>
              <a:t>Instead, we use the sample to tell us about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a Confidence Interval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24258" y="2804160"/>
            <a:ext cx="6794500" cy="34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1650" indent="-17716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where: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     = sample mean (estimate of </a:t>
            </a:r>
            <a:r>
              <a:rPr lang="en-US" altLang="en-US" sz="2800" dirty="0">
                <a:solidFill>
                  <a:srgbClr val="000000"/>
                </a:solidFill>
                <a:latin typeface="Symbol" pitchFamily="18" charset="2"/>
              </a:rPr>
              <a:t>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Z   = Z score associated with a confidence level</a:t>
            </a:r>
          </a:p>
          <a:p>
            <a:pPr>
              <a:spcAft>
                <a:spcPct val="20000"/>
              </a:spcAft>
            </a:pPr>
            <a:r>
              <a:rPr lang="en-US" altLang="en-US" sz="2800" dirty="0" err="1">
                <a:solidFill>
                  <a:srgbClr val="000000"/>
                </a:solidFill>
              </a:rPr>
              <a:t>σ</a:t>
            </a:r>
            <a:r>
              <a:rPr lang="en-US" altLang="en-US" sz="2800" dirty="0">
                <a:solidFill>
                  <a:srgbClr val="000000"/>
                </a:solidFill>
              </a:rPr>
              <a:t>    = standard error of the mean of the sampling distribution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33" y="3344093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14" y="4994264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Screen Shot 2017-03-24 at 10.48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44" y="1924960"/>
            <a:ext cx="3428884" cy="8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a </a:t>
            </a:r>
            <a:r>
              <a:rPr lang="en-US" dirty="0" smtClean="0"/>
              <a:t>Confidence Interval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476" y="1685862"/>
            <a:ext cx="4619048" cy="138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24258" y="2804160"/>
            <a:ext cx="6794500" cy="34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1650" indent="-17716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where: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     = sample mean (estimate of </a:t>
            </a:r>
            <a:r>
              <a:rPr lang="en-US" altLang="en-US" sz="2800" dirty="0">
                <a:solidFill>
                  <a:srgbClr val="000000"/>
                </a:solidFill>
                <a:latin typeface="Symbol" pitchFamily="18" charset="2"/>
              </a:rPr>
              <a:t>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Z   = Z score associated with a confidence level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S    = estimated standard error of the mean of the sampling distribution</a:t>
            </a: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33" y="3344093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14" y="4994264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5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Note on Confidence Interval Width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Level </a:t>
            </a:r>
            <a:endParaRPr lang="en-US" dirty="0" smtClean="0"/>
          </a:p>
          <a:p>
            <a:pPr lvl="1"/>
            <a:r>
              <a:rPr lang="en-US" dirty="0" smtClean="0"/>
              <a:t>Increasing </a:t>
            </a:r>
            <a:r>
              <a:rPr lang="en-US" dirty="0"/>
              <a:t>our confidence level from 95% to 99% means we are less willing to draw the wrong </a:t>
            </a:r>
            <a:r>
              <a:rPr lang="en-US" dirty="0" smtClean="0"/>
              <a:t>conclusion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reduce our risk of being wrong, then we need a wider range of values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interval becomes less precise</a:t>
            </a:r>
          </a:p>
        </p:txBody>
      </p:sp>
    </p:spTree>
    <p:extLst>
      <p:ext uri="{BB962C8B-B14F-4D97-AF65-F5344CB8AC3E}">
        <p14:creationId xmlns:p14="http://schemas.microsoft.com/office/powerpoint/2010/main" val="17362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Width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00" y="2602422"/>
            <a:ext cx="72294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Affects Confidence Interval Width?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</a:p>
          <a:p>
            <a:pPr lvl="1"/>
            <a:r>
              <a:rPr lang="en-US" dirty="0"/>
              <a:t>Larger samples result in smaller standard </a:t>
            </a:r>
            <a:r>
              <a:rPr lang="en-US" dirty="0" smtClean="0"/>
              <a:t>errors (standard error of the mean of sampling distribution), </a:t>
            </a:r>
            <a:r>
              <a:rPr lang="en-US" dirty="0"/>
              <a:t>and therefore, in sampling distributions that are more clustered around the population mean.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more closely clustered sampling distribution indicates that our confidence intervals will be narrower and more </a:t>
            </a:r>
            <a:r>
              <a:rPr lang="en-US" dirty="0" smtClean="0"/>
              <a:t>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Affects Confidence Interval 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 </a:t>
            </a:r>
          </a:p>
          <a:p>
            <a:pPr lvl="1"/>
            <a:r>
              <a:rPr lang="en-US" dirty="0"/>
              <a:t>Smaller sample standard deviations result in smaller, more precise confidence </a:t>
            </a:r>
            <a:r>
              <a:rPr lang="en-US" dirty="0" smtClean="0"/>
              <a:t>intervals </a:t>
            </a:r>
            <a:endParaRPr lang="en-US" dirty="0"/>
          </a:p>
          <a:p>
            <a:pPr lvl="2"/>
            <a:r>
              <a:rPr lang="en-US" dirty="0" smtClean="0"/>
              <a:t>Unlike </a:t>
            </a:r>
            <a:r>
              <a:rPr lang="en-US" dirty="0"/>
              <a:t>sample size and confidence level, the researcher plays no role in determining the standard deviation of a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873481"/>
            <a:ext cx="8686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3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43" y="1654129"/>
            <a:ext cx="4501003" cy="50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1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Estimations lead to interferences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05" y="1853385"/>
            <a:ext cx="64897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937006" y="3253633"/>
            <a:ext cx="496637" cy="428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Estimation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process whereby we use a sample statistic to estimate a population parameter</a:t>
            </a:r>
          </a:p>
          <a:p>
            <a:endParaRPr lang="en-US" dirty="0"/>
          </a:p>
          <a:p>
            <a:r>
              <a:rPr lang="en-US" dirty="0" smtClean="0"/>
              <a:t>From a sample we can estimate</a:t>
            </a:r>
          </a:p>
          <a:p>
            <a:pPr lvl="1"/>
            <a:r>
              <a:rPr lang="en-US" dirty="0" smtClean="0"/>
              <a:t>Population means (and SD/Variances)</a:t>
            </a:r>
          </a:p>
          <a:p>
            <a:pPr lvl="1"/>
            <a:r>
              <a:rPr lang="en-US" dirty="0" smtClean="0"/>
              <a:t>Population proportions (and percentages)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Two Types of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Point Estimates</a:t>
            </a:r>
          </a:p>
          <a:p>
            <a:endParaRPr lang="en-US" dirty="0"/>
          </a:p>
          <a:p>
            <a:r>
              <a:rPr lang="en-US" dirty="0"/>
              <a:t>Interval Estimates</a:t>
            </a:r>
          </a:p>
          <a:p>
            <a:pPr lvl="1"/>
            <a:r>
              <a:rPr lang="en-US" dirty="0"/>
              <a:t>Confidence Interval</a:t>
            </a:r>
          </a:p>
          <a:p>
            <a:pPr lvl="1"/>
            <a:r>
              <a:rPr lang="en-US" dirty="0"/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Point Estimate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Estimate </a:t>
            </a:r>
          </a:p>
          <a:p>
            <a:pPr lvl="1"/>
            <a:r>
              <a:rPr lang="en-US" dirty="0" smtClean="0"/>
              <a:t>A sample statistic used to estimate the exact value of a population parameter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The sample </a:t>
            </a:r>
            <a:r>
              <a:rPr lang="en-US" dirty="0" smtClean="0"/>
              <a:t>mean</a:t>
            </a:r>
            <a:r>
              <a:rPr lang="en-US" dirty="0"/>
              <a:t> </a:t>
            </a:r>
            <a:r>
              <a:rPr lang="en-US" dirty="0" smtClean="0"/>
              <a:t>and standard deviation are point estimates… of</a:t>
            </a:r>
          </a:p>
          <a:p>
            <a:pPr lvl="3"/>
            <a:r>
              <a:rPr lang="en-US" dirty="0" smtClean="0"/>
              <a:t>The population mean and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1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Interval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Confidence Interval (CI)</a:t>
            </a:r>
          </a:p>
          <a:p>
            <a:pPr lvl="1"/>
            <a:r>
              <a:rPr lang="en-US" dirty="0"/>
              <a:t>A range of values </a:t>
            </a:r>
            <a:r>
              <a:rPr lang="en-US" dirty="0" smtClean="0"/>
              <a:t>within </a:t>
            </a:r>
            <a:r>
              <a:rPr lang="en-US" dirty="0"/>
              <a:t>which the population parameter is estimated to </a:t>
            </a:r>
            <a:r>
              <a:rPr lang="en-US" dirty="0" smtClean="0"/>
              <a:t>fall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0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want to </a:t>
            </a:r>
            <a:r>
              <a:rPr lang="en-US" sz="2800" dirty="0" smtClean="0"/>
              <a:t>estimate range </a:t>
            </a:r>
            <a:r>
              <a:rPr lang="en-US" sz="2800" dirty="0"/>
              <a:t>of where </a:t>
            </a:r>
            <a:r>
              <a:rPr lang="en-US" sz="2800" dirty="0" smtClean="0"/>
              <a:t>true population </a:t>
            </a:r>
            <a:r>
              <a:rPr lang="en-US" sz="2800" dirty="0"/>
              <a:t>mean </a:t>
            </a:r>
            <a:r>
              <a:rPr lang="en-US" sz="2800" dirty="0" smtClean="0"/>
              <a:t>falls, based </a:t>
            </a:r>
            <a:r>
              <a:rPr lang="en-US" sz="2800" dirty="0"/>
              <a:t>on our sample </a:t>
            </a:r>
            <a:r>
              <a:rPr lang="en-US" sz="2800" dirty="0" smtClean="0"/>
              <a:t>mean</a:t>
            </a:r>
            <a:endParaRPr lang="en-US" sz="2800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8" t="11494" r="22089" b="80762"/>
          <a:stretch>
            <a:fillRect/>
          </a:stretch>
        </p:blipFill>
        <p:spPr bwMode="auto">
          <a:xfrm>
            <a:off x="4014839" y="4392693"/>
            <a:ext cx="4013408" cy="112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7094" y="3194306"/>
            <a:ext cx="451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actual population parameter </a:t>
            </a:r>
          </a:p>
          <a:p>
            <a:r>
              <a:rPr lang="en-US" b="1" dirty="0"/>
              <a:t>falls somewhere on this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936240" y="3840636"/>
            <a:ext cx="660227" cy="552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V="1">
            <a:off x="4100613" y="5120211"/>
            <a:ext cx="296481" cy="1090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H="1" flipV="1">
            <a:off x="7352784" y="5087945"/>
            <a:ext cx="403884" cy="112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00612" y="6026063"/>
            <a:ext cx="365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23747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Confidence Interval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width of the confidence interval </a:t>
            </a:r>
            <a:r>
              <a:rPr lang="en-US" dirty="0" smtClean="0"/>
              <a:t>will </a:t>
            </a:r>
            <a:r>
              <a:rPr lang="en-US" dirty="0"/>
              <a:t>be determined by the </a:t>
            </a:r>
            <a:r>
              <a:rPr lang="en-US" i="1" u="sng" dirty="0" smtClean="0"/>
              <a:t>confidence level</a:t>
            </a:r>
            <a:r>
              <a:rPr lang="en-US" dirty="0" smtClean="0"/>
              <a:t> you </a:t>
            </a:r>
            <a:r>
              <a:rPr lang="en-US" dirty="0"/>
              <a:t>choose</a:t>
            </a:r>
          </a:p>
          <a:p>
            <a:pPr lvl="1"/>
            <a:r>
              <a:rPr lang="en-US" dirty="0"/>
              <a:t>Based on the Z score associated with your confidence level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3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920</TotalTime>
  <Words>1044</Words>
  <Application>Microsoft Macintosh PowerPoint</Application>
  <PresentationFormat>Widescreen</PresentationFormat>
  <Paragraphs>137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Calibri</vt:lpstr>
      <vt:lpstr>Helvetica Neue Light</vt:lpstr>
      <vt:lpstr>ＭＳ Ｐゴシック</vt:lpstr>
      <vt:lpstr>Myriad Pro</vt:lpstr>
      <vt:lpstr>Symbol</vt:lpstr>
      <vt:lpstr>Times New Roman</vt:lpstr>
      <vt:lpstr>Verdana</vt:lpstr>
      <vt:lpstr>Wingdings</vt:lpstr>
      <vt:lpstr>Wingdings 2</vt:lpstr>
      <vt:lpstr>Arial</vt:lpstr>
      <vt:lpstr>Custom Design</vt:lpstr>
      <vt:lpstr>chargers2</vt:lpstr>
      <vt:lpstr>Estimation</vt:lpstr>
      <vt:lpstr>Why Estimate?</vt:lpstr>
      <vt:lpstr>Estimations lead to interferences</vt:lpstr>
      <vt:lpstr>Estimation</vt:lpstr>
      <vt:lpstr>Two Types of Estimation</vt:lpstr>
      <vt:lpstr>Point Estimate</vt:lpstr>
      <vt:lpstr>Confidence Interval</vt:lpstr>
      <vt:lpstr>Confidence Interval</vt:lpstr>
      <vt:lpstr>Confidence Interval</vt:lpstr>
      <vt:lpstr>Confidence Level</vt:lpstr>
      <vt:lpstr>Confidence Level</vt:lpstr>
      <vt:lpstr>Confidence Level</vt:lpstr>
      <vt:lpstr>Confidence Level Corresponding Z Scores</vt:lpstr>
      <vt:lpstr>Constructing Confidence Interval Estimates</vt:lpstr>
      <vt:lpstr>Constructing Confidence Interval Estimates</vt:lpstr>
      <vt:lpstr>The Standard Error of the Mean</vt:lpstr>
      <vt:lpstr>Estimating the Standard Error of the Mean</vt:lpstr>
      <vt:lpstr>Constructing Confidence Interval Estimates</vt:lpstr>
      <vt:lpstr>Choosing a Z Score</vt:lpstr>
      <vt:lpstr>Calculating a Confidence Interval</vt:lpstr>
      <vt:lpstr>Calculating a Confidence Interval</vt:lpstr>
      <vt:lpstr>A Note on Confidence Interval Width</vt:lpstr>
      <vt:lpstr>Confidence Interval Width</vt:lpstr>
      <vt:lpstr>What Affects Confidence Interval Width?</vt:lpstr>
      <vt:lpstr>What Affects Confidence Interval Width?</vt:lpstr>
      <vt:lpstr>Example</vt:lpstr>
      <vt:lpstr>Example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140</cp:revision>
  <dcterms:created xsi:type="dcterms:W3CDTF">2013-12-06T01:46:03Z</dcterms:created>
  <dcterms:modified xsi:type="dcterms:W3CDTF">2017-09-13T22:42:29Z</dcterms:modified>
</cp:coreProperties>
</file>