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2" r:id="rId3"/>
    <p:sldMasterId id="2147483694" r:id="rId4"/>
  </p:sldMasterIdLst>
  <p:notesMasterIdLst>
    <p:notesMasterId r:id="rId31"/>
  </p:notesMasterIdLst>
  <p:sldIdLst>
    <p:sldId id="256" r:id="rId5"/>
    <p:sldId id="280" r:id="rId6"/>
    <p:sldId id="259" r:id="rId7"/>
    <p:sldId id="262" r:id="rId8"/>
    <p:sldId id="281" r:id="rId9"/>
    <p:sldId id="260" r:id="rId10"/>
    <p:sldId id="261" r:id="rId11"/>
    <p:sldId id="258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9" r:id="rId27"/>
    <p:sldId id="274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0"/>
    <p:restoredTop sz="84114"/>
  </p:normalViewPr>
  <p:slideViewPr>
    <p:cSldViewPr snapToGrid="0" snapToObjects="1">
      <p:cViewPr>
        <p:scale>
          <a:sx n="76" d="100"/>
          <a:sy n="76" d="100"/>
        </p:scale>
        <p:origin x="144" y="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9FE-1EE3-3345-867B-328EE096DC7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6D26-E96F-674E-9080-7CD8EF62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correlation is not PERFECT, because we know</a:t>
            </a:r>
            <a:r>
              <a:rPr lang="en-US" baseline="0" dirty="0" smtClean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correlation is not PERFECT, because we know</a:t>
            </a:r>
            <a:r>
              <a:rPr lang="en-US" baseline="0" dirty="0" smtClean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One plot for males, one for females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Each point depicts education and income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Correlation stronger when points closely form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Female correlation between</a:t>
            </a:r>
            <a:r>
              <a:rPr lang="en-US" b="0" baseline="0" dirty="0" smtClean="0"/>
              <a:t> education and income is much stronger since points closer to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 smtClean="0"/>
              <a:t>Because this is based on (variation from) the straight line, this is a linear relationship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Figure (a): relationship between education and income has positive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Figure (b):</a:t>
            </a:r>
            <a:r>
              <a:rPr lang="en-US" b="0" i="0" baseline="0" dirty="0" smtClean="0"/>
              <a:t> relationship between education and prejudice </a:t>
            </a:r>
            <a:r>
              <a:rPr lang="en-US" b="0" i="0" dirty="0" smtClean="0"/>
              <a:t>has negative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Another</a:t>
            </a:r>
            <a:r>
              <a:rPr lang="en-US" b="0" i="0" baseline="0" dirty="0" smtClean="0"/>
              <a:t> linear relationship</a:t>
            </a:r>
            <a:endParaRPr lang="en-US" b="0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Interacting relationship of deviations</a:t>
            </a:r>
            <a:r>
              <a:rPr lang="en-US" baseline="0" dirty="0" smtClean="0"/>
              <a:t> from expectation/mean – how much variation found in relationship between two</a:t>
            </a:r>
          </a:p>
          <a:p>
            <a:r>
              <a:rPr lang="en-US" baseline="0" dirty="0" smtClean="0"/>
              <a:t>Divided by</a:t>
            </a:r>
          </a:p>
          <a:p>
            <a:r>
              <a:rPr lang="en-US" baseline="0" dirty="0" smtClean="0"/>
              <a:t>Overall expected deviations from mean (squared to get a measure of total variation) – how much total variation expected from relationship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Doing so constrains value to 1…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ADC9FFD6-D02E-784E-8876-20C40ECB5B1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6600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33.xml"/><Relationship Id="rId2" Type="http://schemas.openxmlformats.org/officeDocument/2006/relationships/hyperlink" Target="NUL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855068" y="2348433"/>
            <a:ext cx="6794792" cy="3036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4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Nonlinear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all relationships between X and Y form a straight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r>
              <a:rPr lang="en-US" dirty="0"/>
              <a:t>Curvilinear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variable increases as the other increases </a:t>
            </a:r>
            <a:r>
              <a:rPr lang="en-US" dirty="0" smtClean="0"/>
              <a:t>until a point, then </a:t>
            </a:r>
            <a:r>
              <a:rPr lang="en-US" dirty="0"/>
              <a:t>the relationship reverses itself </a:t>
            </a:r>
          </a:p>
        </p:txBody>
      </p:sp>
    </p:spTree>
    <p:extLst>
      <p:ext uri="{BB962C8B-B14F-4D97-AF65-F5344CB8AC3E}">
        <p14:creationId xmlns:p14="http://schemas.microsoft.com/office/powerpoint/2010/main" val="39713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Strength Cutoffs (Cohen 1988)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Weak/Small Correlation</a:t>
            </a:r>
          </a:p>
          <a:p>
            <a:pPr lvl="1"/>
            <a:r>
              <a:rPr lang="en-US" dirty="0" smtClean="0"/>
              <a:t>r less than/equal to |.29| (r ≤ |.29|)</a:t>
            </a:r>
          </a:p>
          <a:p>
            <a:endParaRPr lang="en-US" dirty="0" smtClean="0"/>
          </a:p>
          <a:p>
            <a:r>
              <a:rPr lang="en-US" dirty="0" smtClean="0"/>
              <a:t>Moderate Correlation</a:t>
            </a:r>
          </a:p>
          <a:p>
            <a:pPr lvl="1"/>
            <a:r>
              <a:rPr lang="en-US" dirty="0" smtClean="0"/>
              <a:t>r between |.30| and |.49| (|.30| ≤ r ≤ |.49|)</a:t>
            </a:r>
          </a:p>
          <a:p>
            <a:endParaRPr lang="en-US" dirty="0" smtClean="0"/>
          </a:p>
          <a:p>
            <a:r>
              <a:rPr lang="en-US" dirty="0" smtClean="0"/>
              <a:t>Strong Correlation</a:t>
            </a:r>
          </a:p>
          <a:p>
            <a:pPr lvl="1"/>
            <a:r>
              <a:rPr lang="en-US" dirty="0" smtClean="0"/>
              <a:t>r greater than/equal to |.50| (r ≥ |.50|)</a:t>
            </a:r>
          </a:p>
        </p:txBody>
      </p:sp>
    </p:spTree>
    <p:extLst>
      <p:ext uri="{BB962C8B-B14F-4D97-AF65-F5344CB8AC3E}">
        <p14:creationId xmlns:p14="http://schemas.microsoft.com/office/powerpoint/2010/main" val="7495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Correlation Coefficient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closer to </a:t>
            </a:r>
            <a:r>
              <a:rPr lang="en-US" dirty="0" smtClean="0"/>
              <a:t>±1.0</a:t>
            </a:r>
            <a:r>
              <a:rPr lang="en-US" dirty="0"/>
              <a:t>, the stronger the </a:t>
            </a:r>
            <a:r>
              <a:rPr lang="en-US" dirty="0" smtClean="0"/>
              <a:t>relationship</a:t>
            </a:r>
          </a:p>
          <a:p>
            <a:pPr lvl="1"/>
            <a:endParaRPr lang="en-US" dirty="0" smtClean="0"/>
          </a:p>
          <a:p>
            <a:r>
              <a:rPr lang="en-US" dirty="0"/>
              <a:t>Direction:</a:t>
            </a:r>
          </a:p>
          <a:p>
            <a:pPr lvl="1"/>
            <a:r>
              <a:rPr lang="en-US" dirty="0"/>
              <a:t>Ranges from -1.0 to +1.0</a:t>
            </a:r>
          </a:p>
          <a:p>
            <a:pPr lvl="2"/>
            <a:r>
              <a:rPr lang="en-US" dirty="0"/>
              <a:t>Negative: negative correlation</a:t>
            </a:r>
          </a:p>
          <a:p>
            <a:pPr lvl="2"/>
            <a:r>
              <a:rPr lang="en-US" dirty="0"/>
              <a:t>Positive: positive correlation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0.7 </a:t>
            </a:r>
            <a:r>
              <a:rPr lang="en-US" dirty="0"/>
              <a:t>and +</a:t>
            </a:r>
            <a:r>
              <a:rPr lang="en-US" dirty="0" smtClean="0"/>
              <a:t>0.7 </a:t>
            </a:r>
            <a:r>
              <a:rPr lang="en-US" dirty="0"/>
              <a:t>have the same strength, </a:t>
            </a:r>
            <a:r>
              <a:rPr lang="en-US" dirty="0" smtClean="0"/>
              <a:t>but different </a:t>
            </a:r>
            <a:r>
              <a:rPr lang="en-US" dirty="0"/>
              <a:t>directions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Pearson’s Correlation Coefficient (r)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Uses the PRODUCT of the X and Y deviations from their means</a:t>
                </a:r>
              </a:p>
              <a:p>
                <a:pPr lvl="1"/>
                <a:r>
                  <a:rPr lang="en-US" dirty="0" smtClean="0"/>
                  <a:t>Deviation of X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Example: tells us how much more or less education a person has from the mean education</a:t>
                </a:r>
              </a:p>
              <a:p>
                <a:pPr lvl="1"/>
                <a:r>
                  <a:rPr lang="en-US" dirty="0" smtClean="0"/>
                  <a:t>Deviation of 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Example: tells us how much more or less income a person makes than the mean income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Also uses the SUM OF SQUARES deviation from the mean</a:t>
                </a:r>
              </a:p>
              <a:p>
                <a:pPr lvl="1"/>
                <a:r>
                  <a:rPr lang="en-US" dirty="0" err="1" smtClean="0"/>
                  <a:t>SSx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 smtClean="0"/>
                  <a:t>2</a:t>
                </a:r>
              </a:p>
              <a:p>
                <a:pPr lvl="1"/>
                <a:r>
                  <a:rPr lang="en-US" dirty="0" err="1" smtClean="0"/>
                  <a:t>Ssy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4" name="Content Placeholder 3" descr="Screen Shot 2017-05-11 at 8.17.23 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46450"/>
            <a:ext cx="4597400" cy="1003300"/>
          </a:xfrm>
        </p:spPr>
      </p:pic>
    </p:spTree>
    <p:extLst>
      <p:ext uri="{BB962C8B-B14F-4D97-AF65-F5344CB8AC3E}">
        <p14:creationId xmlns:p14="http://schemas.microsoft.com/office/powerpoint/2010/main" val="16138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5" name="Content Placeholder 4" descr="Screen Shot 2017-05-11 at 8.17.3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3371850"/>
            <a:ext cx="3898900" cy="952500"/>
          </a:xfrm>
        </p:spPr>
      </p:pic>
    </p:spTree>
    <p:extLst>
      <p:ext uri="{BB962C8B-B14F-4D97-AF65-F5344CB8AC3E}">
        <p14:creationId xmlns:p14="http://schemas.microsoft.com/office/powerpoint/2010/main" val="36073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No relationship between the variables (in the 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 There is a relationship between the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logic is the same as usual, compare our calculated r value to the table r value</a:t>
            </a:r>
          </a:p>
          <a:p>
            <a:r>
              <a:rPr lang="en-US" dirty="0"/>
              <a:t>If calculated r &gt; table r, reject the null </a:t>
            </a:r>
            <a:r>
              <a:rPr lang="en-US" dirty="0" smtClean="0"/>
              <a:t>hypothesis</a:t>
            </a:r>
          </a:p>
          <a:p>
            <a:endParaRPr lang="en-US" dirty="0"/>
          </a:p>
          <a:p>
            <a:r>
              <a:rPr lang="en-US" dirty="0"/>
              <a:t>If calculated r &lt; table r, </a:t>
            </a:r>
            <a:r>
              <a:rPr lang="en-US" dirty="0" smtClean="0"/>
              <a:t>fail to reject the </a:t>
            </a:r>
            <a:r>
              <a:rPr lang="en-US" dirty="0"/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698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said nothing about the degree of the relationship between variables</a:t>
            </a:r>
          </a:p>
          <a:p>
            <a:endParaRPr lang="en-US" dirty="0"/>
          </a:p>
          <a:p>
            <a:r>
              <a:rPr lang="en-US" dirty="0" smtClean="0"/>
              <a:t>To do this, we need to know about the </a:t>
            </a:r>
            <a:r>
              <a:rPr lang="en-US" u="sng" dirty="0"/>
              <a:t>strength</a:t>
            </a:r>
            <a:r>
              <a:rPr lang="en-US" dirty="0"/>
              <a:t> or </a:t>
            </a:r>
            <a:r>
              <a:rPr lang="en-US" u="sng" dirty="0"/>
              <a:t>direction</a:t>
            </a:r>
            <a:r>
              <a:rPr lang="en-US" dirty="0"/>
              <a:t> of the association between two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pPr lvl="1"/>
            <a:r>
              <a:rPr lang="en-US" dirty="0"/>
              <a:t>“Co-relation”: </a:t>
            </a:r>
          </a:p>
          <a:p>
            <a:pPr lvl="2"/>
            <a:r>
              <a:rPr lang="en-US" dirty="0"/>
              <a:t>The relationship between two interval-ratio variables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Correlation:</a:t>
            </a:r>
          </a:p>
          <a:p>
            <a:pPr lvl="2"/>
            <a:r>
              <a:rPr lang="en-US" dirty="0"/>
              <a:t>Describes strength and direction of relationships in a linear fashion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 #6: Calculate </a:t>
            </a:r>
            <a:r>
              <a:rPr lang="en-US" i="1" dirty="0" smtClean="0"/>
              <a:t>r</a:t>
            </a:r>
            <a:r>
              <a:rPr lang="en-US" dirty="0" smtClean="0"/>
              <a:t> for Child’s Height (X) and Weight (Y)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6133816"/>
              </p:ext>
            </p:extLst>
          </p:nvPr>
        </p:nvGraphicFramePr>
        <p:xfrm>
          <a:off x="816865" y="2040467"/>
          <a:ext cx="10871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/>
                <a:gridCol w="3623733"/>
                <a:gridCol w="3623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(height -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(weight - </a:t>
                      </a:r>
                      <a:r>
                        <a:rPr lang="en-US" dirty="0" err="1" smtClean="0"/>
                        <a:t>lbs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 #6: </a:t>
            </a:r>
            <a:r>
              <a:rPr lang="en-US" dirty="0"/>
              <a:t>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Next, we use 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 invalidUrl="http://www.radford.edu/~jaspelme/statsbook/Chapter files/Table_of_Critical_Values_for_r.pdf"/>
              </a:rPr>
              <a:t>critical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 invalidUrl="http://www.radford.edu/~jaspelme/statsbook/Chapter files/Table_of_Critical_Values_for_r.pdf"/>
              </a:rPr>
              <a:t>r</a:t>
            </a:r>
            <a:r>
              <a:rPr lang="en-US" sz="2800" dirty="0" smtClean="0">
                <a:hlinkClick r:id="rId4" invalidUrl="http://www.radford.edu/~jaspelme/statsbook/Chapter files/Table_of_Critical_Values_for_r.pdf"/>
              </a:rPr>
              <a:t> </a:t>
            </a:r>
            <a:r>
              <a:rPr lang="en-US" sz="2800" dirty="0">
                <a:hlinkClick r:id="rId5" invalidUrl="http://www.radford.edu/~jaspelme/statsbook/Chapter files/Table_of_Critical_Values_for_r.pdf"/>
              </a:rPr>
              <a:t>table </a:t>
            </a:r>
            <a:r>
              <a:rPr lang="en-US" sz="2800" dirty="0"/>
              <a:t>based on our alpha level (</a:t>
            </a:r>
            <a:r>
              <a:rPr lang="en-US" sz="2800" dirty="0">
                <a:solidFill>
                  <a:srgbClr val="FFE193"/>
                </a:solidFill>
              </a:rPr>
              <a:t>α = .05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α = .01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r is significant at either the .05 or .01 level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Begin </a:t>
            </a:r>
            <a:r>
              <a:rPr lang="en-US" dirty="0"/>
              <a:t>with the </a:t>
            </a:r>
            <a:r>
              <a:rPr lang="en-US" dirty="0">
                <a:solidFill>
                  <a:srgbClr val="FFE193"/>
                </a:solidFill>
              </a:rPr>
              <a:t>α = .05 </a:t>
            </a:r>
            <a:r>
              <a:rPr lang="en-US" dirty="0" smtClean="0"/>
              <a:t>column</a:t>
            </a:r>
            <a:endParaRPr lang="en-US" dirty="0"/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rgbClr val="FFE193"/>
                </a:solidFill>
              </a:rPr>
              <a:t>column associated with our α</a:t>
            </a:r>
            <a:r>
              <a:rPr lang="en-US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 and the </a:t>
            </a:r>
            <a:r>
              <a:rPr lang="en-US" dirty="0">
                <a:solidFill>
                  <a:srgbClr val="FFE193"/>
                </a:solidFill>
              </a:rPr>
              <a:t>row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value, we find the value that intersects both. </a:t>
            </a:r>
            <a:r>
              <a:rPr lang="en-US" dirty="0">
                <a:solidFill>
                  <a:srgbClr val="FFE193"/>
                </a:solidFill>
              </a:rPr>
              <a:t>This is our critical </a:t>
            </a:r>
            <a:r>
              <a:rPr lang="en-US" dirty="0" smtClean="0">
                <a:solidFill>
                  <a:srgbClr val="FFE193"/>
                </a:solidFill>
              </a:rPr>
              <a:t>r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E193"/>
                </a:solidFill>
              </a:rPr>
              <a:t>If our obtained </a:t>
            </a:r>
            <a:r>
              <a:rPr lang="en-US" dirty="0" smtClean="0">
                <a:solidFill>
                  <a:srgbClr val="FFE193"/>
                </a:solidFill>
              </a:rPr>
              <a:t>r </a:t>
            </a:r>
            <a:r>
              <a:rPr lang="en-US" dirty="0">
                <a:solidFill>
                  <a:srgbClr val="FFE193"/>
                </a:solidFill>
              </a:rPr>
              <a:t>is larger than the critical </a:t>
            </a:r>
            <a:r>
              <a:rPr lang="en-US" dirty="0" smtClean="0">
                <a:solidFill>
                  <a:srgbClr val="FFE193"/>
                </a:solidFill>
              </a:rPr>
              <a:t>r, </a:t>
            </a:r>
            <a:r>
              <a:rPr lang="en-US" dirty="0">
                <a:solidFill>
                  <a:srgbClr val="FFE193"/>
                </a:solidFill>
              </a:rPr>
              <a:t>we know our obtained </a:t>
            </a:r>
            <a:r>
              <a:rPr lang="en-US" dirty="0" smtClean="0">
                <a:solidFill>
                  <a:srgbClr val="FFE193"/>
                </a:solidFill>
              </a:rPr>
              <a:t>r is </a:t>
            </a:r>
            <a:r>
              <a:rPr lang="en-US" dirty="0">
                <a:solidFill>
                  <a:srgbClr val="FFE193"/>
                </a:solidFill>
              </a:rPr>
              <a:t>significant (at least at the p=.05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#6: 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example, we have the following: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?</a:t>
            </a:r>
            <a:endParaRPr lang="en-US" dirty="0">
              <a:solidFill>
                <a:srgbClr val="FFE193"/>
              </a:solidFill>
            </a:endParaRP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?</a:t>
            </a:r>
            <a:endParaRPr lang="en-US" dirty="0"/>
          </a:p>
          <a:p>
            <a:pPr lvl="1"/>
            <a:r>
              <a:rPr lang="en-US" sz="2400" dirty="0"/>
              <a:t>In our table (</a:t>
            </a:r>
            <a:r>
              <a:rPr lang="en-US" sz="2400" dirty="0">
                <a:solidFill>
                  <a:srgbClr val="FFE193"/>
                </a:solidFill>
              </a:rPr>
              <a:t>α = .</a:t>
            </a:r>
            <a:r>
              <a:rPr lang="en-US" sz="2400" dirty="0" smtClean="0">
                <a:solidFill>
                  <a:srgbClr val="FFE193"/>
                </a:solidFill>
              </a:rPr>
              <a:t>05</a:t>
            </a:r>
            <a:r>
              <a:rPr lang="en-US" sz="2400" dirty="0" smtClean="0"/>
              <a:t>), </a:t>
            </a:r>
            <a:r>
              <a:rPr lang="en-US" sz="2400" dirty="0"/>
              <a:t>we follow the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FFE193"/>
                </a:solidFill>
              </a:rPr>
              <a:t>?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row and get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critical r = ±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/>
              <a:t>Because our obtained r is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2000" dirty="0" smtClean="0"/>
              <a:t> than </a:t>
            </a:r>
            <a:r>
              <a:rPr lang="en-US" sz="2000" dirty="0"/>
              <a:t>the critical r, we know that our r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is/is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000" dirty="0"/>
              <a:t>significant, meaning that the relationship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does/does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000" dirty="0"/>
              <a:t>exist in the population. </a:t>
            </a:r>
          </a:p>
          <a:p>
            <a:pPr lvl="1"/>
            <a:r>
              <a:rPr lang="en-US" sz="2000" i="1" dirty="0">
                <a:solidFill>
                  <a:srgbClr val="FFE193"/>
                </a:solidFill>
              </a:rPr>
              <a:t>p</a:t>
            </a:r>
            <a:r>
              <a:rPr lang="en-US" sz="2000" dirty="0">
                <a:solidFill>
                  <a:srgbClr val="FFE193"/>
                </a:solidFill>
              </a:rPr>
              <a:t> </a:t>
            </a:r>
            <a:r>
              <a:rPr lang="en-US" sz="2000" dirty="0" smtClean="0">
                <a:solidFill>
                  <a:srgbClr val="FFE193"/>
                </a:solidFill>
              </a:rPr>
              <a:t>? </a:t>
            </a:r>
            <a:r>
              <a:rPr lang="en-US" sz="2000" dirty="0">
                <a:solidFill>
                  <a:srgbClr val="FFE193"/>
                </a:solidFill>
              </a:rPr>
              <a:t>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dirty="0" smtClean="0"/>
              <a:t>r(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b="1" u="sng" dirty="0" smtClean="0">
                <a:solidFill>
                  <a:srgbClr val="FFE193"/>
                </a:solidFill>
              </a:rPr>
              <a:t>r </a:t>
            </a:r>
            <a:r>
              <a:rPr lang="en-US" b="1" u="sng" dirty="0">
                <a:solidFill>
                  <a:srgbClr val="FFE193"/>
                </a:solidFill>
              </a:rPr>
              <a:t>value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Pearson correlation, I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reject/fail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reject the null hypothesis that there is no relationship between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child’s height and weight, in the population,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?,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.05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(if significant, follow with…)</a:t>
            </a:r>
          </a:p>
          <a:p>
            <a:pPr lvl="2"/>
            <a:r>
              <a:rPr lang="en-US" sz="2175" dirty="0" smtClean="0"/>
              <a:t>“</a:t>
            </a:r>
            <a:r>
              <a:rPr lang="en-US" sz="21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 [strength] [direction] relationship between [X] and [Y]</a:t>
            </a:r>
            <a:r>
              <a:rPr lang="en-US" sz="2175" dirty="0" smtClean="0"/>
              <a:t>”</a:t>
            </a:r>
            <a:endParaRPr lang="en-US" sz="217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Pearson’s Correlation Coefficient (r)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Random sampling</a:t>
            </a:r>
          </a:p>
          <a:p>
            <a:r>
              <a:rPr lang="en-US" dirty="0"/>
              <a:t>Normally distributed characteristics- in small samples especially (N &lt; 30) a skewed distribution will throw off your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 and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Pearson’s product moment correlation coefficient is the basis for regression analysis.</a:t>
            </a:r>
          </a:p>
          <a:p>
            <a:endParaRPr lang="en-US" dirty="0"/>
          </a:p>
          <a:p>
            <a:r>
              <a:rPr lang="en-US" dirty="0" smtClean="0"/>
              <a:t>In correlation we find r, in regression we use r, but we square it to tell us “how much variation in Y is explained by variation in X”</a:t>
            </a:r>
          </a:p>
          <a:p>
            <a:endParaRPr lang="en-US" dirty="0"/>
          </a:p>
          <a:p>
            <a:r>
              <a:rPr lang="en-US" dirty="0" smtClean="0"/>
              <a:t>So r</a:t>
            </a:r>
            <a:r>
              <a:rPr lang="en-US" baseline="30000" dirty="0" smtClean="0"/>
              <a:t>2</a:t>
            </a:r>
            <a:r>
              <a:rPr lang="en-US" dirty="0" smtClean="0"/>
              <a:t> tells us how much percent of Y is explained by X</a:t>
            </a:r>
          </a:p>
          <a:p>
            <a:pPr lvl="1"/>
            <a:r>
              <a:rPr lang="en-US" dirty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is a proportion, so convert it to percentage, and tell me</a:t>
            </a:r>
          </a:p>
          <a:p>
            <a:pPr lvl="2"/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 = .159, that means that 15.9% of the variation in Y is explained by variation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#6: Child’s Height (X) and Weight 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r</a:t>
            </a:r>
            <a:r>
              <a:rPr lang="en-US" baseline="30000" dirty="0" smtClean="0"/>
              <a:t>2</a:t>
            </a:r>
            <a:r>
              <a:rPr lang="en-US" dirty="0" smtClean="0"/>
              <a:t> and interpret it.</a:t>
            </a:r>
            <a:endParaRPr lang="en-US" baseline="30000" dirty="0" smtClean="0"/>
          </a:p>
          <a:p>
            <a:endParaRPr lang="en-US" baseline="30000" dirty="0"/>
          </a:p>
          <a:p>
            <a:endParaRPr lang="en-US" dirty="0" smtClean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Weight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taller a person is, the more they tend to weigh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Education and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more educated a person is, the more they tend to make in income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Correlation: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Strength of relationship</a:t>
            </a:r>
          </a:p>
          <a:p>
            <a:endParaRPr lang="en-US" dirty="0"/>
          </a:p>
          <a:p>
            <a:r>
              <a:rPr lang="en-US" dirty="0" smtClean="0"/>
              <a:t>Direction of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Correlations vary in strength</a:t>
            </a:r>
          </a:p>
          <a:p>
            <a:endParaRPr lang="en-US" dirty="0" smtClean="0"/>
          </a:p>
          <a:p>
            <a:r>
              <a:rPr lang="en-US" dirty="0" smtClean="0"/>
              <a:t>Can visualize strength using scatterplot</a:t>
            </a:r>
          </a:p>
          <a:p>
            <a:pPr lvl="1"/>
            <a:r>
              <a:rPr lang="en-US" dirty="0" smtClean="0"/>
              <a:t>IV on X axis, DV on Y axis</a:t>
            </a:r>
          </a:p>
          <a:p>
            <a:pPr lvl="1"/>
            <a:r>
              <a:rPr lang="en-US" dirty="0"/>
              <a:t>Easier to call one variable X (IV) and the other Y (DV)</a:t>
            </a:r>
          </a:p>
          <a:p>
            <a:endParaRPr lang="en-US" dirty="0"/>
          </a:p>
          <a:p>
            <a:r>
              <a:rPr lang="en-US" dirty="0" smtClean="0"/>
              <a:t>Strength increases as the points on the scatterplot more closely form an imaginary line</a:t>
            </a:r>
          </a:p>
        </p:txBody>
      </p:sp>
    </p:spTree>
    <p:extLst>
      <p:ext uri="{BB962C8B-B14F-4D97-AF65-F5344CB8AC3E}">
        <p14:creationId xmlns:p14="http://schemas.microsoft.com/office/powerpoint/2010/main" val="15332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579300" y="2062716"/>
            <a:ext cx="7346328" cy="331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3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Perfect correlation means that the every x and y value fall directly on the line (no variation)</a:t>
            </a:r>
          </a:p>
          <a:p>
            <a:pPr lvl="1"/>
            <a:r>
              <a:rPr lang="en-US" dirty="0" smtClean="0"/>
              <a:t>Perfect correlation rarely seen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9247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Relationships in the SAME direction</a:t>
            </a:r>
          </a:p>
          <a:p>
            <a:pPr lvl="2"/>
            <a:r>
              <a:rPr lang="en-US" dirty="0" smtClean="0"/>
              <a:t>As one variable increases, the other variable increases</a:t>
            </a:r>
          </a:p>
          <a:p>
            <a:pPr lvl="2"/>
            <a:r>
              <a:rPr lang="en-US" dirty="0" smtClean="0"/>
              <a:t>As one variable decreases, the other variable decreases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inverse relationship; relationships in the OPPOSITE direction</a:t>
            </a:r>
            <a:endParaRPr lang="en-US" dirty="0"/>
          </a:p>
          <a:p>
            <a:pPr lvl="2"/>
            <a:r>
              <a:rPr lang="en-US" dirty="0" smtClean="0"/>
              <a:t>as </a:t>
            </a:r>
            <a:r>
              <a:rPr lang="en-US" dirty="0"/>
              <a:t>the score for one variable increases, the other </a:t>
            </a:r>
            <a:r>
              <a:rPr lang="en-US" dirty="0" smtClean="0"/>
              <a:t>decreases (vice versa)</a:t>
            </a:r>
          </a:p>
        </p:txBody>
      </p:sp>
    </p:spTree>
    <p:extLst>
      <p:ext uri="{BB962C8B-B14F-4D97-AF65-F5344CB8AC3E}">
        <p14:creationId xmlns:p14="http://schemas.microsoft.com/office/powerpoint/2010/main" val="23241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403</TotalTime>
  <Words>1279</Words>
  <Application>Microsoft Macintosh PowerPoint</Application>
  <PresentationFormat>Widescreen</PresentationFormat>
  <Paragraphs>182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Cambria Math</vt:lpstr>
      <vt:lpstr>Helvetica Neue Light</vt:lpstr>
      <vt:lpstr>Myriad Pro</vt:lpstr>
      <vt:lpstr>Verdana</vt:lpstr>
      <vt:lpstr>Wingdings</vt:lpstr>
      <vt:lpstr>Wingdings 2</vt:lpstr>
      <vt:lpstr>Arial</vt:lpstr>
      <vt:lpstr>methods_theme</vt:lpstr>
      <vt:lpstr>Methods Theme</vt:lpstr>
      <vt:lpstr>1_Methods Theme</vt:lpstr>
      <vt:lpstr>chargers2</vt:lpstr>
      <vt:lpstr>Correlation</vt:lpstr>
      <vt:lpstr>Why Correlation?</vt:lpstr>
      <vt:lpstr>Example: Weight and Height</vt:lpstr>
      <vt:lpstr>Example: Education and Income</vt:lpstr>
      <vt:lpstr>Correlation: Two Parts</vt:lpstr>
      <vt:lpstr>Strength of Correlation</vt:lpstr>
      <vt:lpstr>Strength of Correlation</vt:lpstr>
      <vt:lpstr>Strength of Correlation</vt:lpstr>
      <vt:lpstr>Direction of Correlation</vt:lpstr>
      <vt:lpstr>Direction of Correlation</vt:lpstr>
      <vt:lpstr>Extra: Nonlinear Relationships</vt:lpstr>
      <vt:lpstr>Correlation Strength Cutoffs (Cohen 1988) </vt:lpstr>
      <vt:lpstr>Pearson’s Correlation Coefficient (r)</vt:lpstr>
      <vt:lpstr>Pearson’s Correlation Coefficient (r)</vt:lpstr>
      <vt:lpstr>Pearson’s r</vt:lpstr>
      <vt:lpstr>Pearson’s r</vt:lpstr>
      <vt:lpstr>Degrees of Freedom</vt:lpstr>
      <vt:lpstr>Hypothesis Testing</vt:lpstr>
      <vt:lpstr>Hypothesis Testing</vt:lpstr>
      <vt:lpstr>ICE #6: Calculate r for Child’s Height (X) and Weight (Y)</vt:lpstr>
      <vt:lpstr>ICE #6: Child’s Height (X) and Weight (Y)</vt:lpstr>
      <vt:lpstr>ICE #6: Child’s Height (X) and Weight (Y)</vt:lpstr>
      <vt:lpstr>Reporting r</vt:lpstr>
      <vt:lpstr>Pearson’s Correlation Coefficient (r) Assumptions</vt:lpstr>
      <vt:lpstr>Pearson’s r and r2</vt:lpstr>
      <vt:lpstr>ICE #6: Child’s Height (X) and Weight (Y)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Correlation</dc:title>
  <dc:creator>Burrel Vann</dc:creator>
  <cp:lastModifiedBy>Vann, Burrel</cp:lastModifiedBy>
  <cp:revision>44</cp:revision>
  <dcterms:created xsi:type="dcterms:W3CDTF">2017-05-11T19:52:09Z</dcterms:created>
  <dcterms:modified xsi:type="dcterms:W3CDTF">2017-10-19T03:52:10Z</dcterms:modified>
</cp:coreProperties>
</file>