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82" r:id="rId3"/>
    <p:sldMasterId id="2147483694" r:id="rId4"/>
  </p:sldMasterIdLst>
  <p:notesMasterIdLst>
    <p:notesMasterId r:id="rId31"/>
  </p:notesMasterIdLst>
  <p:sldIdLst>
    <p:sldId id="256" r:id="rId5"/>
    <p:sldId id="280" r:id="rId6"/>
    <p:sldId id="259" r:id="rId7"/>
    <p:sldId id="262" r:id="rId8"/>
    <p:sldId id="281" r:id="rId9"/>
    <p:sldId id="260" r:id="rId10"/>
    <p:sldId id="261" r:id="rId11"/>
    <p:sldId id="258" r:id="rId12"/>
    <p:sldId id="263" r:id="rId13"/>
    <p:sldId id="264" r:id="rId14"/>
    <p:sldId id="265" r:id="rId15"/>
    <p:sldId id="267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6" r:id="rId25"/>
    <p:sldId id="277" r:id="rId26"/>
    <p:sldId id="279" r:id="rId27"/>
    <p:sldId id="274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9"/>
    <p:restoredTop sz="84114"/>
  </p:normalViewPr>
  <p:slideViewPr>
    <p:cSldViewPr snapToGrid="0" snapToObjects="1">
      <p:cViewPr>
        <p:scale>
          <a:sx n="76" d="100"/>
          <a:sy n="76" d="100"/>
        </p:scale>
        <p:origin x="1064" y="3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209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9FE-1EE3-3345-867B-328EE096DC7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36D26-E96F-674E-9080-7CD8EF62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90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1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71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61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4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16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9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09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06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28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9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78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63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10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91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3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49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99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8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0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4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56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04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8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1902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3352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66009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of Correlation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855068" y="2348433"/>
            <a:ext cx="6794792" cy="30369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44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 Nonlinear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/>
              <a:t>all relationships between X and Y form a straight </a:t>
            </a:r>
            <a:r>
              <a:rPr lang="en-US" dirty="0" smtClean="0"/>
              <a:t>line</a:t>
            </a:r>
          </a:p>
          <a:p>
            <a:endParaRPr lang="en-US" dirty="0"/>
          </a:p>
          <a:p>
            <a:r>
              <a:rPr lang="en-US" dirty="0"/>
              <a:t>Curvilinear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variable increases as the other increases </a:t>
            </a:r>
            <a:r>
              <a:rPr lang="en-US" dirty="0" smtClean="0"/>
              <a:t>until a point, then </a:t>
            </a:r>
            <a:r>
              <a:rPr lang="en-US" dirty="0"/>
              <a:t>the relationship reverses itself </a:t>
            </a:r>
          </a:p>
        </p:txBody>
      </p:sp>
    </p:spTree>
    <p:extLst>
      <p:ext uri="{BB962C8B-B14F-4D97-AF65-F5344CB8AC3E}">
        <p14:creationId xmlns:p14="http://schemas.microsoft.com/office/powerpoint/2010/main" val="397139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 Strength Cutoffs (Cohen 1988)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Weak/Small Correlation</a:t>
            </a:r>
          </a:p>
          <a:p>
            <a:pPr lvl="1"/>
            <a:r>
              <a:rPr lang="en-US" dirty="0" smtClean="0"/>
              <a:t>r less than/equal to |.29| (r ≤ |.29|)</a:t>
            </a:r>
          </a:p>
          <a:p>
            <a:endParaRPr lang="en-US" dirty="0" smtClean="0"/>
          </a:p>
          <a:p>
            <a:r>
              <a:rPr lang="en-US" dirty="0" smtClean="0"/>
              <a:t>Moderate Correlation</a:t>
            </a:r>
          </a:p>
          <a:p>
            <a:pPr lvl="1"/>
            <a:r>
              <a:rPr lang="en-US" dirty="0" smtClean="0"/>
              <a:t>r between |.30| and |.49| (|.30| ≤ r ≤ |.49|)</a:t>
            </a:r>
          </a:p>
          <a:p>
            <a:endParaRPr lang="en-US" dirty="0" smtClean="0"/>
          </a:p>
          <a:p>
            <a:r>
              <a:rPr lang="en-US" dirty="0" smtClean="0"/>
              <a:t>Strong Correlation</a:t>
            </a:r>
          </a:p>
          <a:p>
            <a:pPr lvl="1"/>
            <a:r>
              <a:rPr lang="en-US" dirty="0" smtClean="0"/>
              <a:t>r greater than/equal to |.50| (r ≥ |.50|)</a:t>
            </a:r>
          </a:p>
        </p:txBody>
      </p:sp>
    </p:spTree>
    <p:extLst>
      <p:ext uri="{BB962C8B-B14F-4D97-AF65-F5344CB8AC3E}">
        <p14:creationId xmlns:p14="http://schemas.microsoft.com/office/powerpoint/2010/main" val="7495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Pearson’s Correlation Coefficient 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Strength: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closer to </a:t>
            </a:r>
            <a:r>
              <a:rPr lang="en-US" dirty="0" smtClean="0"/>
              <a:t>±1.0</a:t>
            </a:r>
            <a:r>
              <a:rPr lang="en-US" dirty="0"/>
              <a:t>, the stronger the </a:t>
            </a:r>
            <a:r>
              <a:rPr lang="en-US" dirty="0" smtClean="0"/>
              <a:t>relationship</a:t>
            </a:r>
          </a:p>
          <a:p>
            <a:pPr lvl="1"/>
            <a:endParaRPr lang="en-US" dirty="0" smtClean="0"/>
          </a:p>
          <a:p>
            <a:r>
              <a:rPr lang="en-US" dirty="0"/>
              <a:t>Direction:</a:t>
            </a:r>
          </a:p>
          <a:p>
            <a:pPr lvl="1"/>
            <a:r>
              <a:rPr lang="en-US" dirty="0"/>
              <a:t>Ranges from -1.0 to +1.0</a:t>
            </a:r>
          </a:p>
          <a:p>
            <a:pPr lvl="2"/>
            <a:r>
              <a:rPr lang="en-US" dirty="0"/>
              <a:t>Negative: negative correlation</a:t>
            </a:r>
          </a:p>
          <a:p>
            <a:pPr lvl="2"/>
            <a:r>
              <a:rPr lang="en-US" dirty="0"/>
              <a:t>Positive: positive correlation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0.7 </a:t>
            </a:r>
            <a:r>
              <a:rPr lang="en-US" dirty="0"/>
              <a:t>and +</a:t>
            </a:r>
            <a:r>
              <a:rPr lang="en-US" dirty="0" smtClean="0"/>
              <a:t>0.7 </a:t>
            </a:r>
            <a:r>
              <a:rPr lang="en-US" dirty="0"/>
              <a:t>have the same strength, </a:t>
            </a:r>
            <a:r>
              <a:rPr lang="en-US" dirty="0" smtClean="0"/>
              <a:t>but different </a:t>
            </a:r>
            <a:r>
              <a:rPr lang="en-US" dirty="0"/>
              <a:t>directions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3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Pearson’s Correlation Coefficient (r)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Uses the PRODUCT of the X and Y deviations from their means</a:t>
                </a:r>
              </a:p>
              <a:p>
                <a:pPr lvl="1"/>
                <a:r>
                  <a:rPr lang="en-US" dirty="0" smtClean="0"/>
                  <a:t>Deviation of X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Example: tells us how much more or less education a person has from the mean education</a:t>
                </a:r>
              </a:p>
              <a:p>
                <a:pPr lvl="1"/>
                <a:r>
                  <a:rPr lang="en-US" dirty="0" smtClean="0"/>
                  <a:t>Deviation of 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Example: tells us how much more or less income a person makes than the mean income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Also uses the SUM OF SQUARES deviation from the mean</a:t>
                </a:r>
              </a:p>
              <a:p>
                <a:pPr lvl="1"/>
                <a:r>
                  <a:rPr lang="en-US" dirty="0" err="1" smtClean="0"/>
                  <a:t>SSx</a:t>
                </a:r>
                <a:r>
                  <a:rPr lang="en-US" dirty="0" smtClean="0"/>
                  <a:t> =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en-US" baseline="30000" dirty="0" smtClean="0"/>
                  <a:t>2</a:t>
                </a:r>
              </a:p>
              <a:p>
                <a:pPr lvl="1"/>
                <a:r>
                  <a:rPr lang="en-US" dirty="0" err="1" smtClean="0"/>
                  <a:t>Ssy</a:t>
                </a:r>
                <a:r>
                  <a:rPr lang="en-US" dirty="0" smtClean="0"/>
                  <a:t> =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73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Pearson’s r</a:t>
            </a:r>
            <a:endParaRPr lang="en-US" dirty="0"/>
          </a:p>
        </p:txBody>
      </p:sp>
      <p:pic>
        <p:nvPicPr>
          <p:cNvPr id="4" name="Content Placeholder 3" descr="Screen Shot 2017-05-11 at 8.17.23 PM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3346450"/>
            <a:ext cx="4597400" cy="1003300"/>
          </a:xfrm>
        </p:spPr>
      </p:pic>
    </p:spTree>
    <p:extLst>
      <p:ext uri="{BB962C8B-B14F-4D97-AF65-F5344CB8AC3E}">
        <p14:creationId xmlns:p14="http://schemas.microsoft.com/office/powerpoint/2010/main" val="16138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Pearson’s r</a:t>
            </a:r>
            <a:endParaRPr lang="en-US" dirty="0"/>
          </a:p>
        </p:txBody>
      </p:sp>
      <p:pic>
        <p:nvPicPr>
          <p:cNvPr id="5" name="Content Placeholder 4" descr="Screen Shot 2017-05-11 at 8.17.38 PM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25" y="3371850"/>
            <a:ext cx="3898900" cy="952500"/>
          </a:xfrm>
        </p:spPr>
      </p:pic>
    </p:spTree>
    <p:extLst>
      <p:ext uri="{BB962C8B-B14F-4D97-AF65-F5344CB8AC3E}">
        <p14:creationId xmlns:p14="http://schemas.microsoft.com/office/powerpoint/2010/main" val="360732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= N-2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: No relationship between the variables (in the population)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: There is a relationship between the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11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logic is the same as usual, compare our calculated r value to the table r value</a:t>
            </a:r>
          </a:p>
          <a:p>
            <a:r>
              <a:rPr lang="en-US" dirty="0"/>
              <a:t>If calculated r &gt; table r, reject the null </a:t>
            </a:r>
            <a:r>
              <a:rPr lang="en-US" dirty="0" smtClean="0"/>
              <a:t>hypothesis</a:t>
            </a:r>
          </a:p>
          <a:p>
            <a:endParaRPr lang="en-US" dirty="0"/>
          </a:p>
          <a:p>
            <a:r>
              <a:rPr lang="en-US" dirty="0"/>
              <a:t>If calculated r &lt; table r, </a:t>
            </a:r>
            <a:r>
              <a:rPr lang="en-US" dirty="0" smtClean="0"/>
              <a:t>fail to reject the </a:t>
            </a:r>
            <a:r>
              <a:rPr lang="en-US" dirty="0"/>
              <a:t>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9698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Correlation?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We’ve said nothing about the degree of the relationship between variables</a:t>
            </a:r>
          </a:p>
          <a:p>
            <a:endParaRPr lang="en-US" dirty="0"/>
          </a:p>
          <a:p>
            <a:r>
              <a:rPr lang="en-US" dirty="0" smtClean="0"/>
              <a:t>To do this, we need to know about the </a:t>
            </a:r>
            <a:r>
              <a:rPr lang="en-US" u="sng" dirty="0"/>
              <a:t>strength</a:t>
            </a:r>
            <a:r>
              <a:rPr lang="en-US" dirty="0"/>
              <a:t> or </a:t>
            </a:r>
            <a:r>
              <a:rPr lang="en-US" u="sng" dirty="0"/>
              <a:t>direction</a:t>
            </a:r>
            <a:r>
              <a:rPr lang="en-US" dirty="0"/>
              <a:t> of the association between two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pPr lvl="1"/>
            <a:r>
              <a:rPr lang="en-US" dirty="0"/>
              <a:t>“Co-relation”: </a:t>
            </a:r>
          </a:p>
          <a:p>
            <a:pPr lvl="2"/>
            <a:r>
              <a:rPr lang="en-US" dirty="0"/>
              <a:t>The relationship between two interval-ratio variables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Correlation:</a:t>
            </a:r>
          </a:p>
          <a:p>
            <a:pPr lvl="2"/>
            <a:r>
              <a:rPr lang="en-US" dirty="0"/>
              <a:t>Describes strength and direction of relationships in a linear fashion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ICE #6: Calculate </a:t>
            </a:r>
            <a:r>
              <a:rPr lang="en-US" i="1" dirty="0" smtClean="0"/>
              <a:t>r</a:t>
            </a:r>
            <a:r>
              <a:rPr lang="en-US" dirty="0" smtClean="0"/>
              <a:t> for Child’s Height (X) and Weight (Y)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36133816"/>
              </p:ext>
            </p:extLst>
          </p:nvPr>
        </p:nvGraphicFramePr>
        <p:xfrm>
          <a:off x="816865" y="2040467"/>
          <a:ext cx="108711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733"/>
                <a:gridCol w="3623733"/>
                <a:gridCol w="36237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(height - 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 (weight - </a:t>
                      </a:r>
                      <a:r>
                        <a:rPr lang="en-US" dirty="0" err="1" smtClean="0"/>
                        <a:t>lbs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3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ICE #6: </a:t>
            </a:r>
            <a:r>
              <a:rPr lang="en-US" dirty="0"/>
              <a:t>Child’s Height (X) and Weight (Y)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Next, we use </a:t>
            </a: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3" invalidUrl="http://www.radford.edu/~jaspelme/statsbook/Chapter files/Table_of_Critical_Values_for_r.pdf"/>
              </a:rPr>
              <a:t>critical </a:t>
            </a:r>
            <a:r>
              <a:rPr lang="en-US" sz="28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4" invalidUrl="http://www.radford.edu/~jaspelme/statsbook/Chapter files/Table_of_Critical_Values_for_r.pdf"/>
              </a:rPr>
              <a:t>r</a:t>
            </a:r>
            <a:r>
              <a:rPr lang="en-US" sz="2800" dirty="0" smtClean="0">
                <a:hlinkClick r:id="rId5" invalidUrl="http://www.radford.edu/~jaspelme/statsbook/Chapter files/Table_of_Critical_Values_for_r.pdf"/>
              </a:rPr>
              <a:t> </a:t>
            </a:r>
            <a:r>
              <a:rPr lang="en-US" sz="2800" dirty="0">
                <a:hlinkClick r:id="rId6" invalidUrl="http://www.radford.edu/~jaspelme/statsbook/Chapter files/Table_of_Critical_Values_for_r.pdf"/>
              </a:rPr>
              <a:t>table </a:t>
            </a:r>
            <a:r>
              <a:rPr lang="en-US" sz="2800" dirty="0"/>
              <a:t>based on our alpha level (</a:t>
            </a:r>
            <a:r>
              <a:rPr lang="en-US" sz="2800" dirty="0">
                <a:solidFill>
                  <a:srgbClr val="FFE193"/>
                </a:solidFill>
              </a:rPr>
              <a:t>α = .05 </a:t>
            </a:r>
            <a:r>
              <a:rPr lang="en-US" sz="2800" dirty="0"/>
              <a:t>or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α = .01</a:t>
            </a:r>
            <a:r>
              <a:rPr lang="en-US" sz="2800" dirty="0"/>
              <a:t>)</a:t>
            </a:r>
          </a:p>
          <a:p>
            <a:r>
              <a:rPr lang="en-US" sz="2800" dirty="0"/>
              <a:t>Table will help us determine whether or not our obtained r is significant at either the .05 or .01 level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Begin </a:t>
            </a:r>
            <a:r>
              <a:rPr lang="en-US" dirty="0"/>
              <a:t>with the </a:t>
            </a:r>
            <a:r>
              <a:rPr lang="en-US" dirty="0">
                <a:solidFill>
                  <a:srgbClr val="FFE193"/>
                </a:solidFill>
              </a:rPr>
              <a:t>α = .05 </a:t>
            </a:r>
            <a:r>
              <a:rPr lang="en-US" dirty="0" smtClean="0"/>
              <a:t>column</a:t>
            </a:r>
            <a:endParaRPr lang="en-US" dirty="0"/>
          </a:p>
          <a:p>
            <a:pPr lvl="1"/>
            <a:r>
              <a:rPr lang="en-US" dirty="0"/>
              <a:t>Select the </a:t>
            </a:r>
            <a:r>
              <a:rPr lang="en-US" dirty="0">
                <a:solidFill>
                  <a:srgbClr val="FFE193"/>
                </a:solidFill>
              </a:rPr>
              <a:t>column associated with our α</a:t>
            </a:r>
            <a:r>
              <a:rPr lang="en-US" dirty="0" smtClean="0">
                <a:solidFill>
                  <a:srgbClr val="FFE193"/>
                </a:solidFill>
              </a:rPr>
              <a:t> </a:t>
            </a:r>
            <a:r>
              <a:rPr lang="en-US" dirty="0"/>
              <a:t>value and the </a:t>
            </a:r>
            <a:r>
              <a:rPr lang="en-US" dirty="0">
                <a:solidFill>
                  <a:srgbClr val="FFE193"/>
                </a:solidFill>
              </a:rPr>
              <a:t>row associated with our </a:t>
            </a:r>
            <a:r>
              <a:rPr lang="en-US" dirty="0" err="1" smtClean="0">
                <a:solidFill>
                  <a:srgbClr val="FFE193"/>
                </a:solidFill>
              </a:rPr>
              <a:t>df</a:t>
            </a:r>
            <a:r>
              <a:rPr lang="en-US" baseline="-25000" dirty="0" smtClean="0">
                <a:solidFill>
                  <a:srgbClr val="FFE193"/>
                </a:solidFill>
              </a:rPr>
              <a:t> </a:t>
            </a:r>
            <a:r>
              <a:rPr lang="en-US" dirty="0"/>
              <a:t>value, we find the value that intersects both. </a:t>
            </a:r>
            <a:r>
              <a:rPr lang="en-US" dirty="0">
                <a:solidFill>
                  <a:srgbClr val="FFE193"/>
                </a:solidFill>
              </a:rPr>
              <a:t>This is our critical </a:t>
            </a:r>
            <a:r>
              <a:rPr lang="en-US" dirty="0" smtClean="0">
                <a:solidFill>
                  <a:srgbClr val="FFE193"/>
                </a:solidFill>
              </a:rPr>
              <a:t>r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E193"/>
                </a:solidFill>
              </a:rPr>
              <a:t>If our obtained </a:t>
            </a:r>
            <a:r>
              <a:rPr lang="en-US" dirty="0" smtClean="0">
                <a:solidFill>
                  <a:srgbClr val="FFE193"/>
                </a:solidFill>
              </a:rPr>
              <a:t>r </a:t>
            </a:r>
            <a:r>
              <a:rPr lang="en-US" dirty="0">
                <a:solidFill>
                  <a:srgbClr val="FFE193"/>
                </a:solidFill>
              </a:rPr>
              <a:t>is larger than the critical </a:t>
            </a:r>
            <a:r>
              <a:rPr lang="en-US" dirty="0" smtClean="0">
                <a:solidFill>
                  <a:srgbClr val="FFE193"/>
                </a:solidFill>
              </a:rPr>
              <a:t>r, </a:t>
            </a:r>
            <a:r>
              <a:rPr lang="en-US" dirty="0">
                <a:solidFill>
                  <a:srgbClr val="FFE193"/>
                </a:solidFill>
              </a:rPr>
              <a:t>we know our obtained </a:t>
            </a:r>
            <a:r>
              <a:rPr lang="en-US" dirty="0" smtClean="0">
                <a:solidFill>
                  <a:srgbClr val="FFE193"/>
                </a:solidFill>
              </a:rPr>
              <a:t>r is </a:t>
            </a:r>
            <a:r>
              <a:rPr lang="en-US" dirty="0">
                <a:solidFill>
                  <a:srgbClr val="FFE193"/>
                </a:solidFill>
              </a:rPr>
              <a:t>significant (at least at the p=.05 level)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9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ICE #6: Child’s Height (X) and Weight (Y)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our example, we have the following: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E193"/>
                </a:solidFill>
              </a:rPr>
              <a:t>?</a:t>
            </a:r>
            <a:endParaRPr lang="en-US" dirty="0">
              <a:solidFill>
                <a:srgbClr val="FFE193"/>
              </a:solidFill>
            </a:endParaRPr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E193"/>
                </a:solidFill>
              </a:rPr>
              <a:t>?</a:t>
            </a:r>
            <a:endParaRPr lang="en-US" dirty="0"/>
          </a:p>
          <a:p>
            <a:pPr lvl="1"/>
            <a:r>
              <a:rPr lang="en-US" sz="2400" dirty="0"/>
              <a:t>In our table (</a:t>
            </a:r>
            <a:r>
              <a:rPr lang="en-US" sz="2400" dirty="0">
                <a:solidFill>
                  <a:srgbClr val="FFE193"/>
                </a:solidFill>
              </a:rPr>
              <a:t>α = .</a:t>
            </a:r>
            <a:r>
              <a:rPr lang="en-US" sz="2400" dirty="0" smtClean="0">
                <a:solidFill>
                  <a:srgbClr val="FFE193"/>
                </a:solidFill>
              </a:rPr>
              <a:t>05</a:t>
            </a:r>
            <a:r>
              <a:rPr lang="en-US" sz="2400" dirty="0" smtClean="0"/>
              <a:t>), </a:t>
            </a:r>
            <a:r>
              <a:rPr lang="en-US" sz="2400" dirty="0"/>
              <a:t>we follow the </a:t>
            </a:r>
            <a:r>
              <a:rPr lang="en-US" sz="2400" dirty="0" err="1"/>
              <a:t>df</a:t>
            </a:r>
            <a:r>
              <a:rPr lang="en-US" sz="2400" dirty="0"/>
              <a:t> = </a:t>
            </a:r>
            <a:r>
              <a:rPr lang="en-US" sz="2400" dirty="0" smtClean="0">
                <a:solidFill>
                  <a:srgbClr val="FFE193"/>
                </a:solidFill>
              </a:rPr>
              <a:t>?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row and get a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critical r = ±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2000" dirty="0"/>
              <a:t>Because our obtained r is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r>
              <a:rPr lang="en-US" sz="2000" dirty="0" smtClean="0"/>
              <a:t> than </a:t>
            </a:r>
            <a:r>
              <a:rPr lang="en-US" sz="2000" dirty="0"/>
              <a:t>the critical r, we know that our r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is/is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</a:t>
            </a:r>
            <a:r>
              <a:rPr lang="en-US" sz="2000" dirty="0"/>
              <a:t>significant, meaning that the relationship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does/does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</a:t>
            </a:r>
            <a:r>
              <a:rPr lang="en-US" sz="2000" dirty="0"/>
              <a:t>exist in the population. </a:t>
            </a:r>
          </a:p>
          <a:p>
            <a:pPr lvl="1"/>
            <a:r>
              <a:rPr lang="en-US" sz="2000" i="1" dirty="0">
                <a:solidFill>
                  <a:srgbClr val="FFE193"/>
                </a:solidFill>
              </a:rPr>
              <a:t>p</a:t>
            </a:r>
            <a:r>
              <a:rPr lang="en-US" sz="2000" dirty="0">
                <a:solidFill>
                  <a:srgbClr val="FFE193"/>
                </a:solidFill>
              </a:rPr>
              <a:t> </a:t>
            </a:r>
            <a:r>
              <a:rPr lang="en-US" sz="2000" dirty="0" smtClean="0">
                <a:solidFill>
                  <a:srgbClr val="FFE193"/>
                </a:solidFill>
              </a:rPr>
              <a:t>? </a:t>
            </a:r>
            <a:r>
              <a:rPr lang="en-US" sz="2000" dirty="0">
                <a:solidFill>
                  <a:srgbClr val="FFE193"/>
                </a:solidFill>
              </a:rPr>
              <a:t>.05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Report </a:t>
            </a:r>
          </a:p>
          <a:p>
            <a:pPr lvl="1"/>
            <a:r>
              <a:rPr lang="en-US" dirty="0"/>
              <a:t>The test used</a:t>
            </a:r>
          </a:p>
          <a:p>
            <a:pPr lvl="1"/>
            <a:r>
              <a:rPr lang="en-US" dirty="0"/>
              <a:t>If you reject or fail to reject the null hypothesis</a:t>
            </a:r>
          </a:p>
          <a:p>
            <a:pPr lvl="1"/>
            <a:r>
              <a:rPr lang="en-US" dirty="0"/>
              <a:t>The variables used in the analysis</a:t>
            </a:r>
          </a:p>
          <a:p>
            <a:pPr lvl="1"/>
            <a:r>
              <a:rPr lang="en-US" dirty="0"/>
              <a:t>The degrees of freedom, calculated value of the test, and p-value</a:t>
            </a:r>
          </a:p>
          <a:p>
            <a:pPr lvl="2"/>
            <a:r>
              <a:rPr lang="en-US" dirty="0" smtClean="0"/>
              <a:t>r(</a:t>
            </a:r>
            <a:r>
              <a:rPr lang="en-US" b="1" u="sng" dirty="0" err="1" smtClean="0">
                <a:solidFill>
                  <a:srgbClr val="FFE193"/>
                </a:solidFill>
              </a:rPr>
              <a:t>df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b="1" u="sng" dirty="0" smtClean="0">
                <a:solidFill>
                  <a:srgbClr val="FFE193"/>
                </a:solidFill>
              </a:rPr>
              <a:t>r </a:t>
            </a:r>
            <a:r>
              <a:rPr lang="en-US" b="1" u="sng" dirty="0">
                <a:solidFill>
                  <a:srgbClr val="FFE193"/>
                </a:solidFill>
              </a:rPr>
              <a:t>value</a:t>
            </a:r>
            <a:r>
              <a:rPr lang="en-US" dirty="0"/>
              <a:t>, </a:t>
            </a:r>
            <a:r>
              <a:rPr lang="en-US" b="1" u="sng" dirty="0">
                <a:solidFill>
                  <a:srgbClr val="FFE193"/>
                </a:solidFill>
              </a:rPr>
              <a:t>p-value</a:t>
            </a:r>
          </a:p>
          <a:p>
            <a:pPr lvl="2"/>
            <a:endParaRPr lang="en-US" dirty="0"/>
          </a:p>
          <a:p>
            <a:pPr lvl="1"/>
            <a:r>
              <a:rPr lang="en-US" sz="2400" dirty="0"/>
              <a:t>“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the Pearson correlation, I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reject/fail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 reject the null hypothesis that there is no relationship between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child’s height and weight, in the population,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4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?, </a:t>
            </a: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.05</a:t>
            </a:r>
            <a:r>
              <a:rPr lang="en-US" sz="2400" dirty="0"/>
              <a:t>” </a:t>
            </a:r>
          </a:p>
          <a:p>
            <a:pPr lvl="1"/>
            <a:endParaRPr lang="en-US" dirty="0" smtClean="0"/>
          </a:p>
          <a:p>
            <a:pPr lvl="1"/>
            <a:r>
              <a:rPr lang="en-US" sz="2400" dirty="0"/>
              <a:t>(if significant, follow with…)</a:t>
            </a:r>
          </a:p>
          <a:p>
            <a:pPr lvl="2"/>
            <a:r>
              <a:rPr lang="en-US" sz="2175"/>
              <a:t>“</a:t>
            </a:r>
            <a:r>
              <a:rPr lang="en-US" sz="2175">
                <a:solidFill>
                  <a:schemeClr val="accent1">
                    <a:lumMod val="60000"/>
                    <a:lumOff val="40000"/>
                  </a:schemeClr>
                </a:solidFill>
              </a:rPr>
              <a:t>We have a [strength] [direction] relationship between [X] and [Y]</a:t>
            </a:r>
            <a:r>
              <a:rPr lang="en-US" sz="2175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6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Pearson’s Correlation Coefficient (r)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Interval </a:t>
            </a:r>
            <a:r>
              <a:rPr lang="en-US" dirty="0" smtClean="0"/>
              <a:t>variables</a:t>
            </a:r>
            <a:endParaRPr lang="en-US" dirty="0"/>
          </a:p>
          <a:p>
            <a:r>
              <a:rPr lang="en-US" dirty="0"/>
              <a:t>Random sampling</a:t>
            </a:r>
          </a:p>
          <a:p>
            <a:r>
              <a:rPr lang="en-US" dirty="0"/>
              <a:t>Normally distributed characteristics- in small samples especially (N &lt; 30) a skewed distribution will throw off your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Pearson’s r and r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Pearson’s product moment correlation coefficient is the basis for regression analysis.</a:t>
            </a:r>
          </a:p>
          <a:p>
            <a:endParaRPr lang="en-US" dirty="0"/>
          </a:p>
          <a:p>
            <a:r>
              <a:rPr lang="en-US" dirty="0" smtClean="0"/>
              <a:t>In correlation we find r, in regression we use r, but we square it to tell us “how much variation in Y is explained by variation in X”</a:t>
            </a:r>
          </a:p>
          <a:p>
            <a:endParaRPr lang="en-US" dirty="0"/>
          </a:p>
          <a:p>
            <a:r>
              <a:rPr lang="en-US" dirty="0" smtClean="0"/>
              <a:t>So r</a:t>
            </a:r>
            <a:r>
              <a:rPr lang="en-US" baseline="30000" dirty="0" smtClean="0"/>
              <a:t>2</a:t>
            </a:r>
            <a:r>
              <a:rPr lang="en-US" dirty="0" smtClean="0"/>
              <a:t> tells us how much percent of Y is explained by X</a:t>
            </a:r>
          </a:p>
          <a:p>
            <a:pPr lvl="1"/>
            <a:r>
              <a:rPr lang="en-US" dirty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is a proportion, so convert it to percentage, and tell me</a:t>
            </a:r>
          </a:p>
          <a:p>
            <a:pPr lvl="2"/>
            <a:r>
              <a:rPr lang="en-US" dirty="0" smtClean="0"/>
              <a:t>If r</a:t>
            </a:r>
            <a:r>
              <a:rPr lang="en-US" baseline="30000" dirty="0" smtClean="0"/>
              <a:t>2</a:t>
            </a:r>
            <a:r>
              <a:rPr lang="en-US" dirty="0" smtClean="0"/>
              <a:t> = .159, that means that 15.9% of the variation in Y is explained by variation in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2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#6: Child’s Height (X) and Weight (Y)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Report r</a:t>
            </a:r>
            <a:r>
              <a:rPr lang="en-US" baseline="30000" dirty="0" smtClean="0"/>
              <a:t>2</a:t>
            </a:r>
            <a:r>
              <a:rPr lang="en-US" dirty="0" smtClean="0"/>
              <a:t> and interpret it.</a:t>
            </a:r>
            <a:endParaRPr lang="en-US" baseline="30000" dirty="0" smtClean="0"/>
          </a:p>
          <a:p>
            <a:endParaRPr lang="en-US" baseline="30000" dirty="0"/>
          </a:p>
          <a:p>
            <a:endParaRPr lang="en-US" dirty="0" smtClean="0"/>
          </a:p>
          <a:p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0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Weight and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know that both are associated because the taller a person is, the more they tend to weigh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Education and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know that both are associated because the more educated a person is, the more they tend to make in income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4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Correlation: Two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Strength of relationship</a:t>
            </a:r>
          </a:p>
          <a:p>
            <a:endParaRPr lang="en-US" dirty="0"/>
          </a:p>
          <a:p>
            <a:r>
              <a:rPr lang="en-US" dirty="0" smtClean="0"/>
              <a:t>Direction of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1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Correlations vary in strength</a:t>
            </a:r>
          </a:p>
          <a:p>
            <a:endParaRPr lang="en-US" dirty="0" smtClean="0"/>
          </a:p>
          <a:p>
            <a:r>
              <a:rPr lang="en-US" dirty="0" smtClean="0"/>
              <a:t>Can visualize strength using scatterplot</a:t>
            </a:r>
          </a:p>
          <a:p>
            <a:pPr lvl="1"/>
            <a:r>
              <a:rPr lang="en-US" dirty="0" smtClean="0"/>
              <a:t>IV on X axis, DV on Y axis</a:t>
            </a:r>
          </a:p>
          <a:p>
            <a:pPr lvl="1"/>
            <a:r>
              <a:rPr lang="en-US" dirty="0"/>
              <a:t>Easier to call one variable X (IV) and the other Y (DV)</a:t>
            </a:r>
          </a:p>
          <a:p>
            <a:endParaRPr lang="en-US" dirty="0"/>
          </a:p>
          <a:p>
            <a:r>
              <a:rPr lang="en-US" dirty="0" smtClean="0"/>
              <a:t>Strength increases as the points on the scatterplot more closely form an imaginary line</a:t>
            </a:r>
          </a:p>
        </p:txBody>
      </p:sp>
    </p:spTree>
    <p:extLst>
      <p:ext uri="{BB962C8B-B14F-4D97-AF65-F5344CB8AC3E}">
        <p14:creationId xmlns:p14="http://schemas.microsoft.com/office/powerpoint/2010/main" val="153324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Correlation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579300" y="2062716"/>
            <a:ext cx="7346328" cy="3317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432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Perfect correlation means that the every x and y value fall directly on the line (no variation)</a:t>
            </a:r>
          </a:p>
          <a:p>
            <a:pPr lvl="1"/>
            <a:r>
              <a:rPr lang="en-US" dirty="0" smtClean="0"/>
              <a:t>Perfect correlation rarely seen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92478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of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Positive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Relationships in the SAME direction</a:t>
            </a:r>
          </a:p>
          <a:p>
            <a:pPr lvl="2"/>
            <a:r>
              <a:rPr lang="en-US" dirty="0" smtClean="0"/>
              <a:t>As one variable increases, the other variable increases</a:t>
            </a:r>
          </a:p>
          <a:p>
            <a:pPr lvl="2"/>
            <a:r>
              <a:rPr lang="en-US" dirty="0" smtClean="0"/>
              <a:t>As one variable decreases, the other variable decreases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inverse relationship; relationships in the OPPOSITE direction</a:t>
            </a:r>
            <a:endParaRPr lang="en-US" dirty="0"/>
          </a:p>
          <a:p>
            <a:pPr lvl="2"/>
            <a:r>
              <a:rPr lang="en-US" dirty="0" smtClean="0"/>
              <a:t>as </a:t>
            </a:r>
            <a:r>
              <a:rPr lang="en-US" dirty="0"/>
              <a:t>the score for one variable increases, the other </a:t>
            </a:r>
            <a:r>
              <a:rPr lang="en-US" dirty="0" smtClean="0"/>
              <a:t>decreases (vice versa)</a:t>
            </a:r>
          </a:p>
        </p:txBody>
      </p:sp>
    </p:spTree>
    <p:extLst>
      <p:ext uri="{BB962C8B-B14F-4D97-AF65-F5344CB8AC3E}">
        <p14:creationId xmlns:p14="http://schemas.microsoft.com/office/powerpoint/2010/main" val="23241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thod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methods_theme.thmx</Template>
  <TotalTime>401</TotalTime>
  <Words>1121</Words>
  <Application>Microsoft Macintosh PowerPoint</Application>
  <PresentationFormat>Widescreen</PresentationFormat>
  <Paragraphs>188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Calibri</vt:lpstr>
      <vt:lpstr>Cambria Math</vt:lpstr>
      <vt:lpstr>Helvetica Neue Light</vt:lpstr>
      <vt:lpstr>Myriad Pro</vt:lpstr>
      <vt:lpstr>Verdana</vt:lpstr>
      <vt:lpstr>Wingdings</vt:lpstr>
      <vt:lpstr>Wingdings 2</vt:lpstr>
      <vt:lpstr>Arial</vt:lpstr>
      <vt:lpstr>methods_theme</vt:lpstr>
      <vt:lpstr>Methods Theme</vt:lpstr>
      <vt:lpstr>1_Methods Theme</vt:lpstr>
      <vt:lpstr>chargers2</vt:lpstr>
      <vt:lpstr>Correlation</vt:lpstr>
      <vt:lpstr>Why Correlation?</vt:lpstr>
      <vt:lpstr>Example: Weight and Height</vt:lpstr>
      <vt:lpstr>Example: Education and Income</vt:lpstr>
      <vt:lpstr>Correlation: Two Parts</vt:lpstr>
      <vt:lpstr>Strength of Correlation</vt:lpstr>
      <vt:lpstr>Strength of Correlation</vt:lpstr>
      <vt:lpstr>Strength of Correlation</vt:lpstr>
      <vt:lpstr>Direction of Correlation</vt:lpstr>
      <vt:lpstr>Direction of Correlation</vt:lpstr>
      <vt:lpstr>Extra: Nonlinear Relationships</vt:lpstr>
      <vt:lpstr>Correlation Strength Cutoffs (Cohen 1988) </vt:lpstr>
      <vt:lpstr>Pearson’s Correlation Coefficient (r)</vt:lpstr>
      <vt:lpstr>Pearson’s Correlation Coefficient (r)</vt:lpstr>
      <vt:lpstr>Pearson’s r</vt:lpstr>
      <vt:lpstr>Pearson’s r</vt:lpstr>
      <vt:lpstr>Degrees of Freedom</vt:lpstr>
      <vt:lpstr>Hypothesis Testing</vt:lpstr>
      <vt:lpstr>Hypothesis Testing</vt:lpstr>
      <vt:lpstr>ICE #6: Calculate r for Child’s Height (X) and Weight (Y)</vt:lpstr>
      <vt:lpstr>ICE #6: Child’s Height (X) and Weight (Y)</vt:lpstr>
      <vt:lpstr>ICE #6: Child’s Height (X) and Weight (Y)</vt:lpstr>
      <vt:lpstr>Reporting r</vt:lpstr>
      <vt:lpstr>Pearson’s Correlation Coefficient (r) Assumptions</vt:lpstr>
      <vt:lpstr>Pearson’s r and r2</vt:lpstr>
      <vt:lpstr>ICE #6: Child’s Height (X) and Weight (Y)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Correlation</dc:title>
  <dc:creator>Burrel Vann</dc:creator>
  <cp:lastModifiedBy>Vann, Burrel</cp:lastModifiedBy>
  <cp:revision>45</cp:revision>
  <dcterms:created xsi:type="dcterms:W3CDTF">2017-05-11T19:52:09Z</dcterms:created>
  <dcterms:modified xsi:type="dcterms:W3CDTF">2017-10-19T03:53:25Z</dcterms:modified>
</cp:coreProperties>
</file>