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0" r:id="rId3"/>
    <p:sldMasterId id="2147483692" r:id="rId4"/>
  </p:sldMasterIdLst>
  <p:notesMasterIdLst>
    <p:notesMasterId r:id="rId12"/>
  </p:notesMasterIdLst>
  <p:sldIdLst>
    <p:sldId id="256" r:id="rId5"/>
    <p:sldId id="319" r:id="rId6"/>
    <p:sldId id="299" r:id="rId7"/>
    <p:sldId id="320" r:id="rId8"/>
    <p:sldId id="321" r:id="rId9"/>
    <p:sldId id="322" r:id="rId10"/>
    <p:sldId id="32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4"/>
    <p:restoredTop sz="84783"/>
  </p:normalViewPr>
  <p:slideViewPr>
    <p:cSldViewPr snapToGrid="0" snapToObjects="1">
      <p:cViewPr>
        <p:scale>
          <a:sx n="85" d="100"/>
          <a:sy n="85" d="100"/>
        </p:scale>
        <p:origin x="-45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CD48-218A-1C48-A37D-65FAE3F8F9BF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1FC4-0CCF-0F42-B200-6E73B16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4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r>
              <a:rPr lang="en-US" baseline="0" dirty="0" smtClean="0"/>
              <a:t>, like in t-tests, we want to compare group means (interval level DV)</a:t>
            </a:r>
            <a:r>
              <a:rPr lang="is-IS" baseline="0" dirty="0" smtClean="0"/>
              <a:t>… but where we have more than two groups in the IV (categorical/nominal or ordinal). </a:t>
            </a:r>
          </a:p>
          <a:p>
            <a:r>
              <a:rPr lang="en-US" baseline="0" dirty="0" smtClean="0"/>
              <a:t>The bulk of our sociological questions deal with more than two groups: </a:t>
            </a:r>
          </a:p>
          <a:p>
            <a:r>
              <a:rPr lang="en-US" baseline="0" dirty="0" smtClean="0"/>
              <a:t>	we may want to see the influence of ethnic identity (white, black, </a:t>
            </a:r>
            <a:r>
              <a:rPr lang="en-US" baseline="0" dirty="0" err="1" smtClean="0"/>
              <a:t>asian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latino</a:t>
            </a:r>
            <a:r>
              <a:rPr lang="en-US" baseline="0" dirty="0" smtClean="0"/>
              <a:t>) on church attendance. Has to go beyond two-groups compared</a:t>
            </a:r>
          </a:p>
          <a:p>
            <a:r>
              <a:rPr lang="en-US" baseline="0" dirty="0" smtClean="0"/>
              <a:t>	we may want to look at educational attainment for blacks versus whites (including men versus women)</a:t>
            </a:r>
            <a:r>
              <a:rPr lang="is-IS" baseline="0" dirty="0" smtClean="0"/>
              <a:t>… which is now 4 groups: BW,BM,WW,WM</a:t>
            </a:r>
          </a:p>
          <a:p>
            <a:endParaRPr lang="is-IS" baseline="0" dirty="0" smtClean="0"/>
          </a:p>
          <a:p>
            <a:r>
              <a:rPr lang="is-IS" baseline="0" dirty="0" smtClean="0"/>
              <a:t>This is why we move beyond the two-sample/independent samples t-test to the more complicated analysis of variance (ANOVA).</a:t>
            </a:r>
          </a:p>
          <a:p>
            <a:endParaRPr lang="is-IS" baseline="0" dirty="0" smtClean="0"/>
          </a:p>
          <a:p>
            <a:r>
              <a:rPr lang="is-IS" baseline="0" dirty="0" smtClean="0"/>
              <a:t>ANOVA follows the same steps for hypothesis testing that we used for t-tests (Z-tests)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baseline="0" dirty="0" smtClean="0"/>
              <a:t>Logic of anova is same, but examines variation/difference/variance in numerous means (Y1, Y2, Y3, Y4 are all compared), and the null hypothesis isthat all means are equal (mu1 = mu2 = mu3 = mu4).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case that you have too many groups… and most don’t vary</a:t>
            </a:r>
            <a:r>
              <a:rPr lang="en-US" baseline="0" dirty="0" smtClean="0"/>
              <a:t> but two do… the overall F will be non-sig, but you can check individual diffs using HSD.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1902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3352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847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2D9375A-EECF-AC4A-9997-00D00C8B65AD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72189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ANOVA</a:t>
            </a:r>
            <a:r>
              <a:rPr lang="en-US" dirty="0" smtClean="0"/>
              <a:t>: Multiple Comparison Procedures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of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Total variation across all groups is divisible into two components</a:t>
            </a:r>
          </a:p>
          <a:p>
            <a:pPr lvl="1"/>
            <a:r>
              <a:rPr lang="en-US" dirty="0" smtClean="0"/>
              <a:t>Variation within groups </a:t>
            </a:r>
          </a:p>
          <a:p>
            <a:pPr lvl="2"/>
            <a:r>
              <a:rPr lang="en-US" dirty="0" smtClean="0"/>
              <a:t>Deviation of raw scores from their group mean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smtClean="0"/>
              <a:t>Variation between groups</a:t>
            </a:r>
          </a:p>
          <a:p>
            <a:pPr lvl="2"/>
            <a:r>
              <a:rPr lang="en-US" dirty="0" smtClean="0"/>
              <a:t>Deviation of group means from one another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37" y="2081268"/>
            <a:ext cx="5207293" cy="1647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37" y="4396399"/>
            <a:ext cx="5207293" cy="16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6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ANOVA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: All </a:t>
            </a:r>
            <a:r>
              <a:rPr lang="en-US" sz="2800" dirty="0" smtClean="0"/>
              <a:t>group means </a:t>
            </a:r>
            <a:r>
              <a:rPr lang="en-US" sz="2800" dirty="0"/>
              <a:t>are equal</a:t>
            </a:r>
          </a:p>
          <a:p>
            <a:pPr lvl="1"/>
            <a:r>
              <a:rPr lang="en-US" sz="2500" dirty="0"/>
              <a:t>μ</a:t>
            </a:r>
            <a:r>
              <a:rPr lang="en-US" sz="2500" baseline="-25000" dirty="0"/>
              <a:t>1</a:t>
            </a:r>
            <a:r>
              <a:rPr lang="en-US" sz="2500" dirty="0"/>
              <a:t> = μ</a:t>
            </a:r>
            <a:r>
              <a:rPr lang="en-US" sz="2500" baseline="-25000" dirty="0"/>
              <a:t>2</a:t>
            </a:r>
            <a:r>
              <a:rPr lang="en-US" sz="2500" dirty="0"/>
              <a:t> = μ</a:t>
            </a:r>
            <a:r>
              <a:rPr lang="en-US" sz="2500" baseline="-25000" dirty="0"/>
              <a:t>3</a:t>
            </a:r>
            <a:r>
              <a:rPr lang="en-US" sz="2500" dirty="0"/>
              <a:t> = μ</a:t>
            </a:r>
            <a:r>
              <a:rPr lang="en-US" sz="2500" baseline="-25000" dirty="0"/>
              <a:t>4</a:t>
            </a:r>
            <a:r>
              <a:rPr lang="en-US" sz="2500" dirty="0"/>
              <a:t> </a:t>
            </a:r>
            <a:r>
              <a:rPr lang="is-IS" sz="2500" dirty="0"/>
              <a:t>… </a:t>
            </a:r>
          </a:p>
          <a:p>
            <a:pPr lvl="1"/>
            <a:endParaRPr lang="en-US" sz="2500" dirty="0"/>
          </a:p>
          <a:p>
            <a:r>
              <a:rPr lang="en-US" sz="2800" dirty="0"/>
              <a:t>H</a:t>
            </a:r>
            <a:r>
              <a:rPr lang="en-US" sz="2800" baseline="-25000" dirty="0"/>
              <a:t>1</a:t>
            </a:r>
            <a:r>
              <a:rPr lang="en-US" sz="2800" dirty="0"/>
              <a:t>: </a:t>
            </a:r>
            <a:r>
              <a:rPr lang="en-US" sz="2800" dirty="0" smtClean="0"/>
              <a:t>group means </a:t>
            </a:r>
            <a:r>
              <a:rPr lang="en-US" sz="2800" dirty="0"/>
              <a:t>are not equal</a:t>
            </a:r>
          </a:p>
          <a:p>
            <a:pPr lvl="1"/>
            <a:r>
              <a:rPr lang="en-US" sz="2500" dirty="0"/>
              <a:t>μ</a:t>
            </a:r>
            <a:r>
              <a:rPr lang="en-US" sz="2500" baseline="-25000" dirty="0"/>
              <a:t>1</a:t>
            </a:r>
            <a:r>
              <a:rPr lang="en-US" sz="2500" dirty="0"/>
              <a:t> ≠ μ</a:t>
            </a:r>
            <a:r>
              <a:rPr lang="en-US" sz="2500" baseline="-25000" dirty="0"/>
              <a:t>2</a:t>
            </a:r>
            <a:r>
              <a:rPr lang="en-US" sz="2500" dirty="0"/>
              <a:t> ≠ μ</a:t>
            </a:r>
            <a:r>
              <a:rPr lang="en-US" sz="2500" baseline="-25000" dirty="0"/>
              <a:t>3</a:t>
            </a:r>
            <a:r>
              <a:rPr lang="en-US" sz="2500" dirty="0"/>
              <a:t> ≠ μ</a:t>
            </a:r>
            <a:r>
              <a:rPr lang="en-US" sz="2500" baseline="-25000" dirty="0"/>
              <a:t>4</a:t>
            </a:r>
            <a:r>
              <a:rPr lang="en-US" sz="2500" dirty="0"/>
              <a:t> </a:t>
            </a:r>
            <a:r>
              <a:rPr lang="is-IS" sz="2500" dirty="0"/>
              <a:t>… </a:t>
            </a:r>
            <a:endParaRPr lang="en-US" sz="2800" dirty="0"/>
          </a:p>
          <a:p>
            <a:endParaRPr lang="en-US" sz="2800" dirty="0"/>
          </a:p>
          <a:p>
            <a:r>
              <a:rPr lang="en-US" sz="2500" dirty="0"/>
              <a:t>Rejecting null means: </a:t>
            </a:r>
          </a:p>
          <a:p>
            <a:pPr lvl="1"/>
            <a:r>
              <a:rPr lang="en-US" sz="2500" dirty="0"/>
              <a:t>there is significant variation in </a:t>
            </a:r>
            <a:r>
              <a:rPr lang="en-US" sz="2500" dirty="0" smtClean="0"/>
              <a:t>group means</a:t>
            </a:r>
            <a:endParaRPr lang="en-US" sz="2500" dirty="0"/>
          </a:p>
          <a:p>
            <a:pPr lvl="1"/>
            <a:r>
              <a:rPr lang="en-US" sz="2500" i="1" dirty="0"/>
              <a:t>At least </a:t>
            </a:r>
            <a:r>
              <a:rPr lang="en-US" sz="2500" dirty="0"/>
              <a:t>one </a:t>
            </a:r>
            <a:r>
              <a:rPr lang="en-US" sz="2500" dirty="0" smtClean="0"/>
              <a:t>group mean </a:t>
            </a:r>
            <a:r>
              <a:rPr lang="en-US" sz="2500" dirty="0"/>
              <a:t>is significantly different than the others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Significant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priori tests</a:t>
            </a:r>
          </a:p>
          <a:p>
            <a:pPr lvl="1"/>
            <a:r>
              <a:rPr lang="en-US" dirty="0" smtClean="0"/>
              <a:t>a priori t-test</a:t>
            </a:r>
          </a:p>
          <a:p>
            <a:pPr lvl="1"/>
            <a:r>
              <a:rPr lang="en-US" dirty="0" smtClean="0"/>
              <a:t>Planned contrasts</a:t>
            </a:r>
          </a:p>
          <a:p>
            <a:pPr lvl="1"/>
            <a:endParaRPr lang="en-US" dirty="0"/>
          </a:p>
          <a:p>
            <a:r>
              <a:rPr lang="en-US" dirty="0" smtClean="0"/>
              <a:t>posteriori /Post-Hoc tests</a:t>
            </a:r>
          </a:p>
          <a:p>
            <a:pPr lvl="1"/>
            <a:r>
              <a:rPr lang="en-US" dirty="0" smtClean="0"/>
              <a:t>Fisher’s LSD</a:t>
            </a:r>
          </a:p>
          <a:p>
            <a:pPr lvl="1"/>
            <a:r>
              <a:rPr lang="en-US" dirty="0" smtClean="0"/>
              <a:t>Tukey’s HSD</a:t>
            </a:r>
          </a:p>
          <a:p>
            <a:pPr lvl="1"/>
            <a:r>
              <a:rPr lang="en-US" dirty="0" err="1" smtClean="0"/>
              <a:t>Scheffé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Fisher’s Least Significant Difference (LSD)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Needs a significant omnibus/overall F from ANOVA</a:t>
                </a:r>
              </a:p>
              <a:p>
                <a:r>
                  <a:rPr lang="en-US" dirty="0" smtClean="0"/>
                  <a:t>Then do t-tests between the group means that </a:t>
                </a:r>
                <a:r>
                  <a:rPr lang="en-US" i="1" dirty="0" smtClean="0"/>
                  <a:t>we think </a:t>
                </a:r>
                <a:r>
                  <a:rPr lang="en-US" dirty="0" smtClean="0"/>
                  <a:t>have significant differences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most liberal post-hoc test</a:t>
                </a:r>
                <a:r>
                  <a:rPr lang="en-US" dirty="0" smtClean="0"/>
                  <a:t>, only works well for 3 maximum comparisons</a:t>
                </a:r>
              </a:p>
              <a:p>
                <a:pPr lvl="1"/>
                <a:r>
                  <a:rPr lang="en-US" dirty="0" smtClean="0"/>
                  <a:t>Tukey’s calculation does not alter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, keeping it at .05</a:t>
                </a:r>
              </a:p>
              <a:p>
                <a:pPr lvl="1"/>
                <a:r>
                  <a:rPr lang="en-US" dirty="0" smtClean="0"/>
                  <a:t>Doing so multiplies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 by the number of comparisons done</a:t>
                </a:r>
              </a:p>
              <a:p>
                <a:pPr lvl="2"/>
                <a:r>
                  <a:rPr lang="en-US" dirty="0" smtClean="0"/>
                  <a:t>3 comparisons, 3*.05 = .15, means we have a 15% chance of type I error (rejecting when shouldn’t)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To combat this, we can use a Bonferroni alpha adjustment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𝑑𝑒𝑠𝑖𝑟𝑒𝑑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𝑐𝑜𝑚𝑝𝑎𝑟𝑖𝑠𝑜𝑛𝑠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53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Tukey’s Honestly Significant Difference (HSD)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Doesn’t require significant omnibus/overall F from ANOVA</a:t>
            </a:r>
          </a:p>
          <a:p>
            <a:pPr lvl="1"/>
            <a:r>
              <a:rPr lang="en-US" dirty="0" smtClean="0"/>
              <a:t>With too many groups, two may significantly differ but because overall variation is lacking, F will be non-significant</a:t>
            </a:r>
          </a:p>
          <a:p>
            <a:pPr lvl="1"/>
            <a:r>
              <a:rPr lang="en-US" dirty="0" smtClean="0"/>
              <a:t>Holds alpha at .05 for a select number of pairwise contrasts</a:t>
            </a:r>
          </a:p>
          <a:p>
            <a:pPr lvl="2"/>
            <a:r>
              <a:rPr lang="en-US" dirty="0" smtClean="0"/>
              <a:t>No Bonferroni alpha adjustment needed (already built into formula/package)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1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Scheffé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requirements on F</a:t>
            </a:r>
          </a:p>
          <a:p>
            <a:r>
              <a:rPr lang="en-US" dirty="0" smtClean="0"/>
              <a:t>Best for complex comparisons (and interactions)</a:t>
            </a:r>
          </a:p>
          <a:p>
            <a:r>
              <a:rPr lang="en-US" dirty="0" smtClean="0"/>
              <a:t>Most conservative</a:t>
            </a:r>
          </a:p>
          <a:p>
            <a:endParaRPr lang="en-US" dirty="0"/>
          </a:p>
          <a:p>
            <a:r>
              <a:rPr lang="en-US" dirty="0" smtClean="0"/>
              <a:t>Holds Type I error rate constant (alpha = .05) for all possible linear contrasts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21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2760</TotalTime>
  <Words>443</Words>
  <Application>Microsoft Macintosh PowerPoint</Application>
  <PresentationFormat>Widescreen</PresentationFormat>
  <Paragraphs>69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Calibri</vt:lpstr>
      <vt:lpstr>Cambria Math</vt:lpstr>
      <vt:lpstr>Helvetica Neue Light</vt:lpstr>
      <vt:lpstr>Myriad Pro</vt:lpstr>
      <vt:lpstr>Verdana</vt:lpstr>
      <vt:lpstr>Wingdings</vt:lpstr>
      <vt:lpstr>Wingdings 2</vt:lpstr>
      <vt:lpstr>Arial</vt:lpstr>
      <vt:lpstr>Custom Design</vt:lpstr>
      <vt:lpstr>methods_theme</vt:lpstr>
      <vt:lpstr>Methods Theme</vt:lpstr>
      <vt:lpstr>chargers2</vt:lpstr>
      <vt:lpstr>ANOVA: Multiple Comparison Procedures</vt:lpstr>
      <vt:lpstr>Logic of ANOVA</vt:lpstr>
      <vt:lpstr>ANOVA Overview</vt:lpstr>
      <vt:lpstr>Where is the Significant Difference?</vt:lpstr>
      <vt:lpstr>Fisher’s Least Significant Difference (LSD)</vt:lpstr>
      <vt:lpstr>Tukey’s Honestly Significant Difference (HSD)</vt:lpstr>
      <vt:lpstr>Scheffé Test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Vann, Burrel</cp:lastModifiedBy>
  <cp:revision>48</cp:revision>
  <dcterms:created xsi:type="dcterms:W3CDTF">2013-12-06T01:46:03Z</dcterms:created>
  <dcterms:modified xsi:type="dcterms:W3CDTF">2017-10-19T01:41:18Z</dcterms:modified>
</cp:coreProperties>
</file>