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2" r:id="rId3"/>
  </p:sldMasterIdLst>
  <p:sldIdLst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F77772D-41AB-0646-A451-B73804CC6F3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0104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Guide to Bivariate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V: categorical/discrete (e.g. nominal, ordinal)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Only two groups/samples compared</a:t>
            </a:r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Three or more groups/samples compared</a:t>
            </a:r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continuous (e.g. interval-ratio)</a:t>
            </a:r>
          </a:p>
          <a:p>
            <a:pPr lvl="1"/>
            <a:r>
              <a:rPr lang="en-US" dirty="0" smtClean="0"/>
              <a:t>DV: continuous (e.g. interval-ratio)</a:t>
            </a:r>
          </a:p>
        </p:txBody>
      </p:sp>
    </p:spTree>
    <p:extLst>
      <p:ext uri="{BB962C8B-B14F-4D97-AF65-F5344CB8AC3E}">
        <p14:creationId xmlns:p14="http://schemas.microsoft.com/office/powerpoint/2010/main" val="121957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independent of one another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Relationship between variables / variables are NOT independent of one another</a:t>
            </a:r>
          </a:p>
          <a:p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two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ean difference between two groups / mean of the DV DOES vary by group</a:t>
            </a:r>
          </a:p>
          <a:p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three or more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Mean difference between three or more groups / mean of the DV DOES vary by group</a:t>
            </a:r>
          </a:p>
          <a:p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unrelated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elationship between the variables / variables are related</a:t>
            </a:r>
          </a:p>
        </p:txBody>
      </p:sp>
    </p:spTree>
    <p:extLst>
      <p:ext uri="{BB962C8B-B14F-4D97-AF65-F5344CB8AC3E}">
        <p14:creationId xmlns:p14="http://schemas.microsoft.com/office/powerpoint/2010/main" val="192093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(α) and Significance (</a:t>
            </a:r>
            <a:r>
              <a:rPr lang="en-US" i="1" dirty="0" smtClean="0"/>
              <a:t>p</a:t>
            </a:r>
            <a:r>
              <a:rPr lang="en-US" dirty="0" smtClean="0"/>
              <a:t>)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Alpha (α)</a:t>
            </a:r>
          </a:p>
          <a:p>
            <a:pPr lvl="1"/>
            <a:r>
              <a:rPr lang="en-US" dirty="0" smtClean="0"/>
              <a:t>Chance of Type I error (reject null when not supposed to) that we’re willing to tolerate</a:t>
            </a:r>
          </a:p>
          <a:p>
            <a:pPr lvl="1"/>
            <a:r>
              <a:rPr lang="en-US" dirty="0"/>
              <a:t>Conventionally: α = .</a:t>
            </a:r>
            <a:r>
              <a:rPr lang="en-US" dirty="0" smtClean="0"/>
              <a:t>05 (5 percent chance of Type I error)</a:t>
            </a:r>
          </a:p>
          <a:p>
            <a:pPr lvl="1"/>
            <a:r>
              <a:rPr lang="en-US" dirty="0" smtClean="0"/>
              <a:t>Threshold/cutoff for our </a:t>
            </a:r>
            <a:r>
              <a:rPr lang="en-US" i="1" dirty="0" smtClean="0"/>
              <a:t>p</a:t>
            </a:r>
            <a:r>
              <a:rPr lang="en-US" dirty="0" smtClean="0"/>
              <a:t> value </a:t>
            </a:r>
          </a:p>
          <a:p>
            <a:pPr lvl="2"/>
            <a:r>
              <a:rPr lang="en-US" dirty="0" smtClean="0"/>
              <a:t>below which is considered so small that we reject the null hypothesis</a:t>
            </a:r>
          </a:p>
          <a:p>
            <a:pPr lvl="1"/>
            <a:r>
              <a:rPr lang="en-US" dirty="0" smtClean="0"/>
              <a:t>Selected beforehand</a:t>
            </a:r>
          </a:p>
          <a:p>
            <a:pPr lvl="1"/>
            <a:endParaRPr lang="en-US" dirty="0"/>
          </a:p>
          <a:p>
            <a:r>
              <a:rPr lang="en-US" dirty="0" smtClean="0"/>
              <a:t>Significance level 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that the null hypothesis is true, given the data</a:t>
            </a:r>
          </a:p>
          <a:p>
            <a:pPr lvl="1"/>
            <a:r>
              <a:rPr lang="en-US" dirty="0" smtClean="0"/>
              <a:t>Compared to alpha (α)</a:t>
            </a:r>
          </a:p>
          <a:p>
            <a:pPr lvl="1"/>
            <a:r>
              <a:rPr lang="en-US" dirty="0" smtClean="0"/>
              <a:t>If small (smaller than our prior selected alpha), the null hypothesis is very unlikely, and can reject</a:t>
            </a:r>
          </a:p>
          <a:p>
            <a:pPr lvl="1"/>
            <a:r>
              <a:rPr lang="en-US" dirty="0" smtClean="0"/>
              <a:t>Determined by the data</a:t>
            </a:r>
          </a:p>
        </p:txBody>
      </p:sp>
    </p:spTree>
    <p:extLst>
      <p:ext uri="{BB962C8B-B14F-4D97-AF65-F5344CB8AC3E}">
        <p14:creationId xmlns:p14="http://schemas.microsoft.com/office/powerpoint/2010/main" val="14297213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55</TotalTime>
  <Words>372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Helvetica Neue Light</vt:lpstr>
      <vt:lpstr>Myriad Pro</vt:lpstr>
      <vt:lpstr>Verdana</vt:lpstr>
      <vt:lpstr>Wingdings</vt:lpstr>
      <vt:lpstr>Wingdings 2</vt:lpstr>
      <vt:lpstr>Arial</vt:lpstr>
      <vt:lpstr>methods_theme</vt:lpstr>
      <vt:lpstr>Methods Theme</vt:lpstr>
      <vt:lpstr>chargers2</vt:lpstr>
      <vt:lpstr>Practical Guide to Bivariate Tests</vt:lpstr>
      <vt:lpstr>Variables</vt:lpstr>
      <vt:lpstr>Hypotheses</vt:lpstr>
      <vt:lpstr>Alpha (α) and Significance (p) Levels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Guide to Bivariate Tests</dc:title>
  <dc:creator>Burrel Vann</dc:creator>
  <cp:lastModifiedBy>Vann, Burrel</cp:lastModifiedBy>
  <cp:revision>7</cp:revision>
  <dcterms:created xsi:type="dcterms:W3CDTF">2017-05-11T18:35:02Z</dcterms:created>
  <dcterms:modified xsi:type="dcterms:W3CDTF">2017-09-28T00:01:04Z</dcterms:modified>
</cp:coreProperties>
</file>