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49"/>
  </p:normalViewPr>
  <p:slideViewPr>
    <p:cSldViewPr snapToGrid="0" snapToObjects="1">
      <p:cViewPr>
        <p:scale>
          <a:sx n="92" d="100"/>
          <a:sy n="92" d="100"/>
        </p:scale>
        <p:origin x="6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469C2-E476-964E-9323-924B008BB195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CD896-BB32-274A-9D2C-0AC278EF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1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code essentially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CD896-BB32-274A-9D2C-0AC278EF2F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</a:t>
            </a:r>
            <a:r>
              <a:rPr lang="en-US" baseline="0" dirty="0" smtClean="0"/>
              <a:t> each…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CD896-BB32-274A-9D2C-0AC278EF2F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CD896-BB32-274A-9D2C-0AC278EF2F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White</a:t>
            </a:r>
            <a:r>
              <a:rPr lang="en-US" baseline="0" dirty="0" smtClean="0"/>
              <a:t> is the reference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CD896-BB32-274A-9D2C-0AC278EF2F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4D1B571F-CE38-6149-9126-FED02404FD6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3743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Regression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Normality, Linearity, Homoscedasticity</a:t>
            </a:r>
            <a:endParaRPr lang="en-US" dirty="0"/>
          </a:p>
          <a:p>
            <a:pPr lvl="2"/>
            <a:r>
              <a:rPr lang="en-US" dirty="0" smtClean="0"/>
              <a:t>Can all be assessed in one, visual, test: </a:t>
            </a:r>
            <a:r>
              <a:rPr lang="en-US" b="1" dirty="0" smtClean="0"/>
              <a:t>residuals plot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Multivariate Normality</a:t>
            </a:r>
          </a:p>
          <a:p>
            <a:pPr lvl="2"/>
            <a:r>
              <a:rPr lang="en-US" dirty="0" smtClean="0"/>
              <a:t>Normal distribution amongst predictors and outcome</a:t>
            </a:r>
          </a:p>
          <a:p>
            <a:pPr lvl="2"/>
            <a:r>
              <a:rPr lang="en-US" dirty="0" smtClean="0"/>
              <a:t>If we meet multivariate normal, we also meet univariate normal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Linearity</a:t>
            </a:r>
          </a:p>
          <a:p>
            <a:pPr lvl="2"/>
            <a:r>
              <a:rPr lang="en-US" dirty="0" smtClean="0"/>
              <a:t>Linear association across variables, across predictors, and across predictors and outcome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Homoscedasticity</a:t>
            </a:r>
          </a:p>
          <a:p>
            <a:pPr lvl="2"/>
            <a:r>
              <a:rPr lang="en-US" dirty="0" smtClean="0"/>
              <a:t>Equal variances</a:t>
            </a:r>
          </a:p>
        </p:txBody>
      </p:sp>
    </p:spTree>
    <p:extLst>
      <p:ext uri="{BB962C8B-B14F-4D97-AF65-F5344CB8AC3E}">
        <p14:creationId xmlns:p14="http://schemas.microsoft.com/office/powerpoint/2010/main" val="148940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#8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GSS to run a multivariate regression model</a:t>
            </a:r>
          </a:p>
          <a:p>
            <a:endParaRPr lang="en-US" dirty="0"/>
          </a:p>
          <a:p>
            <a:r>
              <a:rPr lang="en-US" dirty="0" smtClean="0"/>
              <a:t>Have you met the following assumptions?</a:t>
            </a:r>
          </a:p>
          <a:p>
            <a:pPr lvl="1"/>
            <a:r>
              <a:rPr lang="en-US" dirty="0" smtClean="0"/>
              <a:t>Sample size</a:t>
            </a:r>
          </a:p>
          <a:p>
            <a:pPr lvl="1"/>
            <a:r>
              <a:rPr lang="en-US" dirty="0" smtClean="0"/>
              <a:t>Absence of Multicollinearity </a:t>
            </a:r>
          </a:p>
          <a:p>
            <a:pPr lvl="2"/>
            <a:r>
              <a:rPr lang="en-US" dirty="0" smtClean="0"/>
              <a:t>Correlation matrix</a:t>
            </a:r>
          </a:p>
          <a:p>
            <a:pPr lvl="1"/>
            <a:r>
              <a:rPr lang="en-US" dirty="0" smtClean="0"/>
              <a:t>Normality, Linearity, and Homoscedasticity</a:t>
            </a:r>
          </a:p>
          <a:p>
            <a:pPr lvl="2"/>
            <a:r>
              <a:rPr lang="en-US" dirty="0" smtClean="0"/>
              <a:t>Include residuals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1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Zero-Order, Partial, and Semi-Partial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Zero-Order &gt; Partial &gt; Semi-Partial </a:t>
            </a:r>
          </a:p>
          <a:p>
            <a:endParaRPr lang="en-US" dirty="0"/>
          </a:p>
          <a:p>
            <a:r>
              <a:rPr lang="en-US" dirty="0" smtClean="0"/>
              <a:t>Zero-Order</a:t>
            </a:r>
          </a:p>
          <a:p>
            <a:pPr lvl="1"/>
            <a:r>
              <a:rPr lang="en-US" dirty="0" smtClean="0"/>
              <a:t>Pearson correlation between X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</a:p>
          <a:p>
            <a:pPr lvl="2"/>
            <a:r>
              <a:rPr lang="en-US" dirty="0" smtClean="0"/>
              <a:t>Despite </a:t>
            </a:r>
            <a:r>
              <a:rPr lang="en-US" dirty="0"/>
              <a:t>P</a:t>
            </a:r>
            <a:r>
              <a:rPr lang="en-US" dirty="0" smtClean="0"/>
              <a:t>earson correlation between all other </a:t>
            </a:r>
            <a:r>
              <a:rPr lang="en-US" dirty="0" err="1" smtClean="0"/>
              <a:t>Xs</a:t>
            </a:r>
            <a:r>
              <a:rPr lang="en-US" dirty="0" smtClean="0"/>
              <a:t> and Y</a:t>
            </a:r>
          </a:p>
          <a:p>
            <a:r>
              <a:rPr lang="en-US" dirty="0" smtClean="0"/>
              <a:t>Partial</a:t>
            </a:r>
          </a:p>
          <a:p>
            <a:pPr lvl="1"/>
            <a:r>
              <a:rPr lang="en-US" dirty="0" smtClean="0"/>
              <a:t>Unique (no other X overlap) correlation between X</a:t>
            </a:r>
            <a:r>
              <a:rPr lang="en-US" baseline="-25000" dirty="0" smtClean="0"/>
              <a:t>1</a:t>
            </a:r>
            <a:r>
              <a:rPr lang="en-US" dirty="0" smtClean="0"/>
              <a:t> and Y</a:t>
            </a:r>
          </a:p>
          <a:p>
            <a:pPr lvl="2"/>
            <a:r>
              <a:rPr lang="en-US" dirty="0" smtClean="0"/>
              <a:t>Removing parts of Y that correlate with other </a:t>
            </a:r>
            <a:r>
              <a:rPr lang="en-US" dirty="0" err="1" smtClean="0"/>
              <a:t>Xs</a:t>
            </a:r>
            <a:endParaRPr lang="en-US" dirty="0" smtClean="0"/>
          </a:p>
          <a:p>
            <a:r>
              <a:rPr lang="en-US" dirty="0" smtClean="0"/>
              <a:t>Semi-Partial</a:t>
            </a:r>
          </a:p>
          <a:p>
            <a:pPr lvl="1"/>
            <a:r>
              <a:rPr lang="en-US" dirty="0"/>
              <a:t>Unique </a:t>
            </a:r>
            <a:r>
              <a:rPr lang="en-US" dirty="0" smtClean="0"/>
              <a:t>(no other X overlap) correlation </a:t>
            </a:r>
            <a:r>
              <a:rPr lang="en-US" dirty="0"/>
              <a:t>between X</a:t>
            </a:r>
            <a:r>
              <a:rPr lang="en-US" baseline="-25000" dirty="0"/>
              <a:t>1</a:t>
            </a:r>
            <a:r>
              <a:rPr lang="en-US" dirty="0"/>
              <a:t> and Y</a:t>
            </a:r>
          </a:p>
          <a:p>
            <a:pPr lvl="2"/>
            <a:r>
              <a:rPr lang="en-US" dirty="0" smtClean="0"/>
              <a:t>Not removing </a:t>
            </a:r>
            <a:r>
              <a:rPr lang="en-US" dirty="0"/>
              <a:t>parts of Y that </a:t>
            </a:r>
            <a:r>
              <a:rPr lang="en-US" dirty="0" smtClean="0"/>
              <a:t>correlate </a:t>
            </a:r>
            <a:r>
              <a:rPr lang="en-US" dirty="0"/>
              <a:t>with all other </a:t>
            </a:r>
            <a:r>
              <a:rPr lang="en-US" dirty="0" err="1"/>
              <a:t>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Mediating Relationships in Multiple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Best visualized in nested models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Mediating relationship is…</a:t>
                </a:r>
              </a:p>
              <a:p>
                <a:pPr lvl="1"/>
                <a:r>
                  <a:rPr lang="en-US" dirty="0" smtClean="0"/>
                  <a:t>Significant relationship between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Y</a:t>
                </a:r>
              </a:p>
              <a:p>
                <a:pPr lvl="1"/>
                <a:r>
                  <a:rPr lang="en-US" dirty="0" smtClean="0"/>
                  <a:t>Include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into model,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b</a:t>
                </a:r>
                <a:r>
                  <a:rPr lang="en-US" baseline="-25000" dirty="0"/>
                  <a:t>0</a:t>
                </a:r>
                <a:r>
                  <a:rPr lang="en-US" dirty="0"/>
                  <a:t> + b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/>
                  <a:t>+ b</a:t>
                </a:r>
                <a:r>
                  <a:rPr lang="en-US" baseline="-25000" dirty="0"/>
                  <a:t>2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+ e </a:t>
                </a:r>
              </a:p>
              <a:p>
                <a:pPr lvl="1"/>
                <a:r>
                  <a:rPr lang="en-US" dirty="0" smtClean="0"/>
                  <a:t>Now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is significantly related to Y, but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is not</a:t>
                </a:r>
              </a:p>
              <a:p>
                <a:pPr lvl="1"/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is a mediator for the relationship between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9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Moderating Relationships (Interactions)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14900"/>
          </a:xfrm>
        </p:spPr>
        <p:txBody>
          <a:bodyPr/>
          <a:lstStyle/>
          <a:p>
            <a:r>
              <a:rPr lang="en-US" dirty="0" smtClean="0"/>
              <a:t>The relationship between X</a:t>
            </a:r>
            <a:r>
              <a:rPr lang="en-US" baseline="-25000" dirty="0" smtClean="0"/>
              <a:t>1</a:t>
            </a:r>
            <a:r>
              <a:rPr lang="en-US" dirty="0" smtClean="0"/>
              <a:t> and Y changes or varies as a function of X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The relationship between X</a:t>
            </a:r>
            <a:r>
              <a:rPr lang="en-US" baseline="-25000" dirty="0" smtClean="0"/>
              <a:t>1</a:t>
            </a:r>
            <a:r>
              <a:rPr lang="en-US" dirty="0" smtClean="0"/>
              <a:t> and Y varies depending on the level of X</a:t>
            </a:r>
            <a:r>
              <a:rPr lang="en-US" baseline="-25000" dirty="0" smtClean="0"/>
              <a:t>2</a:t>
            </a:r>
            <a:endParaRPr lang="en-US" dirty="0"/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is the moderator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Relationship between Education and Income varies by Sex</a:t>
            </a:r>
          </a:p>
          <a:p>
            <a:pPr lvl="2"/>
            <a:r>
              <a:rPr lang="en-US" dirty="0" smtClean="0"/>
              <a:t>There is a strong positive relationship between education and income for men</a:t>
            </a:r>
          </a:p>
          <a:p>
            <a:pPr lvl="2"/>
            <a:r>
              <a:rPr lang="en-US" dirty="0" smtClean="0"/>
              <a:t>There is a weak positive relationship between education and income for women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Accomplished by…</a:t>
            </a:r>
          </a:p>
          <a:p>
            <a:pPr lvl="2"/>
            <a:r>
              <a:rPr lang="en-US" dirty="0" smtClean="0"/>
              <a:t>Creating an interaction term between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: multiplying predictors (X</a:t>
            </a:r>
            <a:r>
              <a:rPr lang="en-US" baseline="-25000" dirty="0" smtClean="0"/>
              <a:t>1</a:t>
            </a:r>
            <a:r>
              <a:rPr lang="en-US" dirty="0" smtClean="0"/>
              <a:t>*X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Running a regression model with the interaction term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 smtClean="0"/>
              <a:t>), IN ADDITION to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endParaRPr lang="en-US" dirty="0" smtClean="0"/>
          </a:p>
          <a:p>
            <a:pPr lvl="2"/>
            <a:r>
              <a:rPr lang="en-US" dirty="0" smtClean="0"/>
              <a:t>If interaction term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 smtClean="0"/>
              <a:t> is significant, you have a moderated relationship</a:t>
            </a:r>
          </a:p>
          <a:p>
            <a:pPr lvl="3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in model represents value of Y when X</a:t>
            </a:r>
            <a:r>
              <a:rPr lang="en-US" baseline="-25000" dirty="0" smtClean="0"/>
              <a:t>1</a:t>
            </a:r>
            <a:r>
              <a:rPr lang="en-US" dirty="0" smtClean="0"/>
              <a:t> increases and X</a:t>
            </a:r>
            <a:r>
              <a:rPr lang="en-US" baseline="-25000" dirty="0" smtClean="0"/>
              <a:t>2</a:t>
            </a:r>
            <a:r>
              <a:rPr lang="en-US" dirty="0" smtClean="0"/>
              <a:t> is 0</a:t>
            </a:r>
          </a:p>
          <a:p>
            <a:pPr lvl="3"/>
            <a:r>
              <a:rPr lang="en-US" dirty="0" smtClean="0"/>
              <a:t>X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in model represents value of </a:t>
            </a:r>
            <a:r>
              <a:rPr lang="en-US" dirty="0" smtClean="0"/>
              <a:t>Y when X</a:t>
            </a:r>
            <a:r>
              <a:rPr lang="en-US" baseline="-25000" dirty="0" smtClean="0"/>
              <a:t>2</a:t>
            </a:r>
            <a:r>
              <a:rPr lang="en-US" dirty="0" smtClean="0"/>
              <a:t> increases and 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0</a:t>
            </a:r>
          </a:p>
          <a:p>
            <a:pPr lvl="3"/>
            <a:r>
              <a:rPr lang="en-US" dirty="0" smtClean="0"/>
              <a:t>Must plot interaction to see how it varies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 and Dummy Codes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Can’t use categorical data as Y (need Logistic Regression)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Can use categorical variable ONLY if it has two levels</a:t>
                </a:r>
              </a:p>
              <a:p>
                <a:pPr lvl="1"/>
                <a:r>
                  <a:rPr lang="en-US" dirty="0" smtClean="0"/>
                  <a:t>Black, White</a:t>
                </a:r>
              </a:p>
              <a:p>
                <a:pPr lvl="1"/>
                <a:r>
                  <a:rPr lang="en-US" dirty="0" smtClean="0"/>
                  <a:t>Male, Female</a:t>
                </a:r>
              </a:p>
              <a:p>
                <a:pPr lvl="1"/>
                <a:r>
                  <a:rPr lang="en-US" dirty="0" smtClean="0"/>
                  <a:t>Democrat, Republican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If three or more levels, must </a:t>
                </a:r>
                <a:r>
                  <a:rPr lang="en-US" b="1" dirty="0" smtClean="0"/>
                  <a:t>dummy code/dichotomize</a:t>
                </a:r>
              </a:p>
              <a:p>
                <a:pPr lvl="1"/>
                <a:r>
                  <a:rPr lang="en-US" dirty="0" smtClean="0"/>
                  <a:t>You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 smtClean="0"/>
                  <a:t> dummy codes, where k is number of levels/categories in the variable</a:t>
                </a:r>
              </a:p>
              <a:p>
                <a:pPr lvl="1"/>
                <a:r>
                  <a:rPr lang="en-US" dirty="0" smtClean="0"/>
                  <a:t>Dichotomize means to make into binary categories, 0 and 1, no to code or yes to code.</a:t>
                </a:r>
              </a:p>
              <a:p>
                <a:pPr lvl="1"/>
                <a:r>
                  <a:rPr lang="en-US" dirty="0"/>
                  <a:t>Reference category (non-included in the model since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  <m:r>
                      <a:rPr lang="en-US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dummy codes) should be MOST FREQUENT category</a:t>
                </a:r>
              </a:p>
              <a:p>
                <a:pPr lvl="2"/>
                <a:r>
                  <a:rPr lang="en-US" dirty="0"/>
                  <a:t>Will have 0s (zeros) across all dummy </a:t>
                </a:r>
                <a:r>
                  <a:rPr lang="en-US" dirty="0" smtClean="0"/>
                  <a:t>codes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Run regression with all dummy codes included as one block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 and Dummy Codes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69617759"/>
              </p:ext>
            </p:extLst>
          </p:nvPr>
        </p:nvGraphicFramePr>
        <p:xfrm>
          <a:off x="816864" y="1794163"/>
          <a:ext cx="10871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Variable 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Dummy Codes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Race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Black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Latinx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/Hispanic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AsAm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Latinx</a:t>
                      </a:r>
                      <a:r>
                        <a:rPr lang="en-US" dirty="0" smtClean="0"/>
                        <a:t>/Hispanic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Latinx</a:t>
                      </a:r>
                      <a:r>
                        <a:rPr lang="en-US" dirty="0" smtClean="0"/>
                        <a:t>/Hispanic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Latinx</a:t>
                      </a:r>
                      <a:r>
                        <a:rPr lang="en-US" dirty="0" smtClean="0"/>
                        <a:t>/Hispanic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6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more than one predictor variable (IV) to the RHS of the equation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Simple Linear (OLS) Regression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= 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+ 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 e</a:t>
                </a:r>
              </a:p>
              <a:p>
                <a:pPr lvl="2"/>
                <a:r>
                  <a:rPr lang="en-US" dirty="0" smtClean="0"/>
                  <a:t>Bivariate (like correlation)</a:t>
                </a:r>
              </a:p>
              <a:p>
                <a:pPr lvl="2"/>
                <a:r>
                  <a:rPr lang="en-US" dirty="0" smtClean="0"/>
                  <a:t>Creates regression equation/fit line through correlation</a:t>
                </a:r>
              </a:p>
              <a:p>
                <a:r>
                  <a:rPr lang="en-US" dirty="0" smtClean="0"/>
                  <a:t>Multiple (Multivariate OLS) Regression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b</a:t>
                </a:r>
                <a:r>
                  <a:rPr lang="en-US" baseline="-25000" dirty="0"/>
                  <a:t>0</a:t>
                </a:r>
                <a:r>
                  <a:rPr lang="en-US" dirty="0"/>
                  <a:t> + b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+ 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 b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x</a:t>
                </a:r>
                <a:r>
                  <a:rPr lang="en-US" baseline="-25000" dirty="0"/>
                  <a:t>3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 e</a:t>
                </a:r>
              </a:p>
              <a:p>
                <a:pPr lvl="1"/>
                <a:endParaRPr lang="en-US" baseline="-25000" dirty="0"/>
              </a:p>
              <a:p>
                <a:endParaRPr lang="en-US" baseline="-25000" dirty="0" smtClean="0"/>
              </a:p>
              <a:p>
                <a:endParaRPr lang="en-US" baseline="-250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6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Standard / Forced Entry</a:t>
            </a:r>
          </a:p>
          <a:p>
            <a:pPr lvl="1"/>
            <a:r>
              <a:rPr lang="en-US" dirty="0" smtClean="0"/>
              <a:t>All predictors (IVs) go into regression equation at same time</a:t>
            </a:r>
          </a:p>
          <a:p>
            <a:pPr lvl="1"/>
            <a:endParaRPr lang="en-US" dirty="0"/>
          </a:p>
          <a:p>
            <a:r>
              <a:rPr lang="en-US" dirty="0" smtClean="0"/>
              <a:t>Nested</a:t>
            </a:r>
          </a:p>
          <a:p>
            <a:pPr lvl="1"/>
            <a:r>
              <a:rPr lang="en-US" dirty="0" smtClean="0"/>
              <a:t>Predictors (IVs) are layered into the equation, enter in groups/blocks</a:t>
            </a:r>
          </a:p>
          <a:p>
            <a:pPr lvl="2"/>
            <a:endParaRPr lang="en-US" dirty="0"/>
          </a:p>
          <a:p>
            <a:r>
              <a:rPr lang="en-US" dirty="0" smtClean="0"/>
              <a:t>Statistical (Forward, Backward, Stepwise)</a:t>
            </a:r>
          </a:p>
          <a:p>
            <a:pPr lvl="1"/>
            <a:r>
              <a:rPr lang="en-US" dirty="0" smtClean="0"/>
              <a:t>Combines forced entry and nested (steps)</a:t>
            </a:r>
          </a:p>
          <a:p>
            <a:pPr lvl="1"/>
            <a:r>
              <a:rPr lang="en-US" dirty="0" smtClean="0"/>
              <a:t>Allows program to make statistical decisions about which predictors (IVs) to keep in model</a:t>
            </a:r>
          </a:p>
          <a:p>
            <a:pPr lvl="1"/>
            <a:r>
              <a:rPr lang="en-US" dirty="0" smtClean="0"/>
              <a:t>Problem: lose control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1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select blocks of predictors (IVs) to enter into the model</a:t>
            </a:r>
          </a:p>
          <a:p>
            <a:r>
              <a:rPr lang="en-US" dirty="0"/>
              <a:t>Blocks must be theoretically grouped</a:t>
            </a:r>
          </a:p>
          <a:p>
            <a:pPr lvl="1"/>
            <a:r>
              <a:rPr lang="en-US" dirty="0"/>
              <a:t>Demographics in first block, attitudes in next, so on</a:t>
            </a:r>
          </a:p>
        </p:txBody>
      </p:sp>
    </p:spTree>
    <p:extLst>
      <p:ext uri="{BB962C8B-B14F-4D97-AF65-F5344CB8AC3E}">
        <p14:creationId xmlns:p14="http://schemas.microsoft.com/office/powerpoint/2010/main" val="88452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Approaches: Forward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Starts with nothing in model</a:t>
                </a:r>
              </a:p>
              <a:p>
                <a:r>
                  <a:rPr lang="en-US" dirty="0" smtClean="0"/>
                  <a:t>Uses PIN value to add predictors into the model, one by one</a:t>
                </a:r>
              </a:p>
              <a:p>
                <a:pPr lvl="1"/>
                <a:r>
                  <a:rPr lang="en-US" dirty="0" smtClean="0"/>
                  <a:t>PIN is the “probability required to enter the model”, or significance</a:t>
                </a:r>
              </a:p>
              <a:p>
                <a:pPr lvl="1"/>
                <a:r>
                  <a:rPr lang="en-US" dirty="0" smtClean="0"/>
                  <a:t>PIN is set at our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, or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.05</a:t>
                </a:r>
              </a:p>
              <a:p>
                <a:pPr lvl="1"/>
                <a:r>
                  <a:rPr lang="en-US" dirty="0" smtClean="0"/>
                  <a:t>Based on various correlations (</a:t>
                </a:r>
                <a:r>
                  <a:rPr lang="en-US" dirty="0" err="1" smtClean="0"/>
                  <a:t>pearson</a:t>
                </a:r>
                <a:r>
                  <a:rPr lang="en-US" dirty="0" smtClean="0"/>
                  <a:t>/zero-order, partial, and semi-partial)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Variable with strongest Pearson (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) correlation with outcome enters first</a:t>
                </a:r>
              </a:p>
              <a:p>
                <a:pPr lvl="2"/>
                <a:r>
                  <a:rPr lang="en-US" dirty="0" smtClean="0"/>
                  <a:t>Best predictor</a:t>
                </a:r>
              </a:p>
              <a:p>
                <a:pPr lvl="1"/>
                <a:r>
                  <a:rPr lang="en-US" dirty="0" smtClean="0"/>
                  <a:t>Variable with strongest partial correlation with outcome entered second, and so 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05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Approaches: Backward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Starts with all predictor variables (IVs) in model</a:t>
            </a:r>
          </a:p>
          <a:p>
            <a:r>
              <a:rPr lang="en-US" dirty="0" smtClean="0"/>
              <a:t>Uses POUT value to remove predictors from the model, one by one</a:t>
            </a:r>
          </a:p>
          <a:p>
            <a:pPr lvl="1"/>
            <a:r>
              <a:rPr lang="en-US" dirty="0" smtClean="0"/>
              <a:t>POUT is the “probability required to be taken out of the model”, or non-significance</a:t>
            </a:r>
          </a:p>
          <a:p>
            <a:pPr lvl="1"/>
            <a:r>
              <a:rPr lang="en-US" dirty="0" smtClean="0"/>
              <a:t>POUT is more lenient, is set at </a:t>
            </a:r>
            <a:r>
              <a:rPr lang="en-US" i="1" dirty="0" smtClean="0"/>
              <a:t>p</a:t>
            </a:r>
            <a:r>
              <a:rPr lang="en-US" dirty="0" smtClean="0"/>
              <a:t> = .10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Variables not meeting POUT value removed first</a:t>
            </a:r>
          </a:p>
          <a:p>
            <a:pPr lvl="1"/>
            <a:r>
              <a:rPr lang="en-US" dirty="0" smtClean="0"/>
              <a:t>Variable with weakest partial correlations with outcome removed second, and so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4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Approaches: Stepwise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Combines both forward (first) and (then) backward approaches</a:t>
            </a:r>
          </a:p>
          <a:p>
            <a:endParaRPr lang="en-US" dirty="0" smtClean="0"/>
          </a:p>
          <a:p>
            <a:r>
              <a:rPr lang="en-US" dirty="0"/>
              <a:t>Starts with nothing in </a:t>
            </a:r>
            <a:r>
              <a:rPr lang="en-US" dirty="0" smtClean="0"/>
              <a:t>model: Forward</a:t>
            </a:r>
            <a:endParaRPr lang="en-US" dirty="0"/>
          </a:p>
          <a:p>
            <a:r>
              <a:rPr lang="en-US" dirty="0"/>
              <a:t>Uses PIN value to add predictors into the model, one by </a:t>
            </a:r>
            <a:r>
              <a:rPr lang="en-US" dirty="0" smtClean="0"/>
              <a:t>one</a:t>
            </a:r>
            <a:endParaRPr lang="en-US" dirty="0"/>
          </a:p>
          <a:p>
            <a:pPr lvl="1"/>
            <a:r>
              <a:rPr lang="en-US" dirty="0"/>
              <a:t>Variable with strongest Pearson (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dirty="0" smtClean="0"/>
              <a:t>correlation </a:t>
            </a:r>
            <a:r>
              <a:rPr lang="en-US" dirty="0"/>
              <a:t>with </a:t>
            </a:r>
            <a:r>
              <a:rPr lang="en-US" dirty="0" smtClean="0"/>
              <a:t>outcome, and meets PIN = .05 </a:t>
            </a:r>
            <a:r>
              <a:rPr lang="en-US" dirty="0"/>
              <a:t>enters first</a:t>
            </a:r>
          </a:p>
          <a:p>
            <a:pPr lvl="1"/>
            <a:r>
              <a:rPr lang="en-US" dirty="0" smtClean="0"/>
              <a:t>Variable </a:t>
            </a:r>
            <a:r>
              <a:rPr lang="en-US" dirty="0"/>
              <a:t>with strongest partial correlation with outcome entered second, and so on</a:t>
            </a:r>
          </a:p>
          <a:p>
            <a:endParaRPr lang="en-US" dirty="0" smtClean="0"/>
          </a:p>
          <a:p>
            <a:r>
              <a:rPr lang="en-US" dirty="0" smtClean="0"/>
              <a:t>Then all predictor variables (IVs) in model: Backward</a:t>
            </a:r>
          </a:p>
          <a:p>
            <a:r>
              <a:rPr lang="en-US" dirty="0" smtClean="0"/>
              <a:t>Uses POUT value to remove predictors from the model, one by one</a:t>
            </a:r>
            <a:endParaRPr lang="en-US" dirty="0"/>
          </a:p>
          <a:p>
            <a:pPr lvl="1"/>
            <a:r>
              <a:rPr lang="en-US" dirty="0" smtClean="0"/>
              <a:t>Variables not meeting POUT value removed first</a:t>
            </a:r>
          </a:p>
          <a:p>
            <a:pPr lvl="1"/>
            <a:r>
              <a:rPr lang="en-US" dirty="0" smtClean="0"/>
              <a:t>Variable with weakest partial correlations with outcome removed second, and so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9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Regression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Adequate Sample Size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≥ 50 + 8</a:t>
            </a:r>
            <a:r>
              <a:rPr lang="en-US" i="1" dirty="0" smtClean="0"/>
              <a:t>m</a:t>
            </a:r>
          </a:p>
          <a:p>
            <a:pPr lvl="2"/>
            <a:r>
              <a:rPr lang="en-US" dirty="0" smtClean="0"/>
              <a:t>Where </a:t>
            </a:r>
            <a:r>
              <a:rPr lang="en-US" i="1" dirty="0" smtClean="0"/>
              <a:t>m</a:t>
            </a:r>
            <a:r>
              <a:rPr lang="en-US" dirty="0" smtClean="0"/>
              <a:t> is the number of IVs in the model</a:t>
            </a:r>
          </a:p>
          <a:p>
            <a:endParaRPr lang="en-US" dirty="0"/>
          </a:p>
          <a:p>
            <a:r>
              <a:rPr lang="en-US" dirty="0" smtClean="0"/>
              <a:t>Absence of Outliers</a:t>
            </a:r>
          </a:p>
          <a:p>
            <a:pPr lvl="1"/>
            <a:r>
              <a:rPr lang="en-US" dirty="0" smtClean="0"/>
              <a:t>View bivariate scatterplots and choose to…</a:t>
            </a:r>
          </a:p>
          <a:p>
            <a:pPr lvl="2"/>
            <a:r>
              <a:rPr lang="en-US" dirty="0" smtClean="0"/>
              <a:t>Exclude (only if you can justify)</a:t>
            </a:r>
          </a:p>
          <a:p>
            <a:pPr lvl="3"/>
            <a:r>
              <a:rPr lang="en-US" dirty="0" smtClean="0"/>
              <a:t>Statistically significant difference from other cases?</a:t>
            </a:r>
          </a:p>
          <a:p>
            <a:pPr lvl="2"/>
            <a:r>
              <a:rPr lang="en-US" dirty="0" err="1" smtClean="0"/>
              <a:t>Winzorize</a:t>
            </a:r>
            <a:r>
              <a:rPr lang="en-US" dirty="0" smtClean="0"/>
              <a:t> them (give the case the value of the next highest case)</a:t>
            </a:r>
          </a:p>
          <a:p>
            <a:pPr lvl="2"/>
            <a:r>
              <a:rPr lang="en-US" dirty="0" smtClean="0"/>
              <a:t>Simply leave in, and explain outliers in write-up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98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Regression Assumptions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Absence of Multicollinearity and Singularity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Multicollinearity</a:t>
                </a:r>
              </a:p>
              <a:p>
                <a:pPr lvl="2"/>
                <a:r>
                  <a:rPr lang="en-US" dirty="0" smtClean="0"/>
                  <a:t>Two or more IVs being too highly correlated w/ one another (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= .85 or above)</a:t>
                </a:r>
              </a:p>
              <a:p>
                <a:pPr lvl="2"/>
                <a:r>
                  <a:rPr lang="en-US" dirty="0" smtClean="0"/>
                  <a:t>View correlation matrix and exclude all but one of those with high correlations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 smtClean="0"/>
                  <a:t>Singularity</a:t>
                </a:r>
              </a:p>
              <a:p>
                <a:pPr lvl="2"/>
                <a:r>
                  <a:rPr lang="en-US" dirty="0" smtClean="0"/>
                  <a:t>Extreme form of multicollinearity, where variables make up single construct</a:t>
                </a:r>
              </a:p>
              <a:p>
                <a:pPr lvl="2"/>
                <a:r>
                  <a:rPr lang="en-US" dirty="0" smtClean="0"/>
                  <a:t>Reduces to a perfect correlation (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en-US" dirty="0" smtClean="0"/>
                  <a:t>1.00)</a:t>
                </a:r>
              </a:p>
              <a:p>
                <a:pPr lvl="3"/>
                <a:r>
                  <a:rPr lang="en-US" dirty="0" smtClean="0"/>
                  <a:t>1 predictor is a total “political ideology” scale, combines “economic” and “social” subscales</a:t>
                </a:r>
              </a:p>
              <a:p>
                <a:pPr lvl="3"/>
                <a:r>
                  <a:rPr lang="en-US" dirty="0" smtClean="0"/>
                  <a:t>1 predictor is the “economic political ideology” subscale from the total scale</a:t>
                </a:r>
              </a:p>
              <a:p>
                <a:pPr lvl="3"/>
                <a:r>
                  <a:rPr lang="en-US" dirty="0" smtClean="0"/>
                  <a:t>1 predictor is the “social political </a:t>
                </a:r>
                <a:r>
                  <a:rPr lang="en-US" dirty="0"/>
                  <a:t>ideology” subscale from the total </a:t>
                </a:r>
                <a:r>
                  <a:rPr lang="en-US" dirty="0" smtClean="0"/>
                  <a:t>scale</a:t>
                </a:r>
              </a:p>
              <a:p>
                <a:pPr lvl="2"/>
                <a:r>
                  <a:rPr lang="en-US" dirty="0" smtClean="0"/>
                  <a:t>Run regression model, which will omit all three from the model, since they all measure the same thing that is already included in the model</a:t>
                </a:r>
                <a:endParaRPr lang="en-US" dirty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 r="-168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35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136</TotalTime>
  <Words>1212</Words>
  <Application>Microsoft Macintosh PowerPoint</Application>
  <PresentationFormat>Widescreen</PresentationFormat>
  <Paragraphs>211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Cambria Math</vt:lpstr>
      <vt:lpstr>Helvetica Neue Light</vt:lpstr>
      <vt:lpstr>Myriad Pro</vt:lpstr>
      <vt:lpstr>Verdana</vt:lpstr>
      <vt:lpstr>Wingdings</vt:lpstr>
      <vt:lpstr>Wingdings 2</vt:lpstr>
      <vt:lpstr>chargers2</vt:lpstr>
      <vt:lpstr>Regression Continued</vt:lpstr>
      <vt:lpstr>Multiple Regression</vt:lpstr>
      <vt:lpstr>Multiple Regression Approaches</vt:lpstr>
      <vt:lpstr>Nested Models</vt:lpstr>
      <vt:lpstr>Statistical Approaches: Forward</vt:lpstr>
      <vt:lpstr>Statistical Approaches: Backward</vt:lpstr>
      <vt:lpstr>Statistical Approaches: Stepwise</vt:lpstr>
      <vt:lpstr>OLS Regression Assumptions</vt:lpstr>
      <vt:lpstr>OLS Regression Assumptions</vt:lpstr>
      <vt:lpstr>OLS Regression Assumptions</vt:lpstr>
      <vt:lpstr>ICE #8</vt:lpstr>
      <vt:lpstr>Zero-Order, Partial, and Semi-Partial Correlations</vt:lpstr>
      <vt:lpstr>Mediating Relationships in Multiple Regression</vt:lpstr>
      <vt:lpstr>Moderating Relationships (Interactions)</vt:lpstr>
      <vt:lpstr>Categorical Data and Dummy Codes</vt:lpstr>
      <vt:lpstr>Categorical Data and Dummy Codes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Vann, Burrel</dc:creator>
  <cp:lastModifiedBy>Vann, Burrel</cp:lastModifiedBy>
  <cp:revision>17</cp:revision>
  <dcterms:created xsi:type="dcterms:W3CDTF">2017-11-01T22:15:36Z</dcterms:created>
  <dcterms:modified xsi:type="dcterms:W3CDTF">2017-11-02T00:32:01Z</dcterms:modified>
</cp:coreProperties>
</file>