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80" r:id="rId3"/>
    <p:sldMasterId id="2147483692" r:id="rId4"/>
  </p:sldMasterIdLst>
  <p:notesMasterIdLst>
    <p:notesMasterId r:id="rId32"/>
  </p:notesMasterIdLst>
  <p:sldIdLst>
    <p:sldId id="256" r:id="rId5"/>
    <p:sldId id="317" r:id="rId6"/>
    <p:sldId id="318" r:id="rId7"/>
    <p:sldId id="258" r:id="rId8"/>
    <p:sldId id="319" r:id="rId9"/>
    <p:sldId id="320" r:id="rId10"/>
    <p:sldId id="300" r:id="rId11"/>
    <p:sldId id="299" r:id="rId12"/>
    <p:sldId id="260" r:id="rId13"/>
    <p:sldId id="259" r:id="rId14"/>
    <p:sldId id="321" r:id="rId15"/>
    <p:sldId id="285" r:id="rId16"/>
    <p:sldId id="303" r:id="rId17"/>
    <p:sldId id="315" r:id="rId18"/>
    <p:sldId id="302" r:id="rId19"/>
    <p:sldId id="322" r:id="rId20"/>
    <p:sldId id="323" r:id="rId21"/>
    <p:sldId id="305" r:id="rId22"/>
    <p:sldId id="288" r:id="rId23"/>
    <p:sldId id="307" r:id="rId24"/>
    <p:sldId id="313" r:id="rId25"/>
    <p:sldId id="309" r:id="rId26"/>
    <p:sldId id="310" r:id="rId27"/>
    <p:sldId id="311" r:id="rId28"/>
    <p:sldId id="312" r:id="rId29"/>
    <p:sldId id="292" r:id="rId30"/>
    <p:sldId id="31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6"/>
    <p:restoredTop sz="94649"/>
  </p:normalViewPr>
  <p:slideViewPr>
    <p:cSldViewPr snapToGrid="0" snapToObjects="1">
      <p:cViewPr>
        <p:scale>
          <a:sx n="74" d="100"/>
          <a:sy n="74" d="100"/>
        </p:scale>
        <p:origin x="1496" y="6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129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CD48-218A-1C48-A37D-65FAE3F8F9BF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1FC4-0CCF-0F42-B200-6E73B16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4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1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95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95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87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95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6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6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95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7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2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2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2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18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64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87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9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7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5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05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53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5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2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1902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3352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847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72189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  <a:br>
              <a:rPr lang="en-US" dirty="0" smtClean="0"/>
            </a:b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</a:t>
            </a:r>
            <a:r>
              <a:rPr lang="en-US" dirty="0" smtClean="0"/>
              <a:t>alysis </a:t>
            </a:r>
            <a:r>
              <a:rPr lang="en-US" dirty="0" smtClean="0">
                <a:solidFill>
                  <a:srgbClr val="FFE193"/>
                </a:solidFill>
              </a:rPr>
              <a:t>o</a:t>
            </a:r>
            <a:r>
              <a:rPr lang="en-US" dirty="0" smtClean="0"/>
              <a:t>f </a:t>
            </a:r>
            <a:r>
              <a:rPr lang="en-US" dirty="0" smtClean="0">
                <a:solidFill>
                  <a:srgbClr val="FFE193"/>
                </a:solidFill>
              </a:rPr>
              <a:t>Va</a:t>
            </a:r>
            <a:r>
              <a:rPr lang="en-US" dirty="0" smtClean="0"/>
              <a:t>riance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One-way ANOVA </a:t>
            </a:r>
            <a:endParaRPr lang="en-US" dirty="0" smtClean="0"/>
          </a:p>
          <a:p>
            <a:pPr lvl="1"/>
            <a:r>
              <a:rPr lang="en-US" dirty="0" smtClean="0"/>
              <a:t>ANOVA with </a:t>
            </a:r>
            <a:r>
              <a:rPr lang="en-US" dirty="0" smtClean="0">
                <a:solidFill>
                  <a:srgbClr val="FFE193"/>
                </a:solidFill>
              </a:rPr>
              <a:t>one </a:t>
            </a:r>
            <a:r>
              <a:rPr lang="en-US" dirty="0">
                <a:solidFill>
                  <a:srgbClr val="FFE193"/>
                </a:solidFill>
              </a:rPr>
              <a:t>dependent </a:t>
            </a:r>
            <a:r>
              <a:rPr lang="en-US" dirty="0"/>
              <a:t>and </a:t>
            </a:r>
            <a:r>
              <a:rPr lang="en-US" dirty="0">
                <a:solidFill>
                  <a:srgbClr val="FFE193"/>
                </a:solidFill>
              </a:rPr>
              <a:t>one independent </a:t>
            </a:r>
            <a:r>
              <a:rPr lang="en-US" dirty="0" smtClean="0"/>
              <a:t>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9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F-ratio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compute variation between and variation within, we need to first calculate a “Sum of Squares”</a:t>
            </a:r>
          </a:p>
          <a:p>
            <a:pPr lvl="1"/>
            <a:r>
              <a:rPr lang="en-US" dirty="0" smtClean="0"/>
              <a:t>Measure of deviation from the mean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3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Hypothesis Testing with ANOVA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Total Sum of Squares</a:t>
                </a:r>
              </a:p>
              <a:p>
                <a:pPr lvl="1"/>
                <a:endParaRPr lang="en-US" dirty="0"/>
              </a:p>
              <a:p>
                <a:pPr marL="27503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4800" b="0" i="1" baseline="-25000" smtClean="0">
                          <a:latin typeface="Cambria Math" charset="0"/>
                        </a:rPr>
                        <m:t>𝑡𝑜𝑡𝑎𝑙</m:t>
                      </m:r>
                      <m:r>
                        <a:rPr lang="en-US" sz="48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4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48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b="0" i="1" smtClea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𝑡𝑜𝑡𝑎𝑙</m:t>
                                  </m:r>
                                </m:sub>
                              </m:sSub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800" dirty="0" smtClean="0"/>
              </a:p>
              <a:p>
                <a:pPr marL="514350" lvl="2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23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Hypothesis Testing with ANOVA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Total Sum of Squares</a:t>
                </a:r>
              </a:p>
              <a:p>
                <a:pPr lvl="1"/>
                <a:r>
                  <a:rPr lang="en-US" dirty="0" smtClean="0"/>
                  <a:t>Sum of the within and between sum of squares</a:t>
                </a:r>
              </a:p>
              <a:p>
                <a:pPr lvl="1"/>
                <a:r>
                  <a:rPr lang="en-US" dirty="0" smtClean="0"/>
                  <a:t>Total variation in scores</a:t>
                </a:r>
              </a:p>
              <a:p>
                <a:pPr lvl="1"/>
                <a:endParaRPr lang="en-US" dirty="0"/>
              </a:p>
              <a:p>
                <a:pPr marL="514350" lvl="2" indent="0">
                  <a:buNone/>
                </a:pPr>
                <a:endParaRPr lang="en-US" dirty="0"/>
              </a:p>
              <a:p>
                <a:pPr marL="67866" lvl="1" indent="0" algn="ctr">
                  <a:spcBef>
                    <a:spcPts val="525"/>
                  </a:spcBef>
                  <a:buClr>
                    <a:schemeClr val="accent2"/>
                  </a:buClr>
                  <a:buSzPct val="6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charset="0"/>
                        </a:rPr>
                        <m:t>𝑆𝑆</m:t>
                      </m:r>
                      <m:r>
                        <a:rPr lang="en-US" sz="4800" i="1" baseline="-25000">
                          <a:latin typeface="Cambria Math" charset="0"/>
                        </a:rPr>
                        <m:t>𝑡𝑜𝑡𝑎𝑙</m:t>
                      </m:r>
                      <m:r>
                        <a:rPr lang="en-US" sz="4800" i="1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800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4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latin typeface="Cambria Math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4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48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800" i="1">
                                      <a:latin typeface="Cambria Math" charset="0"/>
                                    </a:rPr>
                                    <m:t>𝑡𝑜𝑡𝑎𝑙</m:t>
                                  </m:r>
                                </m:sub>
                              </m:sSub>
                              <m:r>
                                <a:rPr lang="en-US" sz="48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800" i="1" dirty="0" smtClean="0">
                  <a:latin typeface="Cambria Math" charset="0"/>
                </a:endParaRPr>
              </a:p>
              <a:p>
                <a:pPr marL="67866" indent="0" algn="ctr">
                  <a:buNone/>
                </a:pPr>
                <a14:m>
                  <m:oMath xmlns:m="http://schemas.openxmlformats.org/officeDocument/2006/math">
                    <m:r>
                      <a:rPr lang="en-US" sz="4800" i="1">
                        <a:latin typeface="Cambria Math" charset="0"/>
                      </a:rPr>
                      <m:t>𝑆𝑆</m:t>
                    </m:r>
                    <m:r>
                      <a:rPr lang="en-US" sz="4800" i="1" baseline="-25000">
                        <a:latin typeface="Cambria Math" charset="0"/>
                      </a:rPr>
                      <m:t>𝑡𝑜𝑡𝑎𝑙</m:t>
                    </m:r>
                    <m:r>
                      <a:rPr lang="en-US" sz="4800" b="0" i="1" smtClean="0">
                        <a:latin typeface="Cambria Math" charset="0"/>
                      </a:rPr>
                      <m:t>=</m:t>
                    </m:r>
                    <m:r>
                      <a:rPr lang="en-US" sz="4800" i="1">
                        <a:latin typeface="Cambria Math" charset="0"/>
                      </a:rPr>
                      <m:t> </m:t>
                    </m:r>
                    <m:r>
                      <a:rPr lang="en-US" sz="4800" i="1">
                        <a:latin typeface="Cambria Math" charset="0"/>
                      </a:rPr>
                      <m:t>𝑆𝑆𝑏</m:t>
                    </m:r>
                    <m:r>
                      <a:rPr lang="en-US" sz="4800" i="1" baseline="-25000">
                        <a:latin typeface="Cambria Math" charset="0"/>
                      </a:rPr>
                      <m:t>𝑒𝑡𝑤𝑒𝑒𝑛</m:t>
                    </m:r>
                  </m:oMath>
                </a14:m>
                <a:r>
                  <a:rPr lang="en-US" sz="4800" dirty="0" smtClean="0"/>
                  <a:t> </a:t>
                </a:r>
                <a14:m>
                  <m:oMath xmlns:m="http://schemas.openxmlformats.org/officeDocument/2006/math">
                    <m:r>
                      <a:rPr lang="en-US" sz="4800" b="0" i="0" smtClean="0">
                        <a:latin typeface="Cambria Math" charset="0"/>
                      </a:rPr>
                      <m:t>+ </m:t>
                    </m:r>
                    <m:r>
                      <a:rPr lang="en-US" sz="4800" i="1">
                        <a:latin typeface="Cambria Math" charset="0"/>
                      </a:rPr>
                      <m:t>𝑆𝑆</m:t>
                    </m:r>
                    <m:r>
                      <a:rPr lang="en-US" sz="4800" i="1" baseline="-25000">
                        <a:latin typeface="Cambria Math" charset="0"/>
                      </a:rPr>
                      <m:t>𝑤𝑖𝑡h𝑖𝑛</m:t>
                    </m:r>
                  </m:oMath>
                </a14:m>
                <a:r>
                  <a:rPr lang="en-US" sz="4800" dirty="0"/>
                  <a:t> </a:t>
                </a:r>
                <a:endParaRPr lang="en-US" sz="4800" dirty="0"/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8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Hypothesis Testing with ANOVA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Between-Group Sum of Squares</a:t>
                </a:r>
              </a:p>
              <a:p>
                <a:pPr lvl="1"/>
                <a:r>
                  <a:rPr lang="en-US" dirty="0" smtClean="0"/>
                  <a:t>The mean difference between all </a:t>
                </a:r>
                <a:r>
                  <a:rPr lang="en-US" dirty="0" smtClean="0"/>
                  <a:t>groups</a:t>
                </a:r>
              </a:p>
              <a:p>
                <a:pPr lvl="1"/>
                <a:endParaRPr lang="en-US" dirty="0"/>
              </a:p>
              <a:p>
                <a:pPr marL="27503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4800" b="0" i="1" baseline="-25000" smtClean="0">
                          <a:latin typeface="Cambria Math" charset="0"/>
                        </a:rPr>
                        <m:t>𝑏𝑒𝑡𝑤𝑒𝑒𝑛</m:t>
                      </m:r>
                      <m:r>
                        <a:rPr lang="en-US" sz="48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8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sz="4800" b="0" i="1" baseline="-25000" smtClean="0">
                              <a:latin typeface="Cambria Math" charset="0"/>
                            </a:rPr>
                            <m:t>𝑔𝑟𝑜𝑢𝑝</m:t>
                          </m:r>
                          <m:sSup>
                            <m:sSupPr>
                              <m:ctrlPr>
                                <a:rPr lang="en-US" sz="4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4800" b="0" i="1" baseline="-25000" smtClean="0">
                                  <a:latin typeface="Cambria Math" charset="0"/>
                                </a:rPr>
                                <m:t>𝑔𝑟𝑜𝑢𝑝</m:t>
                              </m:r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48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b="0" i="1" smtClea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𝑡𝑜𝑡𝑎𝑙</m:t>
                                  </m:r>
                                </m:sub>
                              </m:sSub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800" dirty="0" smtClean="0"/>
              </a:p>
              <a:p>
                <a:pPr marL="514350" lvl="2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77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Hypothesis Testing with ANOVA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Within-Group Sum of Squares</a:t>
                </a:r>
              </a:p>
              <a:p>
                <a:pPr lvl="1"/>
                <a:r>
                  <a:rPr lang="en-US" dirty="0" smtClean="0"/>
                  <a:t>The mean difference in scores within a single sample, then sums them up</a:t>
                </a:r>
              </a:p>
              <a:p>
                <a:pPr lvl="1"/>
                <a:r>
                  <a:rPr lang="en-US" dirty="0" smtClean="0"/>
                  <a:t>Amount of unexplained variance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charset="0"/>
                        </a:rPr>
                        <m:t>𝑆𝑆</m:t>
                      </m:r>
                      <m:r>
                        <a:rPr lang="en-US" sz="4800" b="0" i="1" baseline="-25000" smtClean="0">
                          <a:latin typeface="Cambria Math" charset="0"/>
                        </a:rPr>
                        <m:t>𝑤𝑖𝑡h𝑖𝑛</m:t>
                      </m:r>
                      <m:r>
                        <a:rPr lang="en-US" sz="4800" i="1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800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4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latin typeface="Cambria Math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4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48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𝑔𝑟𝑜𝑢𝑝</m:t>
                                  </m:r>
                                </m:sub>
                              </m:sSub>
                              <m:r>
                                <a:rPr lang="en-US" sz="48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8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800" i="1">
                        <a:latin typeface="Cambria Math" charset="0"/>
                      </a:rPr>
                      <m:t>𝑆𝑆</m:t>
                    </m:r>
                    <m:r>
                      <a:rPr lang="en-US" sz="4800" i="1" baseline="-25000">
                        <a:latin typeface="Cambria Math" charset="0"/>
                      </a:rPr>
                      <m:t>𝑤𝑖𝑡h𝑖𝑛</m:t>
                    </m:r>
                    <m:r>
                      <a:rPr lang="en-US" sz="48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4800" dirty="0" smtClean="0"/>
                  <a:t>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charset="0"/>
                      </a:rPr>
                      <m:t>𝑆𝑆</m:t>
                    </m:r>
                    <m:r>
                      <a:rPr lang="en-US" sz="4800" b="0" i="1" baseline="-25000" smtClean="0">
                        <a:latin typeface="Cambria Math" charset="0"/>
                      </a:rPr>
                      <m:t>𝑡𝑜𝑡𝑎𝑙</m:t>
                    </m:r>
                    <m:r>
                      <a:rPr lang="en-US" sz="4800" b="0" i="1" smtClean="0">
                        <a:latin typeface="Cambria Math" charset="0"/>
                      </a:rPr>
                      <m:t>−</m:t>
                    </m:r>
                    <m:r>
                      <a:rPr lang="en-US" sz="4800" i="1">
                        <a:latin typeface="Cambria Math" charset="0"/>
                      </a:rPr>
                      <m:t> </m:t>
                    </m:r>
                    <m:r>
                      <a:rPr lang="en-US" sz="4800" i="1">
                        <a:latin typeface="Cambria Math" charset="0"/>
                      </a:rPr>
                      <m:t>𝑆𝑆</m:t>
                    </m:r>
                    <m:r>
                      <a:rPr lang="en-US" sz="4800" b="0" i="1" baseline="-25000" smtClean="0">
                        <a:latin typeface="Cambria Math" charset="0"/>
                      </a:rPr>
                      <m:t>𝑏𝑒𝑡𝑤𝑒𝑒</m:t>
                    </m:r>
                    <m:r>
                      <a:rPr lang="en-US" sz="4800" i="1" baseline="-25000">
                        <a:latin typeface="Cambria Math" charset="0"/>
                      </a:rPr>
                      <m:t>𝑛</m:t>
                    </m:r>
                  </m:oMath>
                </a14:m>
                <a:endParaRPr lang="en-US" sz="4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25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more “pure” measure of variation</a:t>
            </a:r>
          </a:p>
          <a:p>
            <a:endParaRPr lang="en-US" dirty="0" smtClean="0"/>
          </a:p>
          <a:p>
            <a:r>
              <a:rPr lang="en-US" dirty="0" smtClean="0"/>
              <a:t>Sum of Squares value tends to become larger as variation increases, and with large sample sizes</a:t>
            </a:r>
          </a:p>
          <a:p>
            <a:endParaRPr lang="en-US" dirty="0"/>
          </a:p>
          <a:p>
            <a:r>
              <a:rPr lang="en-US" dirty="0" smtClean="0"/>
              <a:t>Cannot trust the value of SS unless we control for the number of scores included</a:t>
            </a:r>
          </a:p>
          <a:p>
            <a:pPr lvl="1"/>
            <a:r>
              <a:rPr lang="en-US" dirty="0" smtClean="0"/>
              <a:t>We do this with degrees of freedom</a:t>
            </a:r>
          </a:p>
          <a:p>
            <a:pPr lvl="1"/>
            <a:r>
              <a:rPr lang="en-US" dirty="0" smtClean="0"/>
              <a:t>Divide sum of squares value by the degrees of freedom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3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Square Calculations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𝑀𝑆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𝑏𝑒𝑡𝑤𝑒𝑒𝑛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𝑏𝑒𝑡𝑤𝑒𝑒𝑛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𝑏𝑒𝑡𝑤𝑒𝑒𝑛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𝑤𝑖𝑡h𝑖𝑛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𝑤𝑖𝑡h𝑖𝑛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𝑤𝑖𝑡h𝑖𝑛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𝑑𝑓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𝑏𝑒𝑡𝑤𝑒𝑒𝑛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 −1</m:t>
                    </m:r>
                  </m:oMath>
                </a14:m>
                <a:r>
                  <a:rPr lang="en-US" dirty="0" smtClean="0"/>
                  <a:t>      where k is number of groups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𝑤𝑖𝑡h𝑖𝑛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𝑡𝑜𝑡𝑎𝑙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−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46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Hypothesis Testing with ANOVA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ANOVA statistic (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) is based on a ratio of </a:t>
                </a:r>
                <a:r>
                  <a:rPr lang="en-US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mean square between</a:t>
                </a:r>
                <a:r>
                  <a:rPr lang="en-US" dirty="0" smtClean="0"/>
                  <a:t> divided by </a:t>
                </a:r>
                <a:r>
                  <a:rPr lang="en-US" dirty="0" smtClean="0">
                    <a:solidFill>
                      <a:srgbClr val="FFE193"/>
                    </a:solidFill>
                  </a:rPr>
                  <a:t>mean square within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sz="4800" i="1" dirty="0" smtClean="0"/>
                  <a:t>F</a:t>
                </a:r>
                <a:r>
                  <a:rPr lang="en-US" sz="4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charset="0"/>
                              </a:rPr>
                              <m:t>𝑏𝑒𝑡𝑤𝑒𝑒𝑛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charset="0"/>
                              </a:rPr>
                              <m:t>𝑤𝑖𝑡h𝑖𝑛</m:t>
                            </m:r>
                          </m:sub>
                        </m:sSub>
                      </m:den>
                    </m:f>
                  </m:oMath>
                </a14:m>
                <a:endParaRPr lang="en-US" sz="4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950" r="-1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80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26204"/>
              </p:ext>
            </p:extLst>
          </p:nvPr>
        </p:nvGraphicFramePr>
        <p:xfrm>
          <a:off x="1981200" y="2097046"/>
          <a:ext cx="8229600" cy="411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 ratio (F statistic) 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Used in an analysis of variance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Represents the ratio of between-group variance to within-group variance</a:t>
                      </a:r>
                    </a:p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 obtained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Computed by the ratio for between-group to within-group variance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 critical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The F score associated with a particular alpha level and degrees of freedom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Marks the beginning of the region of rejection for our null hypothesis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54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Want to understand if/how groups differ/have variation on some outcome</a:t>
            </a:r>
          </a:p>
          <a:p>
            <a:endParaRPr lang="en-US" dirty="0"/>
          </a:p>
          <a:p>
            <a:r>
              <a:rPr lang="en-US" dirty="0" smtClean="0"/>
              <a:t>Social Research</a:t>
            </a:r>
          </a:p>
          <a:p>
            <a:pPr lvl="1"/>
            <a:r>
              <a:rPr lang="en-US" dirty="0" smtClean="0"/>
              <a:t>Often have more than two groups interested in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Want to see how racial categories (black, white, </a:t>
            </a:r>
            <a:r>
              <a:rPr lang="en-US" dirty="0" err="1" smtClean="0"/>
              <a:t>asian</a:t>
            </a:r>
            <a:r>
              <a:rPr lang="en-US" dirty="0" smtClean="0"/>
              <a:t>, other, </a:t>
            </a:r>
            <a:r>
              <a:rPr lang="en-US" dirty="0" err="1" smtClean="0"/>
              <a:t>etc</a:t>
            </a:r>
            <a:r>
              <a:rPr lang="en-US" dirty="0" smtClean="0"/>
              <a:t>) vary in incomes.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8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Education Levels by Sex and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E193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E193"/>
                </a:solidFill>
              </a:rPr>
              <a:t>21</a:t>
            </a:r>
          </a:p>
          <a:p>
            <a:r>
              <a:rPr lang="en-US" dirty="0" smtClean="0">
                <a:solidFill>
                  <a:srgbClr val="FFE193"/>
                </a:solidFill>
              </a:rPr>
              <a:t>k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E193"/>
                </a:solidFill>
              </a:rPr>
              <a:t>4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E193"/>
                </a:solidFill>
              </a:rPr>
              <a:t>SS</a:t>
            </a:r>
            <a:r>
              <a:rPr lang="en-US" baseline="-25000" dirty="0" smtClean="0">
                <a:solidFill>
                  <a:srgbClr val="FFE193"/>
                </a:solidFill>
              </a:rPr>
              <a:t>B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E193"/>
                </a:solidFill>
              </a:rPr>
              <a:t>31.83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E193"/>
                </a:solidFill>
              </a:rPr>
              <a:t>SS</a:t>
            </a:r>
            <a:r>
              <a:rPr lang="en-US" baseline="-25000" dirty="0" smtClean="0">
                <a:solidFill>
                  <a:srgbClr val="FFE193"/>
                </a:solidFill>
              </a:rPr>
              <a:t>W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45.33 </a:t>
            </a:r>
          </a:p>
          <a:p>
            <a:r>
              <a:rPr lang="en-US" dirty="0" err="1" smtClean="0">
                <a:solidFill>
                  <a:srgbClr val="FFE193"/>
                </a:solidFill>
              </a:rPr>
              <a:t>df</a:t>
            </a:r>
            <a:r>
              <a:rPr lang="en-US" baseline="-25000" dirty="0" err="1" smtClean="0">
                <a:solidFill>
                  <a:srgbClr val="FFE193"/>
                </a:solidFill>
              </a:rPr>
              <a:t>b</a:t>
            </a:r>
            <a:r>
              <a:rPr lang="en-US" dirty="0" smtClean="0"/>
              <a:t> </a:t>
            </a:r>
            <a:r>
              <a:rPr lang="en-US" dirty="0" smtClean="0"/>
              <a:t>= k - 1 = 4 – 1 = </a:t>
            </a:r>
            <a:r>
              <a:rPr lang="en-US" dirty="0" smtClean="0">
                <a:solidFill>
                  <a:srgbClr val="FFE193"/>
                </a:solidFill>
              </a:rPr>
              <a:t>3</a:t>
            </a:r>
          </a:p>
          <a:p>
            <a:r>
              <a:rPr lang="en-US" dirty="0" err="1" smtClean="0">
                <a:solidFill>
                  <a:srgbClr val="FFE193"/>
                </a:solidFill>
              </a:rPr>
              <a:t>df</a:t>
            </a:r>
            <a:r>
              <a:rPr lang="en-US" baseline="-25000" dirty="0" err="1" smtClean="0">
                <a:solidFill>
                  <a:srgbClr val="FFE193"/>
                </a:solidFill>
              </a:rPr>
              <a:t>w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 - k </a:t>
            </a:r>
            <a:r>
              <a:rPr lang="en-US" dirty="0"/>
              <a:t>= </a:t>
            </a:r>
            <a:r>
              <a:rPr lang="en-US" dirty="0" smtClean="0"/>
              <a:t>21 </a:t>
            </a:r>
            <a:r>
              <a:rPr lang="en-US" dirty="0"/>
              <a:t>– </a:t>
            </a:r>
            <a:r>
              <a:rPr lang="en-US" dirty="0" smtClean="0"/>
              <a:t>4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E193"/>
                </a:solidFill>
              </a:rPr>
              <a:t>17</a:t>
            </a:r>
            <a:endParaRPr lang="en-US" dirty="0">
              <a:solidFill>
                <a:srgbClr val="FFE193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8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Education Levels by Sex and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E193"/>
                </a:solidFill>
              </a:rPr>
              <a:t>MS</a:t>
            </a:r>
            <a:r>
              <a:rPr lang="en-US" baseline="-25000" dirty="0" err="1" smtClean="0">
                <a:solidFill>
                  <a:srgbClr val="FFE193"/>
                </a:solidFill>
              </a:rPr>
              <a:t>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SSB </a:t>
            </a:r>
            <a:r>
              <a:rPr lang="en-US" dirty="0"/>
              <a:t>/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31.83 / 3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E193"/>
                </a:solidFill>
              </a:rPr>
              <a:t>10.61</a:t>
            </a:r>
          </a:p>
          <a:p>
            <a:r>
              <a:rPr lang="en-US" dirty="0" err="1">
                <a:solidFill>
                  <a:srgbClr val="FFE193"/>
                </a:solidFill>
              </a:rPr>
              <a:t>MS</a:t>
            </a:r>
            <a:r>
              <a:rPr lang="en-US" baseline="-25000" dirty="0" err="1">
                <a:solidFill>
                  <a:srgbClr val="FFE193"/>
                </a:solidFill>
              </a:rPr>
              <a:t>w</a:t>
            </a:r>
            <a:r>
              <a:rPr lang="en-US" dirty="0"/>
              <a:t> = SSW / </a:t>
            </a:r>
            <a:r>
              <a:rPr lang="en-US" dirty="0" err="1"/>
              <a:t>df</a:t>
            </a:r>
            <a:r>
              <a:rPr lang="en-US" baseline="-25000" dirty="0" err="1"/>
              <a:t>w</a:t>
            </a:r>
            <a:r>
              <a:rPr lang="en-US" dirty="0"/>
              <a:t> = </a:t>
            </a:r>
            <a:r>
              <a:rPr lang="en-US" dirty="0" smtClean="0"/>
              <a:t>45.33 / 17 </a:t>
            </a:r>
            <a:r>
              <a:rPr lang="en-US" dirty="0"/>
              <a:t>= </a:t>
            </a:r>
            <a:r>
              <a:rPr lang="en-US" dirty="0">
                <a:solidFill>
                  <a:srgbClr val="FFE193"/>
                </a:solidFill>
              </a:rPr>
              <a:t>2.67</a:t>
            </a:r>
          </a:p>
          <a:p>
            <a:endParaRPr lang="en-US" dirty="0">
              <a:solidFill>
                <a:srgbClr val="FFE193"/>
              </a:solidFill>
            </a:endParaRPr>
          </a:p>
          <a:p>
            <a:r>
              <a:rPr lang="en-US" dirty="0" smtClean="0">
                <a:solidFill>
                  <a:srgbClr val="FFE193"/>
                </a:solidFill>
              </a:rPr>
              <a:t>F </a:t>
            </a:r>
            <a:r>
              <a:rPr lang="en-US" dirty="0" smtClean="0"/>
              <a:t>=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w</a:t>
            </a:r>
            <a:r>
              <a:rPr lang="en-US" dirty="0" smtClean="0"/>
              <a:t> = 10.67 / 2.67 =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3.97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0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Education Levels by Sex and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our two </a:t>
            </a:r>
            <a:r>
              <a:rPr lang="en-US" dirty="0" err="1" smtClean="0"/>
              <a:t>df</a:t>
            </a:r>
            <a:r>
              <a:rPr lang="en-US" dirty="0" smtClean="0"/>
              <a:t> values and our obtained F, we can determine the significance whether our F is significant</a:t>
            </a:r>
          </a:p>
          <a:p>
            <a:r>
              <a:rPr lang="en-US" dirty="0" err="1" smtClean="0"/>
              <a:t>df</a:t>
            </a:r>
            <a:r>
              <a:rPr lang="en-US" baseline="-25000" dirty="0" err="1" smtClean="0"/>
              <a:t>b</a:t>
            </a:r>
            <a:r>
              <a:rPr lang="en-US" dirty="0" smtClean="0"/>
              <a:t> = </a:t>
            </a:r>
            <a:r>
              <a:rPr lang="en-US" dirty="0">
                <a:solidFill>
                  <a:srgbClr val="FFE193"/>
                </a:solidFill>
              </a:rPr>
              <a:t>3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df</a:t>
            </a:r>
            <a:r>
              <a:rPr lang="en-US" baseline="-25000" dirty="0" err="1" smtClean="0">
                <a:solidFill>
                  <a:srgbClr val="FFFFFF"/>
                </a:solidFill>
              </a:rPr>
              <a:t>w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>
                <a:solidFill>
                  <a:srgbClr val="FFE193"/>
                </a:solidFill>
              </a:rPr>
              <a:t>17</a:t>
            </a:r>
          </a:p>
          <a:p>
            <a:r>
              <a:rPr lang="en-US" dirty="0" smtClean="0"/>
              <a:t>F = </a:t>
            </a:r>
            <a:r>
              <a:rPr lang="en-US" dirty="0" smtClean="0">
                <a:solidFill>
                  <a:srgbClr val="FFE193"/>
                </a:solidFill>
              </a:rPr>
              <a:t>3.97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Education Levels by Sex and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Next, we choose a table to use in </a:t>
            </a:r>
            <a:r>
              <a:rPr lang="en-US" sz="2800" dirty="0">
                <a:solidFill>
                  <a:srgbClr val="FFE193"/>
                </a:solidFill>
              </a:rPr>
              <a:t>Appendix </a:t>
            </a:r>
            <a:r>
              <a:rPr lang="en-US" sz="2800" dirty="0" smtClean="0">
                <a:solidFill>
                  <a:srgbClr val="FFE193"/>
                </a:solidFill>
              </a:rPr>
              <a:t>A.3 </a:t>
            </a:r>
            <a:r>
              <a:rPr lang="en-US" sz="2800" dirty="0">
                <a:solidFill>
                  <a:srgbClr val="FFE193"/>
                </a:solidFill>
              </a:rPr>
              <a:t>(p </a:t>
            </a:r>
            <a:r>
              <a:rPr lang="en-US" sz="2800" dirty="0" smtClean="0">
                <a:solidFill>
                  <a:srgbClr val="FFE193"/>
                </a:solidFill>
              </a:rPr>
              <a:t>894)</a:t>
            </a:r>
            <a:r>
              <a:rPr lang="en-US" sz="2800" dirty="0" smtClean="0"/>
              <a:t> </a:t>
            </a:r>
            <a:r>
              <a:rPr lang="en-US" sz="2800" dirty="0"/>
              <a:t>based on our alpha level (</a:t>
            </a:r>
            <a:r>
              <a:rPr lang="en-US" sz="2800" dirty="0">
                <a:solidFill>
                  <a:srgbClr val="FFE193"/>
                </a:solidFill>
              </a:rPr>
              <a:t>α = .05 </a:t>
            </a:r>
            <a:r>
              <a:rPr lang="en-US" sz="2800" dirty="0"/>
              <a:t>or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α = .01</a:t>
            </a:r>
            <a:r>
              <a:rPr lang="en-US" sz="2800" dirty="0"/>
              <a:t>)</a:t>
            </a:r>
          </a:p>
          <a:p>
            <a:r>
              <a:rPr lang="en-US" sz="2800" dirty="0"/>
              <a:t>Table will help us determine whether or not our obtained F is significant at either the .05 or .01 level </a:t>
            </a:r>
          </a:p>
          <a:p>
            <a:pPr lvl="1"/>
            <a:r>
              <a:rPr lang="en-US" dirty="0" smtClean="0"/>
              <a:t>Select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E193"/>
                </a:solidFill>
              </a:rPr>
              <a:t>column associated with our </a:t>
            </a:r>
            <a:r>
              <a:rPr lang="en-US" dirty="0" err="1" smtClean="0">
                <a:solidFill>
                  <a:srgbClr val="FFE193"/>
                </a:solidFill>
              </a:rPr>
              <a:t>df</a:t>
            </a:r>
            <a:r>
              <a:rPr lang="en-US" baseline="-25000" dirty="0" err="1" smtClean="0">
                <a:solidFill>
                  <a:srgbClr val="FFE193"/>
                </a:solidFill>
              </a:rPr>
              <a:t>b</a:t>
            </a:r>
            <a:r>
              <a:rPr lang="en-US" dirty="0">
                <a:solidFill>
                  <a:srgbClr val="FFE193"/>
                </a:solidFill>
              </a:rPr>
              <a:t> </a:t>
            </a:r>
            <a:r>
              <a:rPr lang="en-US" dirty="0" smtClean="0"/>
              <a:t>value and the </a:t>
            </a:r>
            <a:r>
              <a:rPr lang="en-US" dirty="0" smtClean="0">
                <a:solidFill>
                  <a:srgbClr val="FFE193"/>
                </a:solidFill>
              </a:rPr>
              <a:t>row associated with our </a:t>
            </a:r>
            <a:r>
              <a:rPr lang="en-US" dirty="0" err="1" smtClean="0">
                <a:solidFill>
                  <a:srgbClr val="FFE193"/>
                </a:solidFill>
              </a:rPr>
              <a:t>df</a:t>
            </a:r>
            <a:r>
              <a:rPr lang="en-US" baseline="-25000" dirty="0" err="1" smtClean="0">
                <a:solidFill>
                  <a:srgbClr val="FFE193"/>
                </a:solidFill>
              </a:rPr>
              <a:t>w</a:t>
            </a:r>
            <a:r>
              <a:rPr lang="en-US" baseline="-25000" dirty="0" smtClean="0">
                <a:solidFill>
                  <a:srgbClr val="FFE193"/>
                </a:solidFill>
              </a:rPr>
              <a:t> </a:t>
            </a:r>
            <a:r>
              <a:rPr lang="en-US" dirty="0" smtClean="0"/>
              <a:t>value, we find the value that intersects both. </a:t>
            </a:r>
            <a:endParaRPr lang="en-US" dirty="0" smtClean="0"/>
          </a:p>
          <a:p>
            <a:pPr lvl="1"/>
            <a:r>
              <a:rPr lang="en-US" dirty="0" smtClean="0"/>
              <a:t>Go to the p = .05 row</a:t>
            </a:r>
          </a:p>
          <a:p>
            <a:pPr lvl="1"/>
            <a:r>
              <a:rPr lang="en-US" dirty="0">
                <a:solidFill>
                  <a:srgbClr val="FFE193"/>
                </a:solidFill>
              </a:rPr>
              <a:t>This is our critical F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FFE193"/>
                </a:solidFill>
              </a:rPr>
              <a:t>If our obtained F is larger than the critical F, we know our obtained F is significant (at least at the p=.05 level)</a:t>
            </a:r>
          </a:p>
        </p:txBody>
      </p:sp>
    </p:spTree>
    <p:extLst>
      <p:ext uri="{BB962C8B-B14F-4D97-AF65-F5344CB8AC3E}">
        <p14:creationId xmlns:p14="http://schemas.microsoft.com/office/powerpoint/2010/main" val="161748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Education Levels by Sex and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our example, we have the following:</a:t>
            </a:r>
          </a:p>
          <a:p>
            <a:r>
              <a:rPr lang="en-US" dirty="0" err="1"/>
              <a:t>df</a:t>
            </a:r>
            <a:r>
              <a:rPr lang="en-US" baseline="-25000" dirty="0" err="1"/>
              <a:t>b</a:t>
            </a:r>
            <a:r>
              <a:rPr lang="en-US" dirty="0"/>
              <a:t> = </a:t>
            </a:r>
            <a:r>
              <a:rPr lang="en-US" dirty="0">
                <a:solidFill>
                  <a:srgbClr val="FFE193"/>
                </a:solidFill>
              </a:rPr>
              <a:t>3</a:t>
            </a:r>
          </a:p>
          <a:p>
            <a:r>
              <a:rPr lang="en-US" dirty="0" err="1">
                <a:solidFill>
                  <a:srgbClr val="FFFFFF"/>
                </a:solidFill>
              </a:rPr>
              <a:t>df</a:t>
            </a:r>
            <a:r>
              <a:rPr lang="en-US" baseline="-25000" dirty="0" err="1">
                <a:solidFill>
                  <a:srgbClr val="FFFFFF"/>
                </a:solidFill>
              </a:rPr>
              <a:t>w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FFE193"/>
                </a:solidFill>
              </a:rPr>
              <a:t>17</a:t>
            </a:r>
          </a:p>
          <a:p>
            <a:r>
              <a:rPr lang="en-US" dirty="0"/>
              <a:t>F = </a:t>
            </a:r>
            <a:r>
              <a:rPr lang="en-US" dirty="0" smtClean="0">
                <a:solidFill>
                  <a:srgbClr val="FFE193"/>
                </a:solidFill>
              </a:rPr>
              <a:t>3.97</a:t>
            </a:r>
            <a:endParaRPr lang="en-US" dirty="0"/>
          </a:p>
          <a:p>
            <a:pPr lvl="1"/>
            <a:r>
              <a:rPr lang="en-US" sz="2400" dirty="0"/>
              <a:t>In our Appendix </a:t>
            </a:r>
            <a:r>
              <a:rPr lang="en-US" sz="2400" dirty="0" smtClean="0"/>
              <a:t>A.3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E193"/>
                </a:solidFill>
              </a:rPr>
              <a:t>α = .05 </a:t>
            </a:r>
            <a:r>
              <a:rPr lang="en-US" sz="2400" dirty="0"/>
              <a:t>), we follow the </a:t>
            </a:r>
            <a:r>
              <a:rPr lang="en-US" sz="2400" dirty="0" err="1"/>
              <a:t>df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E193"/>
                </a:solidFill>
              </a:rPr>
              <a:t>3</a:t>
            </a:r>
            <a:r>
              <a:rPr lang="en-US" sz="2400" dirty="0">
                <a:solidFill>
                  <a:srgbClr val="FFFFFF"/>
                </a:solidFill>
              </a:rPr>
              <a:t> column and </a:t>
            </a:r>
            <a:r>
              <a:rPr lang="en-US" sz="2400" dirty="0" err="1">
                <a:solidFill>
                  <a:srgbClr val="FFE193"/>
                </a:solidFill>
              </a:rPr>
              <a:t>df</a:t>
            </a:r>
            <a:r>
              <a:rPr lang="en-US" sz="2400" dirty="0">
                <a:solidFill>
                  <a:srgbClr val="FFE193"/>
                </a:solidFill>
              </a:rPr>
              <a:t> = 17 </a:t>
            </a:r>
            <a:r>
              <a:rPr lang="en-US" sz="2400" dirty="0"/>
              <a:t>row</a:t>
            </a:r>
            <a:r>
              <a:rPr lang="en-US" sz="2400" dirty="0">
                <a:solidFill>
                  <a:srgbClr val="FFFFFF"/>
                </a:solidFill>
              </a:rPr>
              <a:t>, we get a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critical F = 3.20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2000" dirty="0"/>
              <a:t>Because our obtained F is larger than the critical F, we know that our F is significant, meaning that (at least) one of our group means is significantly different than others. </a:t>
            </a:r>
          </a:p>
          <a:p>
            <a:pPr lvl="1"/>
            <a:r>
              <a:rPr lang="en-US" sz="2000" dirty="0"/>
              <a:t>Next, we can use the </a:t>
            </a:r>
            <a:r>
              <a:rPr lang="en-US" sz="2000" dirty="0">
                <a:solidFill>
                  <a:srgbClr val="FFE193"/>
                </a:solidFill>
              </a:rPr>
              <a:t>α = .</a:t>
            </a:r>
            <a:r>
              <a:rPr lang="en-US" sz="2000" dirty="0">
                <a:solidFill>
                  <a:srgbClr val="FFE193"/>
                </a:solidFill>
              </a:rPr>
              <a:t>05</a:t>
            </a:r>
            <a:r>
              <a:rPr lang="en-US" sz="2000" dirty="0"/>
              <a:t> table to see if our obtained F is ALSO greater than the critical F (at those degrees of freedom) for that table. But we do know that</a:t>
            </a:r>
            <a:r>
              <a:rPr lang="is-IS" sz="2000" dirty="0"/>
              <a:t>… </a:t>
            </a:r>
            <a:endParaRPr lang="en-US" sz="2000" dirty="0"/>
          </a:p>
          <a:p>
            <a:pPr lvl="1"/>
            <a:r>
              <a:rPr lang="en-US" sz="2000" i="1" dirty="0">
                <a:solidFill>
                  <a:srgbClr val="FFE193"/>
                </a:solidFill>
              </a:rPr>
              <a:t>p</a:t>
            </a:r>
            <a:r>
              <a:rPr lang="en-US" sz="2000" dirty="0">
                <a:solidFill>
                  <a:srgbClr val="FFE193"/>
                </a:solidFill>
              </a:rPr>
              <a:t> &lt; .05</a:t>
            </a:r>
            <a:endParaRPr lang="en-US" sz="2000" dirty="0">
              <a:solidFill>
                <a:srgbClr val="FFE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39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Education Levels by Sex and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Report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test used</a:t>
            </a:r>
          </a:p>
          <a:p>
            <a:pPr lvl="1"/>
            <a:r>
              <a:rPr lang="en-US" dirty="0" smtClean="0"/>
              <a:t>If you reject or fail to reject the null hypothesis</a:t>
            </a:r>
          </a:p>
          <a:p>
            <a:pPr lvl="1"/>
            <a:r>
              <a:rPr lang="en-US" dirty="0" smtClean="0"/>
              <a:t>The variables used in the analysis</a:t>
            </a:r>
          </a:p>
          <a:p>
            <a:pPr lvl="1"/>
            <a:r>
              <a:rPr lang="en-US" dirty="0" smtClean="0"/>
              <a:t>The degrees of freedom,</a:t>
            </a:r>
            <a:r>
              <a:rPr lang="en-US" dirty="0"/>
              <a:t> </a:t>
            </a:r>
            <a:r>
              <a:rPr lang="en-US" dirty="0" smtClean="0"/>
              <a:t>calculated value of the test, and p-value</a:t>
            </a:r>
          </a:p>
          <a:p>
            <a:pPr lvl="2"/>
            <a:r>
              <a:rPr lang="en-US" dirty="0" smtClean="0"/>
              <a:t>F(</a:t>
            </a:r>
            <a:r>
              <a:rPr lang="en-US" b="1" u="sng" dirty="0" err="1" smtClean="0">
                <a:solidFill>
                  <a:srgbClr val="FFE193"/>
                </a:solidFill>
              </a:rPr>
              <a:t>dfb,dfw</a:t>
            </a:r>
            <a:r>
              <a:rPr lang="en-US" dirty="0" smtClean="0"/>
              <a:t>) = </a:t>
            </a:r>
            <a:r>
              <a:rPr lang="en-US" b="1" u="sng" dirty="0" smtClean="0">
                <a:solidFill>
                  <a:srgbClr val="FFE193"/>
                </a:solidFill>
              </a:rPr>
              <a:t>F value</a:t>
            </a:r>
            <a:r>
              <a:rPr lang="en-US" dirty="0" smtClean="0"/>
              <a:t>, </a:t>
            </a:r>
            <a:r>
              <a:rPr lang="en-US" b="1" u="sng" dirty="0" smtClean="0">
                <a:solidFill>
                  <a:srgbClr val="FFE193"/>
                </a:solidFill>
              </a:rPr>
              <a:t>p-value</a:t>
            </a:r>
          </a:p>
          <a:p>
            <a:pPr lvl="2"/>
            <a:endParaRPr lang="en-US" dirty="0"/>
          </a:p>
          <a:p>
            <a:pPr lvl="1"/>
            <a:r>
              <a:rPr lang="en-US" sz="2400" dirty="0"/>
              <a:t>“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a one-way ANOVA, I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reject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null hypothesis that there is no mean difference in </a:t>
            </a:r>
            <a:r>
              <a:rPr lang="en-US" sz="24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years of education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across </a:t>
            </a:r>
            <a:r>
              <a:rPr lang="en-US" sz="24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groups (by gender and race)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F(</a:t>
            </a:r>
            <a:r>
              <a:rPr lang="en-US" sz="24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3,17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= 3.97, </a:t>
            </a: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&lt; .05</a:t>
            </a:r>
            <a:r>
              <a:rPr lang="en-US" sz="2400" dirty="0"/>
              <a:t>”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87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1596201"/>
            <a:ext cx="71913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6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#5: Computing SS, MS, and 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881721181"/>
                  </p:ext>
                </p:extLst>
              </p:nvPr>
            </p:nvGraphicFramePr>
            <p:xfrm>
              <a:off x="816864" y="2070195"/>
              <a:ext cx="10871203" cy="44020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511"/>
                    <a:gridCol w="2028825"/>
                    <a:gridCol w="2471738"/>
                    <a:gridCol w="3371852"/>
                    <a:gridCol w="195827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Widowed</a:t>
                          </a:r>
                          <a:r>
                            <a:rPr lang="en-US" baseline="0" dirty="0" smtClean="0"/>
                            <a:t> (X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Divorced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/>
                            <a:t>(X</a:t>
                          </a:r>
                          <a:r>
                            <a:rPr lang="en-US" baseline="-25000" dirty="0" smtClean="0"/>
                            <a:t>2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Never Married (X</a:t>
                          </a:r>
                          <a:r>
                            <a:rPr lang="en-US" baseline="-25000" dirty="0" smtClean="0"/>
                            <a:t>3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Married </a:t>
                          </a:r>
                          <a:r>
                            <a:rPr lang="en-US" baseline="0" dirty="0" smtClean="0"/>
                            <a:t>(X</a:t>
                          </a:r>
                          <a:r>
                            <a:rPr lang="en-US" baseline="-25000" dirty="0" smtClean="0"/>
                            <a:t>4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𝑔𝑟𝑜𝑢𝑝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𝑔𝑟𝑜𝑢𝑝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𝑡𝑜𝑡𝑎𝑙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 15.5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𝑡𝑜𝑡𝑎𝑙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= 20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881721181"/>
                  </p:ext>
                </p:extLst>
              </p:nvPr>
            </p:nvGraphicFramePr>
            <p:xfrm>
              <a:off x="816864" y="2070195"/>
              <a:ext cx="10871203" cy="44020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511"/>
                    <a:gridCol w="2028825"/>
                    <a:gridCol w="2471738"/>
                    <a:gridCol w="3371852"/>
                    <a:gridCol w="195827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Widowed</a:t>
                          </a:r>
                          <a:r>
                            <a:rPr lang="en-US" baseline="0" dirty="0" smtClean="0"/>
                            <a:t> (X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Divorced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/>
                            <a:t>(X</a:t>
                          </a:r>
                          <a:r>
                            <a:rPr lang="en-US" baseline="-25000" dirty="0" smtClean="0"/>
                            <a:t>2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Never Married (X</a:t>
                          </a:r>
                          <a:r>
                            <a:rPr lang="en-US" baseline="-25000" dirty="0" smtClean="0"/>
                            <a:t>3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Married </a:t>
                          </a:r>
                          <a:r>
                            <a:rPr lang="en-US" baseline="0" dirty="0" smtClean="0"/>
                            <a:t>(X</a:t>
                          </a:r>
                          <a:r>
                            <a:rPr lang="en-US" baseline="-25000" dirty="0" smtClean="0"/>
                            <a:t>4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556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70" t="-296000" r="-945614" b="-199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81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70" t="-785714" r="-945614" b="-2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931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70" t="-858462" r="-945614" b="-18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" t="-593333" r="-224" b="-152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398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</a:t>
            </a:r>
            <a:r>
              <a:rPr lang="en-US" dirty="0" smtClean="0"/>
              <a:t>-test Way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Could calculate a series of t-ratios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Problem</a:t>
                </a:r>
              </a:p>
              <a:p>
                <a:pPr lvl="1"/>
                <a:r>
                  <a:rPr lang="en-US" dirty="0" smtClean="0"/>
                  <a:t>Inflates our alpha, increases likelihood of making Type I error</a:t>
                </a:r>
              </a:p>
              <a:p>
                <a:pPr lvl="2"/>
                <a:r>
                  <a:rPr lang="en-US" dirty="0" smtClean="0"/>
                  <a:t>Each t-ratio is compared to a critical t-value, using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.05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More likely to find significance when it may not exist</a:t>
                </a:r>
              </a:p>
              <a:p>
                <a:pPr lvl="2"/>
                <a:r>
                  <a:rPr lang="en-US" dirty="0" smtClean="0"/>
                  <a:t>We will reject null for each t, rather than do an omnibus test</a:t>
                </a:r>
              </a:p>
              <a:p>
                <a:pPr lvl="2"/>
                <a:r>
                  <a:rPr lang="en-US" dirty="0" smtClean="0"/>
                  <a:t>Thus our significance will be more likely from sampling error than actual relationship</a:t>
                </a:r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ANOVA solves the problem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50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Inferential technique to </a:t>
            </a:r>
            <a:r>
              <a:rPr lang="en-US" sz="2800" dirty="0"/>
              <a:t>test for significant relationship between two </a:t>
            </a:r>
            <a:r>
              <a:rPr lang="en-US" sz="2800" dirty="0"/>
              <a:t>variables</a:t>
            </a:r>
          </a:p>
          <a:p>
            <a:pPr lvl="1"/>
            <a:r>
              <a:rPr lang="en-US" sz="2500" dirty="0"/>
              <a:t>where independent variable is nominal/ordinal with more than two </a:t>
            </a:r>
            <a:r>
              <a:rPr lang="en-US" sz="2500" dirty="0" smtClean="0"/>
              <a:t>groups</a:t>
            </a:r>
            <a:endParaRPr lang="en-US" sz="2500" dirty="0"/>
          </a:p>
          <a:p>
            <a:r>
              <a:rPr lang="en-US" sz="2800" dirty="0"/>
              <a:t>Looks for differences in means</a:t>
            </a:r>
          </a:p>
          <a:p>
            <a:pPr lvl="1"/>
            <a:r>
              <a:rPr lang="en-US" sz="2500" i="1" dirty="0"/>
              <a:t>between</a:t>
            </a:r>
            <a:r>
              <a:rPr lang="en-US" sz="2500" dirty="0"/>
              <a:t> all samples and </a:t>
            </a:r>
            <a:r>
              <a:rPr lang="en-US" sz="2500" i="1" dirty="0"/>
              <a:t>within</a:t>
            </a:r>
            <a:r>
              <a:rPr lang="en-US" sz="2500" dirty="0"/>
              <a:t> each individual sample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7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of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Total variation across all groups is divisible into two components</a:t>
            </a:r>
          </a:p>
          <a:p>
            <a:pPr lvl="1"/>
            <a:r>
              <a:rPr lang="en-US" dirty="0" smtClean="0"/>
              <a:t>Variation within groups </a:t>
            </a:r>
          </a:p>
          <a:p>
            <a:pPr lvl="2"/>
            <a:r>
              <a:rPr lang="en-US" dirty="0" smtClean="0"/>
              <a:t>Deviation of raw scores from their group mean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smtClean="0"/>
              <a:t>Variation between groups</a:t>
            </a:r>
          </a:p>
          <a:p>
            <a:pPr lvl="2"/>
            <a:r>
              <a:rPr lang="en-US" dirty="0" smtClean="0"/>
              <a:t>Deviation of group means from one another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37" y="2081268"/>
            <a:ext cx="5207293" cy="1647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37" y="4396399"/>
            <a:ext cx="5207293" cy="16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6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of ANOVA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Much like t-ratio, we’re interested in variation between groups</a:t>
            </a:r>
          </a:p>
          <a:p>
            <a:endParaRPr lang="en-US" dirty="0"/>
          </a:p>
          <a:p>
            <a:r>
              <a:rPr lang="en-US" dirty="0" smtClean="0"/>
              <a:t>ANOVA has an F-ratio, which includes </a:t>
            </a:r>
          </a:p>
          <a:p>
            <a:pPr lvl="1"/>
            <a:r>
              <a:rPr lang="en-US" dirty="0" smtClean="0"/>
              <a:t>Numerator = variation between groups</a:t>
            </a:r>
          </a:p>
          <a:p>
            <a:pPr lvl="1"/>
            <a:r>
              <a:rPr lang="en-US" dirty="0" smtClean="0"/>
              <a:t>Denominator = variation within groups	</a:t>
            </a:r>
          </a:p>
          <a:p>
            <a:pPr lvl="1"/>
            <a:endParaRPr lang="en-US" dirty="0"/>
          </a:p>
          <a:p>
            <a:r>
              <a:rPr lang="en-US" dirty="0" smtClean="0"/>
              <a:t>If there were no group differences, no relationship between the groups of the independent variable and outcome, the values should be the same</a:t>
            </a:r>
          </a:p>
          <a:p>
            <a:pPr lvl="1"/>
            <a:r>
              <a:rPr lang="en-US" dirty="0" smtClean="0"/>
              <a:t>Variation between groups = Variation within groups</a:t>
            </a:r>
          </a:p>
          <a:p>
            <a:pPr lvl="1"/>
            <a:r>
              <a:rPr lang="en-US" dirty="0" smtClean="0"/>
              <a:t>Thus, F = 1.00</a:t>
            </a:r>
          </a:p>
          <a:p>
            <a:pPr lvl="1"/>
            <a:endParaRPr lang="en-US" dirty="0"/>
          </a:p>
          <a:p>
            <a:r>
              <a:rPr lang="en-US" dirty="0" smtClean="0"/>
              <a:t>But, larger F ratios mean that there’s greater variation between groups, and increase the likelihood of rejecting the null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9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 of ANOVA (more)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determine if differences are significant, ANOVA examines variances between the </a:t>
            </a:r>
            <a:r>
              <a:rPr lang="en-US" sz="2800" dirty="0" smtClean="0"/>
              <a:t>groups, </a:t>
            </a:r>
            <a:r>
              <a:rPr lang="en-US" sz="2800" dirty="0"/>
              <a:t>as well as variances within each </a:t>
            </a:r>
            <a:r>
              <a:rPr lang="en-US" sz="2800" dirty="0" smtClean="0"/>
              <a:t>group.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If overall (summed) </a:t>
            </a:r>
            <a:r>
              <a:rPr lang="en-US" sz="2800" dirty="0">
                <a:solidFill>
                  <a:srgbClr val="FFE193"/>
                </a:solidFill>
              </a:rPr>
              <a:t>variance between </a:t>
            </a:r>
            <a:r>
              <a:rPr lang="en-US" sz="2800" dirty="0" smtClean="0">
                <a:solidFill>
                  <a:srgbClr val="FFE193"/>
                </a:solidFill>
              </a:rPr>
              <a:t>groups </a:t>
            </a:r>
            <a:r>
              <a:rPr lang="en-US" sz="2800" u="sng" dirty="0" smtClean="0"/>
              <a:t>is </a:t>
            </a:r>
            <a:r>
              <a:rPr lang="en-US" sz="2800" u="sng" dirty="0"/>
              <a:t>larger than</a:t>
            </a:r>
            <a:r>
              <a:rPr lang="en-US" sz="2800" dirty="0"/>
              <a:t> the overall (summed) </a:t>
            </a:r>
            <a:r>
              <a:rPr lang="en-US" sz="2800" dirty="0">
                <a:solidFill>
                  <a:srgbClr val="FFE193"/>
                </a:solidFill>
              </a:rPr>
              <a:t>variance within </a:t>
            </a:r>
            <a:r>
              <a:rPr lang="en-US" sz="2800" dirty="0" smtClean="0">
                <a:solidFill>
                  <a:srgbClr val="FFE193"/>
                </a:solidFill>
              </a:rPr>
              <a:t>groups</a:t>
            </a:r>
            <a:r>
              <a:rPr lang="en-US" sz="2800" dirty="0" smtClean="0"/>
              <a:t>, </a:t>
            </a:r>
            <a:r>
              <a:rPr lang="en-US" sz="2800" dirty="0"/>
              <a:t>we know that </a:t>
            </a:r>
            <a:r>
              <a:rPr lang="en-US" sz="2800" dirty="0">
                <a:solidFill>
                  <a:srgbClr val="FFE193"/>
                </a:solidFill>
              </a:rPr>
              <a:t>the dependent variable varies significantly</a:t>
            </a:r>
            <a:r>
              <a:rPr lang="en-US" sz="2800" dirty="0"/>
              <a:t> across the different </a:t>
            </a:r>
            <a:r>
              <a:rPr lang="en-US" sz="2800" dirty="0" smtClean="0"/>
              <a:t>groups in </a:t>
            </a:r>
            <a:r>
              <a:rPr lang="en-US" sz="2800" dirty="0"/>
              <a:t>our independent variable</a:t>
            </a:r>
          </a:p>
          <a:p>
            <a:pPr lvl="1"/>
            <a:r>
              <a:rPr lang="en-US" sz="2200" dirty="0">
                <a:solidFill>
                  <a:srgbClr val="FFE193"/>
                </a:solidFill>
              </a:rPr>
              <a:t>The </a:t>
            </a:r>
            <a:r>
              <a:rPr lang="en-US" sz="2200" dirty="0" smtClean="0">
                <a:solidFill>
                  <a:srgbClr val="FFE193"/>
                </a:solidFill>
              </a:rPr>
              <a:t>groups have </a:t>
            </a:r>
            <a:r>
              <a:rPr lang="en-US" sz="2200" dirty="0">
                <a:solidFill>
                  <a:srgbClr val="FFE193"/>
                </a:solidFill>
              </a:rPr>
              <a:t>significantly different means</a:t>
            </a:r>
            <a:endParaRPr lang="en-US" sz="2200" dirty="0">
              <a:solidFill>
                <a:srgbClr val="FFE193"/>
              </a:solidFill>
            </a:endParaRP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7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ANOVA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0</a:t>
            </a:r>
            <a:r>
              <a:rPr lang="en-US" sz="2800" dirty="0"/>
              <a:t>: All </a:t>
            </a:r>
            <a:r>
              <a:rPr lang="en-US" sz="2800" dirty="0" smtClean="0"/>
              <a:t>group means </a:t>
            </a:r>
            <a:r>
              <a:rPr lang="en-US" sz="2800" dirty="0"/>
              <a:t>are </a:t>
            </a:r>
            <a:r>
              <a:rPr lang="en-US" sz="2800" dirty="0"/>
              <a:t>equal</a:t>
            </a:r>
          </a:p>
          <a:p>
            <a:pPr lvl="1"/>
            <a:r>
              <a:rPr lang="en-US" sz="2500" dirty="0"/>
              <a:t>μ</a:t>
            </a:r>
            <a:r>
              <a:rPr lang="en-US" sz="2500" baseline="-25000" dirty="0"/>
              <a:t>1</a:t>
            </a:r>
            <a:r>
              <a:rPr lang="en-US" sz="2500" dirty="0"/>
              <a:t> = μ</a:t>
            </a:r>
            <a:r>
              <a:rPr lang="en-US" sz="2500" baseline="-25000" dirty="0"/>
              <a:t>2</a:t>
            </a:r>
            <a:r>
              <a:rPr lang="en-US" sz="2500" dirty="0"/>
              <a:t> = μ</a:t>
            </a:r>
            <a:r>
              <a:rPr lang="en-US" sz="2500" baseline="-25000" dirty="0"/>
              <a:t>3</a:t>
            </a:r>
            <a:r>
              <a:rPr lang="en-US" sz="2500" dirty="0"/>
              <a:t> = μ</a:t>
            </a:r>
            <a:r>
              <a:rPr lang="en-US" sz="2500" baseline="-25000" dirty="0"/>
              <a:t>4</a:t>
            </a:r>
            <a:r>
              <a:rPr lang="en-US" sz="2500" dirty="0"/>
              <a:t> </a:t>
            </a:r>
            <a:r>
              <a:rPr lang="is-IS" sz="2500" dirty="0"/>
              <a:t>… </a:t>
            </a:r>
          </a:p>
          <a:p>
            <a:pPr lvl="1"/>
            <a:endParaRPr lang="en-US" sz="2500" dirty="0"/>
          </a:p>
          <a:p>
            <a:r>
              <a:rPr lang="en-US" sz="2800" dirty="0"/>
              <a:t>H</a:t>
            </a:r>
            <a:r>
              <a:rPr lang="en-US" sz="2800" baseline="-25000" dirty="0"/>
              <a:t>1</a:t>
            </a:r>
            <a:r>
              <a:rPr lang="en-US" sz="2800" dirty="0"/>
              <a:t>: </a:t>
            </a:r>
            <a:r>
              <a:rPr lang="en-US" sz="2800" dirty="0" smtClean="0"/>
              <a:t>group means </a:t>
            </a:r>
            <a:r>
              <a:rPr lang="en-US" sz="2800" dirty="0"/>
              <a:t>are not equal</a:t>
            </a:r>
            <a:endParaRPr lang="en-US" sz="2800" dirty="0"/>
          </a:p>
          <a:p>
            <a:pPr lvl="1"/>
            <a:r>
              <a:rPr lang="en-US" sz="2500" dirty="0"/>
              <a:t>μ</a:t>
            </a:r>
            <a:r>
              <a:rPr lang="en-US" sz="2500" baseline="-25000" dirty="0"/>
              <a:t>1</a:t>
            </a:r>
            <a:r>
              <a:rPr lang="en-US" sz="2500" dirty="0"/>
              <a:t> </a:t>
            </a:r>
            <a:r>
              <a:rPr lang="en-US" sz="2500" dirty="0"/>
              <a:t>≠ </a:t>
            </a:r>
            <a:r>
              <a:rPr lang="en-US" sz="2500" dirty="0"/>
              <a:t>μ</a:t>
            </a:r>
            <a:r>
              <a:rPr lang="en-US" sz="2500" baseline="-25000" dirty="0"/>
              <a:t>2</a:t>
            </a:r>
            <a:r>
              <a:rPr lang="en-US" sz="2500" dirty="0"/>
              <a:t> </a:t>
            </a:r>
            <a:r>
              <a:rPr lang="en-US" sz="2500" dirty="0"/>
              <a:t>≠ </a:t>
            </a:r>
            <a:r>
              <a:rPr lang="en-US" sz="2500" dirty="0"/>
              <a:t>μ</a:t>
            </a:r>
            <a:r>
              <a:rPr lang="en-US" sz="2500" baseline="-25000" dirty="0"/>
              <a:t>3</a:t>
            </a:r>
            <a:r>
              <a:rPr lang="en-US" sz="2500" dirty="0"/>
              <a:t> </a:t>
            </a:r>
            <a:r>
              <a:rPr lang="en-US" sz="2500" dirty="0"/>
              <a:t>≠ </a:t>
            </a:r>
            <a:r>
              <a:rPr lang="en-US" sz="2500" dirty="0"/>
              <a:t>μ</a:t>
            </a:r>
            <a:r>
              <a:rPr lang="en-US" sz="2500" baseline="-25000" dirty="0"/>
              <a:t>4</a:t>
            </a:r>
            <a:r>
              <a:rPr lang="en-US" sz="2500" dirty="0"/>
              <a:t> </a:t>
            </a:r>
            <a:r>
              <a:rPr lang="is-IS" sz="2500" dirty="0"/>
              <a:t>… </a:t>
            </a:r>
            <a:endParaRPr lang="en-US" sz="2800" dirty="0"/>
          </a:p>
          <a:p>
            <a:endParaRPr lang="en-US" sz="2800" dirty="0"/>
          </a:p>
          <a:p>
            <a:r>
              <a:rPr lang="en-US" sz="2500" dirty="0"/>
              <a:t>Rejecting </a:t>
            </a:r>
            <a:r>
              <a:rPr lang="en-US" sz="2500" dirty="0"/>
              <a:t>null means: </a:t>
            </a:r>
          </a:p>
          <a:p>
            <a:pPr lvl="1"/>
            <a:r>
              <a:rPr lang="en-US" sz="2500" dirty="0"/>
              <a:t>there is significant variation in </a:t>
            </a:r>
            <a:r>
              <a:rPr lang="en-US" sz="2500" dirty="0" smtClean="0"/>
              <a:t>group means</a:t>
            </a:r>
            <a:endParaRPr lang="en-US" sz="2500" dirty="0"/>
          </a:p>
          <a:p>
            <a:pPr lvl="1"/>
            <a:r>
              <a:rPr lang="en-US" sz="2500" i="1" dirty="0"/>
              <a:t>At least </a:t>
            </a:r>
            <a:r>
              <a:rPr lang="en-US" sz="2500" dirty="0"/>
              <a:t>one </a:t>
            </a:r>
            <a:r>
              <a:rPr lang="en-US" sz="2500" dirty="0" smtClean="0"/>
              <a:t>group mean </a:t>
            </a:r>
            <a:r>
              <a:rPr lang="en-US" sz="2500" dirty="0"/>
              <a:t>is significantly different than the others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4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Hypothesis Testing with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/>
              <a:t>Independent random samples are </a:t>
            </a:r>
            <a:r>
              <a:rPr lang="en-US" dirty="0" smtClean="0"/>
              <a:t>used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dependent variable is measured at the interval-ratio </a:t>
            </a:r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The independent variable has more than two groups/categories</a:t>
            </a:r>
          </a:p>
          <a:p>
            <a:pPr lvl="1"/>
            <a:r>
              <a:rPr lang="en-US" dirty="0"/>
              <a:t>The population is normally distributed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3164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2740</TotalTime>
  <Words>1355</Words>
  <Application>Microsoft Macintosh PowerPoint</Application>
  <PresentationFormat>Widescreen</PresentationFormat>
  <Paragraphs>252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Calibri</vt:lpstr>
      <vt:lpstr>Cambria Math</vt:lpstr>
      <vt:lpstr>Helvetica Neue Light</vt:lpstr>
      <vt:lpstr>ＭＳ Ｐゴシック</vt:lpstr>
      <vt:lpstr>Myriad Pro</vt:lpstr>
      <vt:lpstr>Verdana</vt:lpstr>
      <vt:lpstr>Wingdings</vt:lpstr>
      <vt:lpstr>Wingdings 2</vt:lpstr>
      <vt:lpstr>Arial</vt:lpstr>
      <vt:lpstr>Custom Design</vt:lpstr>
      <vt:lpstr>methods_theme</vt:lpstr>
      <vt:lpstr>Methods Theme</vt:lpstr>
      <vt:lpstr>chargers2</vt:lpstr>
      <vt:lpstr>Chapter 12 Analysis of Variance</vt:lpstr>
      <vt:lpstr>Research Problem</vt:lpstr>
      <vt:lpstr>The t-test Way</vt:lpstr>
      <vt:lpstr>ANOVA</vt:lpstr>
      <vt:lpstr>Logic of ANOVA</vt:lpstr>
      <vt:lpstr>Logic of ANOVA </vt:lpstr>
      <vt:lpstr>Logic of ANOVA (more)</vt:lpstr>
      <vt:lpstr>ANOVA Hypotheses</vt:lpstr>
      <vt:lpstr>Hypothesis Testing with ANOVA</vt:lpstr>
      <vt:lpstr>ANOVA</vt:lpstr>
      <vt:lpstr>Computing the F-ratio</vt:lpstr>
      <vt:lpstr>Hypothesis Testing with ANOVA</vt:lpstr>
      <vt:lpstr>Hypothesis Testing with ANOVA</vt:lpstr>
      <vt:lpstr>Hypothesis Testing with ANOVA</vt:lpstr>
      <vt:lpstr>Hypothesis Testing with ANOVA</vt:lpstr>
      <vt:lpstr>Mean Square</vt:lpstr>
      <vt:lpstr>Mean Square Calculations</vt:lpstr>
      <vt:lpstr>Hypothesis Testing with ANOVA</vt:lpstr>
      <vt:lpstr>Definitions</vt:lpstr>
      <vt:lpstr>Example: Education Levels by Sex and Race</vt:lpstr>
      <vt:lpstr>Example: Education Levels by Sex and Race</vt:lpstr>
      <vt:lpstr>Example: Education Levels by Sex and Race</vt:lpstr>
      <vt:lpstr>Example: Education Levels by Sex and Race</vt:lpstr>
      <vt:lpstr>Example: Education Levels by Sex and Race</vt:lpstr>
      <vt:lpstr>Example: Education Levels by Sex and Race</vt:lpstr>
      <vt:lpstr>PowerPoint Presentation</vt:lpstr>
      <vt:lpstr>ICE #5: Computing SS, MS, and F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Vann, Burrel</cp:lastModifiedBy>
  <cp:revision>45</cp:revision>
  <dcterms:created xsi:type="dcterms:W3CDTF">2013-12-06T01:46:03Z</dcterms:created>
  <dcterms:modified xsi:type="dcterms:W3CDTF">2017-10-12T01:38:49Z</dcterms:modified>
</cp:coreProperties>
</file>