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  <p:sldMasterId id="2147483680" r:id="rId3"/>
    <p:sldMasterId id="2147483692" r:id="rId4"/>
  </p:sldMasterIdLst>
  <p:notesMasterIdLst>
    <p:notesMasterId r:id="rId29"/>
  </p:notesMasterIdLst>
  <p:sldIdLst>
    <p:sldId id="256" r:id="rId5"/>
    <p:sldId id="257" r:id="rId6"/>
    <p:sldId id="428" r:id="rId7"/>
    <p:sldId id="429" r:id="rId8"/>
    <p:sldId id="414" r:id="rId9"/>
    <p:sldId id="426" r:id="rId10"/>
    <p:sldId id="430" r:id="rId11"/>
    <p:sldId id="427" r:id="rId12"/>
    <p:sldId id="431" r:id="rId13"/>
    <p:sldId id="385" r:id="rId14"/>
    <p:sldId id="432" r:id="rId15"/>
    <p:sldId id="433" r:id="rId16"/>
    <p:sldId id="416" r:id="rId17"/>
    <p:sldId id="415" r:id="rId18"/>
    <p:sldId id="434" r:id="rId19"/>
    <p:sldId id="435" r:id="rId20"/>
    <p:sldId id="420" r:id="rId21"/>
    <p:sldId id="422" r:id="rId22"/>
    <p:sldId id="423" r:id="rId23"/>
    <p:sldId id="424" r:id="rId24"/>
    <p:sldId id="386" r:id="rId25"/>
    <p:sldId id="436" r:id="rId26"/>
    <p:sldId id="419" r:id="rId27"/>
    <p:sldId id="42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79"/>
    <p:restoredTop sz="94649"/>
  </p:normalViewPr>
  <p:slideViewPr>
    <p:cSldViewPr snapToGrid="0" snapToObjects="1">
      <p:cViewPr>
        <p:scale>
          <a:sx n="78" d="100"/>
          <a:sy n="78" d="100"/>
        </p:scale>
        <p:origin x="1712" y="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5A8BE-F54B-40BC-8972-325E59CDB8F3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68F5D-7434-4989-8564-166DEB06C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3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more about why assumptions of population distribution are important later when we get to hypothesis testing</a:t>
            </a:r>
          </a:p>
          <a:p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Requires no assumptions about the shape of the population distribution from which a sample is drawn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75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92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2 variables are unrelated, and X</a:t>
            </a:r>
            <a:r>
              <a:rPr lang="en-US" baseline="30000" dirty="0" smtClean="0"/>
              <a:t>2</a:t>
            </a:r>
            <a:r>
              <a:rPr lang="en-US" dirty="0" smtClean="0"/>
              <a:t> is low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: 2 variables are related, and X</a:t>
            </a:r>
            <a:r>
              <a:rPr lang="en-US" baseline="30000" dirty="0" smtClean="0"/>
              <a:t>2</a:t>
            </a:r>
            <a:r>
              <a:rPr lang="en-US" dirty="0" smtClean="0"/>
              <a:t> is high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H0</a:t>
            </a:r>
            <a:r>
              <a:rPr lang="en-US" baseline="0" dirty="0" smtClean="0"/>
              <a:t> is null hypothesis</a:t>
            </a:r>
            <a:r>
              <a:rPr lang="mr-IN" baseline="0" dirty="0" smtClean="0"/>
              <a:t>…</a:t>
            </a:r>
            <a:r>
              <a:rPr lang="en-US" baseline="0" dirty="0" smtClean="0"/>
              <a:t> which we are always trying to reject.. Null says no relationship</a:t>
            </a:r>
            <a:r>
              <a:rPr lang="mr-IN" baseline="0" dirty="0" smtClean="0"/>
              <a:t>…</a:t>
            </a:r>
            <a:r>
              <a:rPr lang="en-US" baseline="0" dirty="0" smtClean="0"/>
              <a:t> to reject is to show that there is a relationship</a:t>
            </a:r>
            <a:r>
              <a:rPr lang="mr-IN" baseline="0" dirty="0" smtClean="0"/>
              <a:t>…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9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20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take the </a:t>
            </a:r>
            <a:r>
              <a:rPr lang="en-US" baseline="0" dirty="0" err="1" smtClean="0"/>
              <a:t>marginals</a:t>
            </a:r>
            <a:r>
              <a:rPr lang="en-US" baseline="0" dirty="0" smtClean="0"/>
              <a:t> to calculate the </a:t>
            </a:r>
            <a:r>
              <a:rPr lang="en-US" baseline="0" dirty="0" err="1" smtClean="0"/>
              <a:t>fe</a:t>
            </a:r>
            <a:r>
              <a:rPr lang="en-US" baseline="0" dirty="0" smtClean="0"/>
              <a:t> for each cell.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93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take the </a:t>
            </a:r>
            <a:r>
              <a:rPr lang="en-US" baseline="0" dirty="0" err="1" smtClean="0"/>
              <a:t>marginals</a:t>
            </a:r>
            <a:r>
              <a:rPr lang="en-US" baseline="0" dirty="0" smtClean="0"/>
              <a:t> to calculate the </a:t>
            </a:r>
            <a:r>
              <a:rPr lang="en-US" baseline="0" dirty="0" err="1" smtClean="0"/>
              <a:t>fe</a:t>
            </a:r>
            <a:r>
              <a:rPr lang="en-US" baseline="0" dirty="0" smtClean="0"/>
              <a:t> for each cell.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take the </a:t>
            </a:r>
            <a:r>
              <a:rPr lang="en-US" baseline="0" dirty="0" err="1" smtClean="0"/>
              <a:t>marginals</a:t>
            </a:r>
            <a:r>
              <a:rPr lang="en-US" baseline="0" dirty="0" smtClean="0"/>
              <a:t> to calculate the </a:t>
            </a:r>
            <a:r>
              <a:rPr lang="en-US" baseline="0" dirty="0" err="1" smtClean="0"/>
              <a:t>fe</a:t>
            </a:r>
            <a:r>
              <a:rPr lang="en-US" baseline="0" dirty="0" smtClean="0"/>
              <a:t> for each cell.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96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take the </a:t>
            </a:r>
            <a:r>
              <a:rPr lang="en-US" baseline="0" dirty="0" err="1" smtClean="0"/>
              <a:t>marginals</a:t>
            </a:r>
            <a:r>
              <a:rPr lang="en-US" baseline="0" dirty="0" smtClean="0"/>
              <a:t> to calculate the </a:t>
            </a:r>
            <a:r>
              <a:rPr lang="en-US" baseline="0" dirty="0" err="1" smtClean="0"/>
              <a:t>fe</a:t>
            </a:r>
            <a:r>
              <a:rPr lang="en-US" baseline="0" dirty="0" smtClean="0"/>
              <a:t> for each cell.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67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number of values that are free to vary (or in simple</a:t>
            </a:r>
            <a:r>
              <a:rPr lang="en-US" baseline="0" dirty="0" smtClean="0"/>
              <a:t> terms how much error or </a:t>
            </a:r>
            <a:r>
              <a:rPr lang="en-US" dirty="0" smtClean="0"/>
              <a:t>miscalculation we’re willing to have)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1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190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335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5054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40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2359026" y="6043615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15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40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2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-9524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1" y="2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2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2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1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402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9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375A-EECF-AC4A-9997-00D00C8B65AD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D2D9375A-EECF-AC4A-9997-00D00C8B65AD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2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2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D2D9375A-EECF-AC4A-9997-00D00C8B65AD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402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037895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0" i="0" kern="1200">
          <a:solidFill>
            <a:schemeClr val="tx2"/>
          </a:solidFill>
          <a:latin typeface="Helvetica Neue Light" charset="0"/>
          <a:ea typeface="Helvetica Neue Light" charset="0"/>
          <a:cs typeface="Helvetica Neue Light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9pPr>
    </p:titleStyle>
    <p:bodyStyle>
      <a:lvl1pPr marL="239316" indent="-239316" algn="l" rtl="0" eaLnBrk="1" fontAlgn="base" hangingPunct="1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17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479822" indent="-204788" algn="l" rtl="0" eaLnBrk="1" fontAlgn="base" hangingPunct="1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195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685800" indent="-17145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172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028700" indent="-171450" algn="l" rtl="0" eaLnBrk="1" fontAlgn="base" hangingPunct="1">
        <a:spcBef>
          <a:spcPts val="3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1371600" indent="-171450" algn="l" rtl="0" eaLnBrk="1" fontAlgn="base" hangingPunct="1">
        <a:spcBef>
          <a:spcPts val="3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 SQUARE TEST OF INDEPENDENCE/ASSOCIATION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the </a:t>
            </a:r>
            <a:r>
              <a:rPr lang="en-US" dirty="0" smtClean="0"/>
              <a:t>Expected </a:t>
            </a:r>
            <a:r>
              <a:rPr lang="en-US" dirty="0"/>
              <a:t>Frequencies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179" y="3107951"/>
            <a:ext cx="4634338" cy="108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58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the </a:t>
            </a:r>
            <a:r>
              <a:rPr lang="en-US" dirty="0" smtClean="0"/>
              <a:t>Expected </a:t>
            </a:r>
            <a:r>
              <a:rPr lang="en-US" dirty="0"/>
              <a:t>Frequencies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87506520"/>
              </p:ext>
            </p:extLst>
          </p:nvPr>
        </p:nvGraphicFramePr>
        <p:xfrm>
          <a:off x="465691" y="2645229"/>
          <a:ext cx="8153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095"/>
                <a:gridCol w="1521605"/>
                <a:gridCol w="2038350"/>
                <a:gridCol w="2038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Child-Rearing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Political Orientation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Liberals</a:t>
                      </a:r>
                      <a:endParaRPr lang="en-US" b="1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Conservatives</a:t>
                      </a:r>
                      <a:endParaRPr lang="en-US" b="1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Permissive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Not Permissive</a:t>
                      </a:r>
                      <a:endParaRPr lang="en-US" b="1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 smtClean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222" y="5253163"/>
            <a:ext cx="4634338" cy="108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1436914" y="4653643"/>
            <a:ext cx="1894115" cy="75111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155871" y="2155371"/>
            <a:ext cx="571500" cy="151855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037614" y="4653643"/>
            <a:ext cx="620486" cy="10450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59829" y="1807812"/>
            <a:ext cx="21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Row Marginal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194" y="5329339"/>
            <a:ext cx="21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Column Marginal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01910" y="561274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the </a:t>
            </a:r>
            <a:r>
              <a:rPr lang="en-US" dirty="0" smtClean="0"/>
              <a:t>Expected </a:t>
            </a:r>
            <a:r>
              <a:rPr lang="en-US" dirty="0"/>
              <a:t>Frequencies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82374659"/>
              </p:ext>
            </p:extLst>
          </p:nvPr>
        </p:nvGraphicFramePr>
        <p:xfrm>
          <a:off x="465691" y="2645229"/>
          <a:ext cx="8153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095"/>
                <a:gridCol w="1521605"/>
                <a:gridCol w="2038350"/>
                <a:gridCol w="2038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Child-Rearing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Political Orientation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Liberals</a:t>
                      </a:r>
                      <a:endParaRPr lang="en-US" b="1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Conservatives</a:t>
                      </a:r>
                      <a:endParaRPr lang="en-US" b="1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Permissive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 (12.5)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(12.5)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Not Permissive</a:t>
                      </a:r>
                      <a:endParaRPr lang="en-US" b="1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(7.5)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(7.5)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smtClean="0"/>
                        <a:t>5</a:t>
                      </a:r>
                      <a:endParaRPr lang="en-US" dirty="0" smtClean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222" y="5253163"/>
            <a:ext cx="4634338" cy="108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88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Calculating the Obtained Chi-Square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Chi-Square (obtained)</a:t>
            </a:r>
          </a:p>
          <a:p>
            <a:pPr lvl="1"/>
            <a:r>
              <a:rPr lang="en-US" dirty="0" smtClean="0"/>
              <a:t>The test statistic that summarizes the differences between the observed and the expected frequencies</a:t>
            </a:r>
          </a:p>
          <a:p>
            <a:pPr lvl="2"/>
            <a:r>
              <a:rPr lang="en-US" dirty="0" smtClean="0"/>
              <a:t>By calculating the difference for </a:t>
            </a:r>
            <a:r>
              <a:rPr lang="en-US" i="1" u="sng" dirty="0" smtClean="0"/>
              <a:t>each</a:t>
            </a:r>
            <a:r>
              <a:rPr lang="en-US" dirty="0" smtClean="0"/>
              <a:t>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3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Calculating the Obtained Chi-Square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884236"/>
            <a:ext cx="8669108" cy="3016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20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the Obtained Chi-Square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28007823"/>
              </p:ext>
            </p:extLst>
          </p:nvPr>
        </p:nvGraphicFramePr>
        <p:xfrm>
          <a:off x="465691" y="1714500"/>
          <a:ext cx="8153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095"/>
                <a:gridCol w="1521605"/>
                <a:gridCol w="2038350"/>
                <a:gridCol w="2038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Child-Rearing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Political Orientation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Liberals</a:t>
                      </a:r>
                      <a:endParaRPr lang="en-US" b="1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Conservatives</a:t>
                      </a:r>
                      <a:endParaRPr lang="en-US" b="1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Permissive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 (12.5)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(12.5)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Not Permissive</a:t>
                      </a:r>
                      <a:endParaRPr lang="en-US" b="1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(7.5)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(7.5)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 smtClean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69960"/>
              </p:ext>
            </p:extLst>
          </p:nvPr>
        </p:nvGraphicFramePr>
        <p:xfrm>
          <a:off x="392212" y="4333240"/>
          <a:ext cx="830035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66"/>
                <a:gridCol w="800100"/>
                <a:gridCol w="710879"/>
                <a:gridCol w="1319817"/>
                <a:gridCol w="1654420"/>
                <a:gridCol w="21907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f</a:t>
                      </a:r>
                      <a:r>
                        <a:rPr lang="en-US" i="1" baseline="-25000" dirty="0" smtClean="0"/>
                        <a:t>0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f</a:t>
                      </a:r>
                      <a:r>
                        <a:rPr lang="en-US" i="1" baseline="-25000" dirty="0" err="1" smtClean="0"/>
                        <a:t>e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f</a:t>
                      </a:r>
                      <a:r>
                        <a:rPr lang="en-US" i="1" baseline="-25000" dirty="0" smtClean="0"/>
                        <a:t>0</a:t>
                      </a:r>
                      <a:r>
                        <a:rPr lang="en-US" i="1" baseline="0" dirty="0" smtClean="0"/>
                        <a:t> - </a:t>
                      </a:r>
                      <a:r>
                        <a:rPr lang="en-US" i="1" baseline="0" dirty="0" err="1" smtClean="0"/>
                        <a:t>f</a:t>
                      </a:r>
                      <a:r>
                        <a:rPr lang="en-US" i="1" baseline="-25000" dirty="0" err="1" smtClean="0"/>
                        <a:t>e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i="1" dirty="0" smtClean="0"/>
                        <a:t>f</a:t>
                      </a:r>
                      <a:r>
                        <a:rPr lang="en-US" i="1" baseline="-25000" dirty="0" smtClean="0"/>
                        <a:t>0</a:t>
                      </a:r>
                      <a:r>
                        <a:rPr lang="en-US" i="1" dirty="0" smtClean="0"/>
                        <a:t> – </a:t>
                      </a:r>
                      <a:r>
                        <a:rPr lang="en-US" i="1" dirty="0" err="1" smtClean="0"/>
                        <a:t>f</a:t>
                      </a:r>
                      <a:r>
                        <a:rPr lang="en-US" i="1" baseline="-25000" dirty="0" err="1" smtClean="0"/>
                        <a:t>e</a:t>
                      </a:r>
                      <a:r>
                        <a:rPr lang="en-US" dirty="0" smtClean="0"/>
                        <a:t>)</a:t>
                      </a:r>
                      <a:r>
                        <a:rPr lang="en-US" i="1" baseline="30000" dirty="0" smtClean="0"/>
                        <a:t>2</a:t>
                      </a:r>
                      <a:endParaRPr lang="en-US" i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i="1" dirty="0" smtClean="0"/>
                        <a:t>f</a:t>
                      </a:r>
                      <a:r>
                        <a:rPr lang="en-US" i="1" baseline="-25000" dirty="0" smtClean="0"/>
                        <a:t>0</a:t>
                      </a:r>
                      <a:r>
                        <a:rPr lang="en-US" i="1" dirty="0" smtClean="0"/>
                        <a:t> – </a:t>
                      </a:r>
                      <a:r>
                        <a:rPr lang="en-US" i="1" dirty="0" err="1" smtClean="0"/>
                        <a:t>f</a:t>
                      </a:r>
                      <a:r>
                        <a:rPr lang="en-US" i="1" baseline="-25000" dirty="0" err="1" smtClean="0"/>
                        <a:t>e</a:t>
                      </a:r>
                      <a:r>
                        <a:rPr lang="en-US" dirty="0" smtClean="0"/>
                        <a:t>)</a:t>
                      </a:r>
                      <a:r>
                        <a:rPr lang="en-US" i="1" baseline="30000" dirty="0" smtClean="0"/>
                        <a:t>2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dirty="0" smtClean="0"/>
                        <a:t>/ </a:t>
                      </a:r>
                      <a:r>
                        <a:rPr lang="en-US" i="1" dirty="0" err="1" smtClean="0"/>
                        <a:t>f</a:t>
                      </a:r>
                      <a:r>
                        <a:rPr lang="en-US" i="1" baseline="-25000" dirty="0" err="1" smtClean="0"/>
                        <a:t>e</a:t>
                      </a:r>
                      <a:endParaRPr lang="en-US" i="1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Upper 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Upper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Lower 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Lower</a:t>
                      </a:r>
                      <a:r>
                        <a:rPr lang="en-US" baseline="0" dirty="0" smtClean="0"/>
                        <a:t>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X</a:t>
                      </a:r>
                      <a:r>
                        <a:rPr lang="en-US" i="1" baseline="30000" dirty="0" smtClean="0"/>
                        <a:t>2</a:t>
                      </a:r>
                      <a:r>
                        <a:rPr lang="en-US" dirty="0" smtClean="0"/>
                        <a:t> = 2.66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46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Obtained Chi-Square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see if our obtained </a:t>
            </a:r>
            <a:r>
              <a:rPr lang="en-US" i="1" dirty="0" smtClean="0"/>
              <a:t>X</a:t>
            </a:r>
            <a:r>
              <a:rPr lang="en-US" i="1" baseline="30000" dirty="0" smtClean="0"/>
              <a:t>2</a:t>
            </a:r>
            <a:r>
              <a:rPr lang="en-US" dirty="0" smtClean="0"/>
              <a:t> value is statistically significant, we have to compare it to a critical or table </a:t>
            </a:r>
            <a:r>
              <a:rPr lang="en-US" i="1" dirty="0" smtClean="0"/>
              <a:t>X</a:t>
            </a:r>
            <a:r>
              <a:rPr lang="en-US" i="1" baseline="30000" dirty="0" smtClean="0"/>
              <a:t>2</a:t>
            </a:r>
            <a:r>
              <a:rPr lang="en-US" dirty="0" smtClean="0"/>
              <a:t> value</a:t>
            </a:r>
          </a:p>
          <a:p>
            <a:endParaRPr lang="en-US" dirty="0"/>
          </a:p>
          <a:p>
            <a:r>
              <a:rPr lang="en-US" dirty="0" smtClean="0"/>
              <a:t>To do so, we need to know</a:t>
            </a:r>
          </a:p>
          <a:p>
            <a:pPr lvl="1"/>
            <a:r>
              <a:rPr lang="en-US" dirty="0" smtClean="0"/>
              <a:t>degrees of freedom for our </a:t>
            </a:r>
            <a:r>
              <a:rPr lang="en-US" i="1" dirty="0" smtClean="0"/>
              <a:t>X</a:t>
            </a:r>
            <a:r>
              <a:rPr lang="en-US" i="1" baseline="30000" dirty="0" smtClean="0"/>
              <a:t>2</a:t>
            </a:r>
          </a:p>
          <a:p>
            <a:pPr lvl="1"/>
            <a:r>
              <a:rPr lang="en-US" dirty="0" smtClean="0"/>
              <a:t>Our alpha level (a = .05)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6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Degrees of Freedom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939" y="1869012"/>
            <a:ext cx="6935429" cy="3405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75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Chi-Square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use our obtained Chi-Square (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), and our degrees of freedom (</a:t>
            </a:r>
            <a:r>
              <a:rPr lang="en-US" i="1" dirty="0" err="1" smtClean="0"/>
              <a:t>df</a:t>
            </a:r>
            <a:r>
              <a:rPr lang="en-US" dirty="0" smtClean="0"/>
              <a:t>) to look up the significance level in </a:t>
            </a:r>
            <a:r>
              <a:rPr lang="en-US" dirty="0" smtClean="0">
                <a:solidFill>
                  <a:srgbClr val="FFE193"/>
                </a:solidFill>
              </a:rPr>
              <a:t>Appendix A.4 (page 898)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lvl="1"/>
            <a:r>
              <a:rPr lang="en-US" dirty="0" smtClean="0"/>
              <a:t>Using our </a:t>
            </a:r>
            <a:r>
              <a:rPr lang="en-US" i="1" dirty="0" err="1" smtClean="0"/>
              <a:t>df</a:t>
            </a:r>
            <a:r>
              <a:rPr lang="en-US" dirty="0" smtClean="0"/>
              <a:t>, we follow the table down that row and stop when we reach a value greater than our obtained 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. </a:t>
            </a:r>
            <a:r>
              <a:rPr lang="en-US" dirty="0"/>
              <a:t>Then go back one column. </a:t>
            </a:r>
          </a:p>
          <a:p>
            <a:pPr lvl="2"/>
            <a:r>
              <a:rPr lang="en-US" dirty="0"/>
              <a:t>If there is no value greater than your obtained value, use the final column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Go up to that column, and report that value as your p-value (significance level).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0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Chi-Square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our example, we have the following:</a:t>
            </a:r>
          </a:p>
          <a:p>
            <a:pPr lvl="1"/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E193"/>
                </a:solidFill>
              </a:rPr>
              <a:t>2.66</a:t>
            </a:r>
          </a:p>
          <a:p>
            <a:pPr lvl="1"/>
            <a:r>
              <a:rPr lang="en-US" i="1" dirty="0" err="1" smtClean="0"/>
              <a:t>df</a:t>
            </a:r>
            <a:r>
              <a:rPr lang="en-US" dirty="0" smtClean="0"/>
              <a:t> = (2-1)(2-1) = </a:t>
            </a:r>
            <a:r>
              <a:rPr lang="en-US" dirty="0" smtClean="0">
                <a:solidFill>
                  <a:srgbClr val="FFE193"/>
                </a:solidFill>
              </a:rPr>
              <a:t>1</a:t>
            </a:r>
          </a:p>
          <a:p>
            <a:endParaRPr lang="en-US" dirty="0"/>
          </a:p>
          <a:p>
            <a:r>
              <a:rPr lang="en-US" dirty="0" smtClean="0"/>
              <a:t>In our Appendix A.4, we follow the </a:t>
            </a:r>
            <a:r>
              <a:rPr lang="en-US" dirty="0" err="1" smtClean="0"/>
              <a:t>df</a:t>
            </a:r>
            <a:r>
              <a:rPr lang="en-US" dirty="0" smtClean="0"/>
              <a:t> = 1 row, down to find see if our obtained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 smtClean="0"/>
              <a:t> is larger than the table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 smtClean="0"/>
              <a:t> at (at least) the </a:t>
            </a:r>
            <a:r>
              <a:rPr lang="en-US" i="1" dirty="0" smtClean="0"/>
              <a:t>p=.05</a:t>
            </a:r>
            <a:r>
              <a:rPr lang="en-US" dirty="0" smtClean="0"/>
              <a:t> significance level. </a:t>
            </a:r>
          </a:p>
          <a:p>
            <a:pPr lvl="1"/>
            <a:r>
              <a:rPr lang="en-US" dirty="0" smtClean="0"/>
              <a:t>Our value of 2.66 is less than the lowest table 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(at </a:t>
            </a:r>
            <a:r>
              <a:rPr lang="en-US" i="1" dirty="0" smtClean="0"/>
              <a:t>p=.05</a:t>
            </a:r>
            <a:r>
              <a:rPr lang="en-US" dirty="0" smtClean="0"/>
              <a:t>, the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 smtClean="0"/>
              <a:t> value is 3.84), which means that our p-value (our likelihood of being wrong) is greater than .05 (more than 5 percent</a:t>
            </a:r>
            <a:r>
              <a:rPr lang="en-US" dirty="0"/>
              <a:t> </a:t>
            </a:r>
            <a:r>
              <a:rPr lang="en-US" dirty="0" smtClean="0"/>
              <a:t>– based on our selected .05 alpha value). </a:t>
            </a:r>
          </a:p>
          <a:p>
            <a:pPr lvl="1"/>
            <a:r>
              <a:rPr lang="en-US" i="1" dirty="0" smtClean="0">
                <a:solidFill>
                  <a:srgbClr val="FFE193"/>
                </a:solidFill>
              </a:rPr>
              <a:t>p</a:t>
            </a:r>
            <a:r>
              <a:rPr lang="en-US" dirty="0" smtClean="0">
                <a:solidFill>
                  <a:srgbClr val="FFE193"/>
                </a:solidFill>
              </a:rPr>
              <a:t> &gt; .05 (fail to reject the null)</a:t>
            </a:r>
            <a:endParaRPr lang="en-US" dirty="0">
              <a:solidFill>
                <a:srgbClr val="FFE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39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The Chi-Square Test</a:t>
            </a:r>
            <a:endParaRPr lang="en-US" sz="40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Inferential statistical technique to test for significant relationships between two nominal or ordinal variables</a:t>
            </a:r>
          </a:p>
        </p:txBody>
      </p:sp>
    </p:spTree>
    <p:extLst>
      <p:ext uri="{BB962C8B-B14F-4D97-AF65-F5344CB8AC3E}">
        <p14:creationId xmlns:p14="http://schemas.microsoft.com/office/powerpoint/2010/main" val="30533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Chi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Report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test used</a:t>
            </a:r>
          </a:p>
          <a:p>
            <a:pPr lvl="1"/>
            <a:r>
              <a:rPr lang="en-US" dirty="0" smtClean="0"/>
              <a:t>If you reject or fail to reject the null hypothesis</a:t>
            </a:r>
          </a:p>
          <a:p>
            <a:pPr lvl="1"/>
            <a:r>
              <a:rPr lang="en-US" dirty="0" smtClean="0"/>
              <a:t>The variables used in the analysis</a:t>
            </a:r>
          </a:p>
          <a:p>
            <a:pPr lvl="1"/>
            <a:r>
              <a:rPr lang="en-US" dirty="0" smtClean="0"/>
              <a:t>The degrees of freedom,</a:t>
            </a:r>
            <a:r>
              <a:rPr lang="en-US" dirty="0"/>
              <a:t> </a:t>
            </a:r>
            <a:r>
              <a:rPr lang="en-US" dirty="0" smtClean="0"/>
              <a:t>calculated value of the test, and p-value</a:t>
            </a:r>
          </a:p>
          <a:p>
            <a:pPr lvl="2"/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(</a:t>
            </a:r>
            <a:r>
              <a:rPr lang="en-US" b="1" u="sng" dirty="0" err="1" smtClean="0">
                <a:solidFill>
                  <a:srgbClr val="FFE193"/>
                </a:solidFill>
              </a:rPr>
              <a:t>df</a:t>
            </a:r>
            <a:r>
              <a:rPr lang="en-US" dirty="0" smtClean="0"/>
              <a:t>) = </a:t>
            </a:r>
            <a:r>
              <a:rPr lang="en-US" b="1" u="sng" dirty="0" smtClean="0">
                <a:solidFill>
                  <a:srgbClr val="FFE193"/>
                </a:solidFill>
              </a:rPr>
              <a:t>Chi-square value</a:t>
            </a:r>
            <a:r>
              <a:rPr lang="en-US" dirty="0" smtClean="0"/>
              <a:t>, </a:t>
            </a:r>
            <a:r>
              <a:rPr lang="en-US" b="1" u="sng" dirty="0" smtClean="0">
                <a:solidFill>
                  <a:srgbClr val="FFE193"/>
                </a:solidFill>
              </a:rPr>
              <a:t>p-value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Using the Chi Square test of independence, I fail to reject the null hypothesis that there is no relationship between </a:t>
            </a:r>
            <a:r>
              <a:rPr lang="en-US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political orientation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and </a:t>
            </a:r>
            <a:r>
              <a:rPr lang="en-US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child-rearing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X</a:t>
            </a:r>
            <a:r>
              <a:rPr lang="en-US" baseline="30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 = 2.66, </a:t>
            </a:r>
            <a:r>
              <a:rPr lang="en-US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&gt; .05</a:t>
            </a:r>
            <a:r>
              <a:rPr lang="en-US" dirty="0" smtClean="0"/>
              <a:t>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3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Chi-Square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Sampling Distribution</a:t>
            </a:r>
          </a:p>
          <a:p>
            <a:pPr lvl="1"/>
            <a:r>
              <a:rPr lang="en-US" dirty="0" smtClean="0"/>
              <a:t>The distributions are positively skewed</a:t>
            </a:r>
          </a:p>
          <a:p>
            <a:pPr lvl="2"/>
            <a:r>
              <a:rPr lang="en-US" dirty="0" smtClean="0"/>
              <a:t>The research hypothesis is always a one-tailed test</a:t>
            </a:r>
          </a:p>
          <a:p>
            <a:pPr lvl="1"/>
            <a:r>
              <a:rPr lang="en-US" dirty="0" smtClean="0"/>
              <a:t>Values are always positive</a:t>
            </a:r>
          </a:p>
          <a:p>
            <a:pPr lvl="2"/>
            <a:r>
              <a:rPr lang="en-US" dirty="0" smtClean="0"/>
              <a:t>Minimum is zero with no maximum</a:t>
            </a:r>
          </a:p>
          <a:p>
            <a:pPr lvl="1"/>
            <a:r>
              <a:rPr lang="en-US" dirty="0" smtClean="0"/>
              <a:t>As the number of degrees of freedom increases, the chi-square distribution becomes more symmetrical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the following cross-tab, hand calculate: </a:t>
            </a:r>
          </a:p>
          <a:p>
            <a:pPr lvl="1"/>
            <a:r>
              <a:rPr lang="en-US" i="1" dirty="0" smtClean="0"/>
              <a:t>X</a:t>
            </a:r>
            <a:r>
              <a:rPr lang="en-US" i="1" baseline="30000" dirty="0" smtClean="0"/>
              <a:t>2</a:t>
            </a:r>
          </a:p>
          <a:p>
            <a:pPr lvl="1"/>
            <a:r>
              <a:rPr lang="en-US" dirty="0" smtClean="0"/>
              <a:t>degrees of freedom</a:t>
            </a:r>
          </a:p>
          <a:p>
            <a:pPr lvl="1"/>
            <a:r>
              <a:rPr lang="en-US" dirty="0" smtClean="0"/>
              <a:t>determine it’s significance level</a:t>
            </a:r>
          </a:p>
          <a:p>
            <a:pPr lvl="1"/>
            <a:r>
              <a:rPr lang="en-US" dirty="0" smtClean="0"/>
              <a:t>Fully and completely report your findings (and whether you reject/fail to reject the null hypothesis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082474"/>
              </p:ext>
            </p:extLst>
          </p:nvPr>
        </p:nvGraphicFramePr>
        <p:xfrm>
          <a:off x="498348" y="3972560"/>
          <a:ext cx="8153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095"/>
                <a:gridCol w="1521605"/>
                <a:gridCol w="2038350"/>
                <a:gridCol w="2038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Views</a:t>
                      </a:r>
                      <a:r>
                        <a:rPr lang="en-US" baseline="0" dirty="0" smtClean="0"/>
                        <a:t> of BLM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Political Orientation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Liberals</a:t>
                      </a:r>
                      <a:endParaRPr lang="en-US" b="1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Conservatives</a:t>
                      </a:r>
                      <a:endParaRPr lang="en-US" b="1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Positive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Negative</a:t>
                      </a:r>
                      <a:endParaRPr lang="en-US" b="1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529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Chi-Square Distributions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3794" y="1600200"/>
            <a:ext cx="6811362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28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Chi-Square Test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Does </a:t>
            </a:r>
            <a:r>
              <a:rPr lang="en-US" sz="2800" dirty="0"/>
              <a:t>not </a:t>
            </a:r>
            <a:r>
              <a:rPr lang="en-US" sz="2800" dirty="0" smtClean="0"/>
              <a:t>offer much information </a:t>
            </a:r>
            <a:r>
              <a:rPr lang="en-US" sz="2800" dirty="0"/>
              <a:t>about the strength of the </a:t>
            </a:r>
            <a:r>
              <a:rPr lang="en-US" sz="2800" dirty="0" smtClean="0"/>
              <a:t>relationship</a:t>
            </a:r>
          </a:p>
          <a:p>
            <a:r>
              <a:rPr lang="en-US" sz="2800" dirty="0" smtClean="0"/>
              <a:t>Sensitive </a:t>
            </a:r>
            <a:r>
              <a:rPr lang="en-US" sz="2800" dirty="0"/>
              <a:t>to sample </a:t>
            </a:r>
            <a:r>
              <a:rPr lang="en-US" sz="2800" dirty="0" smtClean="0"/>
              <a:t>size</a:t>
            </a:r>
          </a:p>
          <a:p>
            <a:r>
              <a:rPr lang="en-US" sz="2800" dirty="0" smtClean="0"/>
              <a:t>Sensitive to small expected frequencies in one or more of the cells in the table</a:t>
            </a:r>
          </a:p>
        </p:txBody>
      </p:sp>
    </p:spTree>
    <p:extLst>
      <p:ext uri="{BB962C8B-B14F-4D97-AF65-F5344CB8AC3E}">
        <p14:creationId xmlns:p14="http://schemas.microsoft.com/office/powerpoint/2010/main" val="29514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First… The Cross-tabulation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Used to look at bivariate relationships</a:t>
            </a:r>
          </a:p>
          <a:p>
            <a:endParaRPr lang="en-US" dirty="0"/>
          </a:p>
          <a:p>
            <a:r>
              <a:rPr lang="en-US" dirty="0" smtClean="0"/>
              <a:t>Compare the distribution in categories of one variable across categories of another variable</a:t>
            </a:r>
          </a:p>
          <a:p>
            <a:pPr lvl="1"/>
            <a:r>
              <a:rPr lang="en-US" dirty="0" smtClean="0"/>
              <a:t>Differences in the independent variable groups (e.g. liberals and conservatives), in terms of the dependent variable, their childrearing method (e.g. permissive and not)</a:t>
            </a:r>
          </a:p>
        </p:txBody>
      </p:sp>
    </p:spTree>
    <p:extLst>
      <p:ext uri="{BB962C8B-B14F-4D97-AF65-F5344CB8AC3E}">
        <p14:creationId xmlns:p14="http://schemas.microsoft.com/office/powerpoint/2010/main" val="139083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Orientation and Child-Rearing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24812087"/>
              </p:ext>
            </p:extLst>
          </p:nvPr>
        </p:nvGraphicFramePr>
        <p:xfrm>
          <a:off x="612648" y="2596243"/>
          <a:ext cx="8153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095"/>
                <a:gridCol w="1521605"/>
                <a:gridCol w="2038350"/>
                <a:gridCol w="2038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Child-Rearing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Political Orientation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Liberals</a:t>
                      </a:r>
                      <a:endParaRPr lang="en-US" b="1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Conservatives</a:t>
                      </a:r>
                      <a:endParaRPr lang="en-US" b="1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Permissive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Not Permissive</a:t>
                      </a:r>
                      <a:endParaRPr lang="en-US" b="1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 smtClean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Chi-Square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Takes into account the frequencies (in the cross-tab) across categories of two nominal or ordinal variables</a:t>
            </a:r>
          </a:p>
          <a:p>
            <a:endParaRPr lang="en-US" dirty="0" smtClean="0"/>
          </a:p>
          <a:p>
            <a:r>
              <a:rPr lang="en-US" dirty="0" smtClean="0"/>
              <a:t>Tests the independence of (absence </a:t>
            </a:r>
            <a:r>
              <a:rPr lang="en-US" dirty="0"/>
              <a:t>of </a:t>
            </a:r>
            <a:r>
              <a:rPr lang="en-US" dirty="0" smtClean="0"/>
              <a:t>association between) two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8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dirty="0"/>
              <a:t>null hypothesis (H0) </a:t>
            </a:r>
            <a:endParaRPr lang="en-US" sz="2000" dirty="0" smtClean="0"/>
          </a:p>
          <a:p>
            <a:pPr lvl="1"/>
            <a:r>
              <a:rPr lang="en-US" sz="1775" dirty="0" smtClean="0"/>
              <a:t>States </a:t>
            </a:r>
            <a:r>
              <a:rPr lang="en-US" sz="1775" dirty="0"/>
              <a:t>that no association exists between the two cross-tabulated variables in the population, therefore the variables are statistically independent</a:t>
            </a:r>
          </a:p>
          <a:p>
            <a:endParaRPr lang="en-US" dirty="0" smtClean="0"/>
          </a:p>
          <a:p>
            <a:r>
              <a:rPr lang="en-US" sz="2000" dirty="0"/>
              <a:t>The research hypothesis (H1) </a:t>
            </a:r>
          </a:p>
          <a:p>
            <a:pPr lvl="1"/>
            <a:r>
              <a:rPr lang="en-US" sz="1775" dirty="0"/>
              <a:t>Proposes that the two variables are related in the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 for Political Orientation and Child-Rearing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dirty="0"/>
              <a:t>null hypothesis (H0) </a:t>
            </a:r>
          </a:p>
          <a:p>
            <a:pPr lvl="1"/>
            <a:r>
              <a:rPr lang="en-US" sz="1775" dirty="0" smtClean="0"/>
              <a:t>No association between political orientation and child-rearing in the population</a:t>
            </a:r>
          </a:p>
          <a:p>
            <a:pPr lvl="1"/>
            <a:r>
              <a:rPr lang="en-US" sz="1775" dirty="0" smtClean="0"/>
              <a:t>The variables are independent of (do not influence) one another, in the population</a:t>
            </a:r>
          </a:p>
          <a:p>
            <a:pPr lvl="1"/>
            <a:r>
              <a:rPr lang="en-US" sz="1775" dirty="0" smtClean="0"/>
              <a:t>The frequency of liberals who are permissive does not differ (is the same as) the frequency of conservatives who are permissive, in the population</a:t>
            </a:r>
          </a:p>
          <a:p>
            <a:pPr lvl="2"/>
            <a:r>
              <a:rPr lang="en-US" sz="1550" dirty="0" smtClean="0"/>
              <a:t>Frequencies of dependent variable are expected to be the same across groups of the independent variable</a:t>
            </a:r>
            <a:endParaRPr lang="en-US" sz="1550" dirty="0"/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research hypothesis (H1) </a:t>
            </a:r>
          </a:p>
          <a:p>
            <a:pPr lvl="1"/>
            <a:r>
              <a:rPr lang="en-US" sz="1775" dirty="0"/>
              <a:t>The frequency of liberals who are permissive </a:t>
            </a:r>
            <a:r>
              <a:rPr lang="en-US" sz="1775" dirty="0" smtClean="0"/>
              <a:t>differs </a:t>
            </a:r>
            <a:r>
              <a:rPr lang="en-US" sz="1775" dirty="0"/>
              <a:t>(is </a:t>
            </a:r>
            <a:r>
              <a:rPr lang="en-US" sz="1775" dirty="0" smtClean="0"/>
              <a:t>different than) </a:t>
            </a:r>
            <a:r>
              <a:rPr lang="en-US" sz="1775" dirty="0"/>
              <a:t>the frequency of conservatives who are permissive, in the population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9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and Observed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Expected frequencies (</a:t>
            </a:r>
            <a:r>
              <a:rPr lang="en-US" i="1" dirty="0" err="1"/>
              <a:t>f</a:t>
            </a:r>
            <a:r>
              <a:rPr lang="en-US" i="1" baseline="-25000" dirty="0" err="1"/>
              <a:t>e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Cell </a:t>
            </a:r>
            <a:r>
              <a:rPr lang="en-US" dirty="0"/>
              <a:t>frequencies if the two variables were statistically </a:t>
            </a:r>
            <a:r>
              <a:rPr lang="en-US" dirty="0" smtClean="0"/>
              <a:t>independent</a:t>
            </a:r>
          </a:p>
          <a:p>
            <a:pPr lvl="1"/>
            <a:r>
              <a:rPr lang="en-US" dirty="0" smtClean="0"/>
              <a:t>What is expected, if the null hypothesis were true</a:t>
            </a:r>
          </a:p>
          <a:p>
            <a:endParaRPr lang="en-US" dirty="0" smtClean="0"/>
          </a:p>
          <a:p>
            <a:r>
              <a:rPr lang="en-US" dirty="0" smtClean="0"/>
              <a:t>Observed </a:t>
            </a:r>
            <a:r>
              <a:rPr lang="en-US" dirty="0"/>
              <a:t>frequencies (</a:t>
            </a:r>
            <a:r>
              <a:rPr lang="en-US" i="1" dirty="0" err="1"/>
              <a:t>f</a:t>
            </a:r>
            <a:r>
              <a:rPr lang="en-US" i="1" baseline="-25000" dirty="0" err="1"/>
              <a:t>o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Cell </a:t>
            </a:r>
            <a:r>
              <a:rPr lang="en-US" dirty="0"/>
              <a:t>frequencies actually observed in a bivariate </a:t>
            </a:r>
            <a:r>
              <a:rPr lang="en-US" dirty="0" smtClean="0"/>
              <a:t>table (cross-tab)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Chi-Square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the overall </a:t>
            </a:r>
            <a:r>
              <a:rPr lang="en-US" i="1" u="sng" dirty="0" smtClean="0"/>
              <a:t>difference</a:t>
            </a:r>
            <a:r>
              <a:rPr lang="en-US" dirty="0" smtClean="0"/>
              <a:t> between the expected and observed frequencies </a:t>
            </a:r>
            <a:r>
              <a:rPr lang="en-US" i="1" u="sng" dirty="0" smtClean="0"/>
              <a:t>is large</a:t>
            </a:r>
          </a:p>
          <a:p>
            <a:pPr lvl="1"/>
            <a:r>
              <a:rPr lang="en-US" dirty="0" smtClean="0"/>
              <a:t>We reject the null hypothesis</a:t>
            </a:r>
          </a:p>
          <a:p>
            <a:pPr lvl="1"/>
            <a:r>
              <a:rPr lang="en-US" dirty="0" smtClean="0"/>
              <a:t>Decide that a population association, or difference between two groups on the dependent variable, exists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3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tats_methods fo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hargers2">
  <a:themeElements>
    <a:clrScheme name="chargers">
      <a:dk1>
        <a:srgbClr val="000000"/>
      </a:dk1>
      <a:lt1>
        <a:srgbClr val="FFFFFF"/>
      </a:lt1>
      <a:dk2>
        <a:srgbClr val="082551"/>
      </a:dk2>
      <a:lt2>
        <a:srgbClr val="D4D4D6"/>
      </a:lt2>
      <a:accent1>
        <a:srgbClr val="F0AD00"/>
      </a:accent1>
      <a:accent2>
        <a:srgbClr val="69C0FF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gers2" id="{6DBD1BB9-3822-1742-A51A-4595D71C9688}" vid="{2974C9F9-02AF-7A4D-8B70-272A2D4E380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Frankfort Nachmias_Statistic for a Diverse Society_PPT</Template>
  <TotalTime>2766</TotalTime>
  <Words>1212</Words>
  <Application>Microsoft Macintosh PowerPoint</Application>
  <PresentationFormat>On-screen Show (4:3)</PresentationFormat>
  <Paragraphs>240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Calibri</vt:lpstr>
      <vt:lpstr>Helvetica Neue Light</vt:lpstr>
      <vt:lpstr>Mangal</vt:lpstr>
      <vt:lpstr>Myriad Pro</vt:lpstr>
      <vt:lpstr>Verdana</vt:lpstr>
      <vt:lpstr>Wingdings</vt:lpstr>
      <vt:lpstr>Wingdings 2</vt:lpstr>
      <vt:lpstr>Arial</vt:lpstr>
      <vt:lpstr>Custom Design</vt:lpstr>
      <vt:lpstr>stats_methods font</vt:lpstr>
      <vt:lpstr>Methods Theme</vt:lpstr>
      <vt:lpstr>chargers2</vt:lpstr>
      <vt:lpstr>CHI SQUARE TEST OF INDEPENDENCE/ASSOCIATION</vt:lpstr>
      <vt:lpstr>The Chi-Square Test</vt:lpstr>
      <vt:lpstr>But First… The Cross-tabulation</vt:lpstr>
      <vt:lpstr>Political Orientation and Child-Rearing</vt:lpstr>
      <vt:lpstr>The Chi-Square Test</vt:lpstr>
      <vt:lpstr>Hypotheses</vt:lpstr>
      <vt:lpstr>Hypotheses for Political Orientation and Child-Rearing</vt:lpstr>
      <vt:lpstr>Expected and Observed Frequencies</vt:lpstr>
      <vt:lpstr>The Chi-Square Test</vt:lpstr>
      <vt:lpstr>Calculating the Expected Frequencies</vt:lpstr>
      <vt:lpstr>Calculating the Expected Frequencies</vt:lpstr>
      <vt:lpstr>Calculating the Expected Frequencies</vt:lpstr>
      <vt:lpstr>Calculating the Obtained Chi-Square</vt:lpstr>
      <vt:lpstr>Calculating the Obtained Chi-Square</vt:lpstr>
      <vt:lpstr>Calculating the Obtained Chi-Square</vt:lpstr>
      <vt:lpstr>Calculating the Obtained Chi-Square</vt:lpstr>
      <vt:lpstr>Degrees of Freedom</vt:lpstr>
      <vt:lpstr>Calculating Chi-Square</vt:lpstr>
      <vt:lpstr>Calculating Chi-Square</vt:lpstr>
      <vt:lpstr>Reporting Chi Square</vt:lpstr>
      <vt:lpstr>Chi-Square</vt:lpstr>
      <vt:lpstr>ICE #3</vt:lpstr>
      <vt:lpstr>Chi-Square Distributions</vt:lpstr>
      <vt:lpstr>Chi-Square Test Limitations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Leblond, Rachael</dc:creator>
  <cp:lastModifiedBy>Vann, Burrel</cp:lastModifiedBy>
  <cp:revision>104</cp:revision>
  <dcterms:created xsi:type="dcterms:W3CDTF">2013-12-06T01:46:03Z</dcterms:created>
  <dcterms:modified xsi:type="dcterms:W3CDTF">2017-09-28T02:38:08Z</dcterms:modified>
</cp:coreProperties>
</file>