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</p:sldMasterIdLst>
  <p:notesMasterIdLst>
    <p:notesMasterId r:id="rId13"/>
  </p:notesMasterIdLst>
  <p:sldIdLst>
    <p:sldId id="256" r:id="rId4"/>
    <p:sldId id="412" r:id="rId5"/>
    <p:sldId id="397" r:id="rId6"/>
    <p:sldId id="414" r:id="rId7"/>
    <p:sldId id="415" r:id="rId8"/>
    <p:sldId id="413" r:id="rId9"/>
    <p:sldId id="398" r:id="rId10"/>
    <p:sldId id="399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49" autoAdjust="0"/>
  </p:normalViewPr>
  <p:slideViewPr>
    <p:cSldViewPr snapToGrid="0" snapToObjects="1">
      <p:cViewPr>
        <p:scale>
          <a:sx n="78" d="100"/>
          <a:sy n="78" d="100"/>
        </p:scale>
        <p:origin x="196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our Z scores? The ones associated with 95% confidence intervals and 99% confidence intervals? 1.96 and 2.58? Because the t-test is based on the same formula and similar distribution as the Z-statistic, we can use these values as a measure. If our t is greater than 1.96, we know that it is significant at (at least) the alpha=.05 level. So p&lt;.05. If our t (or Z) is greater than 2.58, then we know its (at least) significant at the .01 level, so p&lt;.01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often, social scientists are</a:t>
            </a:r>
            <a:r>
              <a:rPr lang="en-US" baseline="0" dirty="0" smtClean="0"/>
              <a:t> more interested in looking at two parameters, between men and women, or between </a:t>
            </a:r>
            <a:r>
              <a:rPr lang="en-US" baseline="0" dirty="0" err="1" smtClean="0"/>
              <a:t>dems</a:t>
            </a:r>
            <a:r>
              <a:rPr lang="en-US" baseline="0" dirty="0" smtClean="0"/>
              <a:t> and republicans, or whites and non-whites.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assume that our two samples, (blacks versus whites) are independent of one another)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often, social scientists are</a:t>
            </a:r>
            <a:r>
              <a:rPr lang="en-US" baseline="0" dirty="0" smtClean="0"/>
              <a:t> more interested in looking at two parameters, between men and women, or between </a:t>
            </a:r>
            <a:r>
              <a:rPr lang="en-US" baseline="0" dirty="0" err="1" smtClean="0"/>
              <a:t>dems</a:t>
            </a:r>
            <a:r>
              <a:rPr lang="en-US" baseline="0" dirty="0" smtClean="0"/>
              <a:t> and republicans, or whites and non-whites.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assume that our two samples, (blacks versus whites) are independent of one another)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054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br>
              <a:rPr lang="en-US" dirty="0" smtClean="0"/>
            </a:br>
            <a:r>
              <a:rPr lang="en-US" dirty="0" smtClean="0"/>
              <a:t>Testing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t(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t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one-sample t-test, I fail to reject the null hypothesis that there is no mean difference between 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our sample mean of women’s earnings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women’s mean earnings in the population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t(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319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1.67,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 .10</a:t>
            </a:r>
            <a:r>
              <a:rPr lang="en-US" sz="2400" dirty="0" smtClean="0"/>
              <a:t>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9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400" dirty="0"/>
              <a:t>Difference Between </a:t>
            </a:r>
            <a:r>
              <a:rPr lang="en-US" sz="2400" dirty="0" smtClean="0"/>
              <a:t>Two Sample Means</a:t>
            </a:r>
          </a:p>
          <a:p>
            <a:endParaRPr lang="en-US" sz="2400" dirty="0"/>
          </a:p>
          <a:p>
            <a:r>
              <a:rPr lang="en-US" sz="2400" dirty="0" smtClean="0"/>
              <a:t>Example: Average Education For Blacks versus Whites</a:t>
            </a:r>
          </a:p>
          <a:p>
            <a:endParaRPr lang="en-US" sz="2400" dirty="0"/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There is no difference in mean education between Blacks and Whites</a:t>
            </a:r>
          </a:p>
          <a:p>
            <a:pPr lvl="1"/>
            <a:r>
              <a:rPr lang="en-US" sz="2100" dirty="0" smtClean="0"/>
              <a:t>H</a:t>
            </a:r>
            <a:r>
              <a:rPr lang="en-US" sz="2100" baseline="-25000" dirty="0" smtClean="0"/>
              <a:t>0</a:t>
            </a:r>
            <a:r>
              <a:rPr lang="en-US" sz="2100" dirty="0" smtClean="0"/>
              <a:t>: μ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 = μ</a:t>
            </a:r>
            <a:r>
              <a:rPr lang="en-US" sz="2100" baseline="-25000" dirty="0" smtClean="0"/>
              <a:t>2</a:t>
            </a:r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/>
              <a:t>There </a:t>
            </a:r>
            <a:r>
              <a:rPr lang="en-US" sz="2400" i="1" u="sng" dirty="0" smtClean="0"/>
              <a:t>is</a:t>
            </a:r>
            <a:r>
              <a:rPr lang="en-US" sz="2400" dirty="0" smtClean="0"/>
              <a:t> a difference </a:t>
            </a:r>
            <a:r>
              <a:rPr lang="en-US" sz="2400" dirty="0"/>
              <a:t>in mean education between Blacks and Whites</a:t>
            </a:r>
          </a:p>
          <a:p>
            <a:pPr lvl="1"/>
            <a:r>
              <a:rPr lang="en-US" sz="2100" dirty="0" smtClean="0"/>
              <a:t>H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: </a:t>
            </a:r>
            <a:r>
              <a:rPr lang="en-US" sz="2100" dirty="0"/>
              <a:t>μ</a:t>
            </a:r>
            <a:r>
              <a:rPr lang="en-US" sz="2100" baseline="-25000" dirty="0"/>
              <a:t>1</a:t>
            </a:r>
            <a:r>
              <a:rPr lang="en-US" sz="2100" dirty="0"/>
              <a:t> </a:t>
            </a:r>
            <a:r>
              <a:rPr lang="en-US" sz="2100" dirty="0" smtClean="0"/>
              <a:t>≠ </a:t>
            </a:r>
            <a:r>
              <a:rPr lang="en-US" sz="2100" dirty="0"/>
              <a:t>μ</a:t>
            </a:r>
            <a:r>
              <a:rPr lang="en-US" sz="2100" baseline="-25000" dirty="0"/>
              <a:t>2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85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Tests about differences between two sample means based on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400" dirty="0" smtClean="0"/>
              <a:t>Sampling distribution of difference between means</a:t>
            </a:r>
          </a:p>
          <a:p>
            <a:pPr lvl="2"/>
            <a:r>
              <a:rPr lang="is-IS" sz="2100" dirty="0" smtClean="0"/>
              <a:t>Theoretical probability distribution obtained by calculating all possibile mean differences created by drawing all possible independent random samples of size N</a:t>
            </a:r>
            <a:r>
              <a:rPr lang="is-IS" sz="2100" baseline="-25000" dirty="0" smtClean="0"/>
              <a:t>1</a:t>
            </a:r>
            <a:r>
              <a:rPr lang="is-IS" sz="2100" dirty="0" smtClean="0"/>
              <a:t> and N</a:t>
            </a:r>
            <a:r>
              <a:rPr lang="is-IS" sz="2100" baseline="-25000" dirty="0" smtClean="0"/>
              <a:t>2</a:t>
            </a:r>
            <a:r>
              <a:rPr lang="is-IS" sz="2100" dirty="0" smtClean="0"/>
              <a:t> from the two populations.</a:t>
            </a:r>
          </a:p>
          <a:p>
            <a:pPr lvl="2"/>
            <a:endParaRPr lang="is-IS" sz="2100" dirty="0"/>
          </a:p>
          <a:p>
            <a:pPr lvl="2"/>
            <a:r>
              <a:rPr lang="is-IS" sz="2100" dirty="0" smtClean="0"/>
              <a:t>Provides estimate of the standard error between the two samples</a:t>
            </a:r>
          </a:p>
          <a:p>
            <a:pPr lvl="1"/>
            <a:endParaRPr lang="en-US" sz="2800" baseline="-250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75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Standard Error for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equal variance (for the samples):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Assuming unequal variance (for the samples):</a:t>
            </a:r>
            <a:endParaRPr lang="en-US" dirty="0"/>
          </a:p>
        </p:txBody>
      </p:sp>
      <p:pic>
        <p:nvPicPr>
          <p:cNvPr id="5" name="Picture 4" descr="Screen Shot 2017-04-30 at 10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99358"/>
            <a:ext cx="5934804" cy="1413629"/>
          </a:xfrm>
          <a:prstGeom prst="rect">
            <a:avLst/>
          </a:prstGeom>
        </p:spPr>
      </p:pic>
      <p:pic>
        <p:nvPicPr>
          <p:cNvPr id="6" name="Picture 5" descr="Screen Shot 2017-04-30 at 10.0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762274"/>
            <a:ext cx="2628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400" dirty="0"/>
              <a:t>Difference Between Two </a:t>
            </a:r>
            <a:r>
              <a:rPr lang="en-US" sz="2400" dirty="0" smtClean="0"/>
              <a:t>Means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 = (N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- 2</a:t>
            </a:r>
            <a:endParaRPr lang="en-US" sz="2400" dirty="0"/>
          </a:p>
        </p:txBody>
      </p:sp>
      <p:pic>
        <p:nvPicPr>
          <p:cNvPr id="3" name="Picture 2" descr="Screen Shot 2017-04-30 at 10.0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0" y="2463800"/>
            <a:ext cx="2364535" cy="13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t-Test and Confidence Intervals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718" y="1466406"/>
            <a:ext cx="85180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 sz="2000" dirty="0">
                <a:latin typeface="+mj-lt"/>
                <a:cs typeface="Times New Roman" pitchFamily="18" charset="0"/>
              </a:rPr>
              <a:t>The </a:t>
            </a:r>
            <a:r>
              <a:rPr lang="en-US" altLang="en-US" sz="2000" i="1" dirty="0">
                <a:latin typeface="+mj-lt"/>
                <a:cs typeface="Times New Roman" pitchFamily="18" charset="0"/>
              </a:rPr>
              <a:t>t</a:t>
            </a:r>
            <a:r>
              <a:rPr lang="en-US" altLang="en-US" sz="2000" dirty="0">
                <a:latin typeface="+mj-lt"/>
                <a:cs typeface="Times New Roman" pitchFamily="18" charset="0"/>
              </a:rPr>
              <a:t>-test is essentially creating a confidence interval around the difference score. Rearranging the above formula, we can calculate the confidence interval around the difference between two means:</a:t>
            </a:r>
            <a:endParaRPr lang="en-US" altLang="en-US" sz="2000" dirty="0">
              <a:latin typeface="+mj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00979"/>
              </p:ext>
            </p:extLst>
          </p:nvPr>
        </p:nvGraphicFramePr>
        <p:xfrm>
          <a:off x="2383536" y="2727695"/>
          <a:ext cx="4676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1205977" imgH="253890" progId="Equation.3">
                  <p:embed/>
                </p:oleObj>
              </mc:Choice>
              <mc:Fallback>
                <p:oleObj name="Equation" r:id="rId3" imgW="1205977" imgH="25389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36" y="2727695"/>
                        <a:ext cx="467677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8719" y="3717297"/>
            <a:ext cx="851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this confidence interval overlaps with zero, then we cannot be certain that there is a difference between the means for the two </a:t>
            </a:r>
            <a:r>
              <a:rPr lang="en-US" sz="2400" dirty="0" smtClean="0"/>
              <a:t>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1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 t Score </a:t>
            </a:r>
            <a:r>
              <a:rPr lang="en-US" dirty="0" smtClean="0"/>
              <a:t>and not </a:t>
            </a:r>
            <a:r>
              <a:rPr lang="en-US" dirty="0"/>
              <a:t>a Z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of the Z </a:t>
            </a:r>
            <a:r>
              <a:rPr lang="en-US" sz="2800" dirty="0" smtClean="0"/>
              <a:t>distribution assumes </a:t>
            </a:r>
            <a:r>
              <a:rPr lang="en-US" sz="2800" dirty="0"/>
              <a:t>the population standard error of the difference is known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practice, we have to estimate it and so we use a t </a:t>
            </a:r>
            <a:r>
              <a:rPr lang="en-US" sz="2400" dirty="0" smtClean="0"/>
              <a:t>score</a:t>
            </a:r>
            <a:endParaRPr lang="en-US" sz="2400" dirty="0"/>
          </a:p>
          <a:p>
            <a:r>
              <a:rPr lang="en-US" sz="2800" dirty="0"/>
              <a:t>When N gets larger than 50, the t distribution converges with a Z distribution so the results would be identical regardless of whether you used a t or </a:t>
            </a:r>
            <a:r>
              <a:rPr lang="en-US" sz="2800" dirty="0" smtClean="0"/>
              <a:t>Z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533" y="4719616"/>
            <a:ext cx="6151397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13928"/>
              </p:ext>
            </p:extLst>
          </p:nvPr>
        </p:nvGraphicFramePr>
        <p:xfrm>
          <a:off x="4357370" y="1514856"/>
          <a:ext cx="46037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4" imgW="2286000" imgH="1333500" progId="Equation.3">
                  <p:embed/>
                </p:oleObj>
              </mc:Choice>
              <mc:Fallback>
                <p:oleObj name="Equation" r:id="rId4" imgW="2286000" imgH="133350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370" y="1514856"/>
                        <a:ext cx="4603750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257366" y="2355977"/>
            <a:ext cx="3787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What can we conclude about the difference in wages?</a:t>
            </a:r>
          </a:p>
        </p:txBody>
      </p:sp>
    </p:spTree>
    <p:extLst>
      <p:ext uri="{BB962C8B-B14F-4D97-AF65-F5344CB8AC3E}">
        <p14:creationId xmlns:p14="http://schemas.microsoft.com/office/powerpoint/2010/main" val="23630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4172</TotalTime>
  <Words>594</Words>
  <Application>Microsoft Macintosh PowerPoint</Application>
  <PresentationFormat>On-screen Show (4:3)</PresentationFormat>
  <Paragraphs>61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ＭＳ Ｐゴシック</vt:lpstr>
      <vt:lpstr>Myriad Pro</vt:lpstr>
      <vt:lpstr>Times New Roman</vt:lpstr>
      <vt:lpstr>Verdana</vt:lpstr>
      <vt:lpstr>Wingdings</vt:lpstr>
      <vt:lpstr>Wingdings 2</vt:lpstr>
      <vt:lpstr>Custom Design</vt:lpstr>
      <vt:lpstr>methods_theme</vt:lpstr>
      <vt:lpstr>Methods Theme</vt:lpstr>
      <vt:lpstr>Equation</vt:lpstr>
      <vt:lpstr>Chapter 9 Testing Hypotheses</vt:lpstr>
      <vt:lpstr>Reporting t</vt:lpstr>
      <vt:lpstr>The (two-sample/independent samples) t-Test</vt:lpstr>
      <vt:lpstr>The (two-sample/independent samples) t-Test</vt:lpstr>
      <vt:lpstr>Estimating Standard Error for t-test</vt:lpstr>
      <vt:lpstr>The (two-sample/independent samples) t-Test</vt:lpstr>
      <vt:lpstr>t-Test and Confidence Intervals</vt:lpstr>
      <vt:lpstr>Why a t Score and not a Z Score</vt:lpstr>
      <vt:lpstr>Example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79</cp:revision>
  <dcterms:created xsi:type="dcterms:W3CDTF">2013-12-06T01:46:03Z</dcterms:created>
  <dcterms:modified xsi:type="dcterms:W3CDTF">2017-10-04T22:05:01Z</dcterms:modified>
</cp:coreProperties>
</file>