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2" r:id="rId2"/>
  </p:sldMasterIdLst>
  <p:notesMasterIdLst>
    <p:notesMasterId r:id="rId22"/>
  </p:notesMasterIdLst>
  <p:sldIdLst>
    <p:sldId id="256" r:id="rId3"/>
    <p:sldId id="257" r:id="rId4"/>
    <p:sldId id="292" r:id="rId5"/>
    <p:sldId id="282" r:id="rId6"/>
    <p:sldId id="294" r:id="rId7"/>
    <p:sldId id="295" r:id="rId8"/>
    <p:sldId id="281" r:id="rId9"/>
    <p:sldId id="307" r:id="rId10"/>
    <p:sldId id="283" r:id="rId11"/>
    <p:sldId id="296" r:id="rId12"/>
    <p:sldId id="260" r:id="rId13"/>
    <p:sldId id="299" r:id="rId14"/>
    <p:sldId id="300" r:id="rId15"/>
    <p:sldId id="290" r:id="rId16"/>
    <p:sldId id="261" r:id="rId17"/>
    <p:sldId id="308" r:id="rId18"/>
    <p:sldId id="302" r:id="rId19"/>
    <p:sldId id="303" r:id="rId20"/>
    <p:sldId id="30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71739" autoAdjust="0"/>
  </p:normalViewPr>
  <p:slideViewPr>
    <p:cSldViewPr snapToGrid="0" snapToObjects="1">
      <p:cViewPr>
        <p:scale>
          <a:sx n="76" d="100"/>
          <a:sy n="76" d="100"/>
        </p:scale>
        <p:origin x="1320" y="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Various types of graphs. Pie charts and bar graphs for nominal and ordinal variables</a:t>
            </a:r>
            <a:r>
              <a:rPr lang="en-US" baseline="0" dirty="0" smtClean="0"/>
              <a:t>. Histograms and line graphs for interval-ratio variables. Also, there are maps and time-series graphs.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Importantly, all tables include a descriptive title representing what kind of chart it is, and an explanation of the variables depicted.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6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91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are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0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x or y axis needed. Each sliver of the pie must be labeled with a category of the variable and the actual frequency or percentage for that category. Each table must have a title representing (1) what kind of chart it is, and an explanation of the variables depicted.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27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However, you may</a:t>
            </a:r>
            <a:r>
              <a:rPr lang="en-US" baseline="0" dirty="0" smtClean="0"/>
              <a:t> notice that there are a bunch of smaller slivers in the pie chart</a:t>
            </a:r>
            <a:r>
              <a:rPr lang="is-IS" baseline="0" dirty="0" smtClean="0"/>
              <a:t>… indicating that that category represents only a small percentage of the total. To make the pie chart easier to read, you may want to combine/collapse a number of the smaller categories into a single “other” category.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7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definition for bar and pie</a:t>
            </a:r>
            <a:r>
              <a:rPr lang="en-US" baseline="0" dirty="0" smtClean="0"/>
              <a:t> charts. But slight difference.</a:t>
            </a:r>
          </a:p>
          <a:p>
            <a:r>
              <a:rPr lang="en-US" baseline="0" dirty="0" smtClean="0"/>
              <a:t>Bars can be organized vertically, or horizontally.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bars are vertical, categories of the variable are listed along the x axis, the y axis represents the frequency or percentage. Each bar must be labeled with the actual frequency or percentage. Each table must have a title representing (1) what kind of chart it is, and an explanation of the variables depicted.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1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cluster</a:t>
            </a:r>
            <a:r>
              <a:rPr lang="en-US" baseline="0" dirty="0" smtClean="0"/>
              <a:t> the categories of one variable (marital status) by categories of another variable (sex).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8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r>
              <a:rPr lang="en-US" baseline="0" dirty="0" smtClean="0"/>
              <a:t> should say in percentage of attendance.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64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page 71 for an example</a:t>
            </a:r>
            <a:r>
              <a:rPr lang="en-US" baseline="0" dirty="0" smtClean="0"/>
              <a:t> of a map. Can be broken down into a variety of levels (cities, counties, blocks, tracts,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5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r>
              <a:rPr lang="en-US" baseline="0" dirty="0" smtClean="0"/>
              <a:t> looks like bar chart</a:t>
            </a:r>
            <a:r>
              <a:rPr lang="is-IS" baseline="0" dirty="0" smtClean="0"/>
              <a:t>… but because bar chart works with nominal or ordinal variables, the categories of those variables are not continuous, so must not touch. H</a:t>
            </a:r>
            <a:r>
              <a:rPr lang="en-US" baseline="0" dirty="0" smtClean="0"/>
              <a:t>o</a:t>
            </a:r>
            <a:r>
              <a:rPr lang="is-IS" baseline="0" dirty="0" smtClean="0"/>
              <a:t>wever, with a histogram for interval-ratio variables, like age, are all contiguous (each category is preceded by a category of lesser value), so they must be treated as such and connected.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2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Horizontal</a:t>
            </a:r>
            <a:r>
              <a:rPr lang="en-US" baseline="0" dirty="0" smtClean="0"/>
              <a:t> bars.. Usually used by statistical demographers.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0670"/>
            <a:ext cx="10972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4748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157" y="1735756"/>
            <a:ext cx="7481154" cy="483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4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line graph </a:t>
            </a:r>
            <a:r>
              <a:rPr lang="en-US" dirty="0"/>
              <a:t>displaying changes in a variables at different points in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It shows time (measured in units such as years or months) on the horizontal axis and the frequencies (percentages or rates) of another variable on the vertical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Time Series Charts</a:t>
            </a:r>
            <a:endParaRPr lang="en-US" sz="4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82" y="1773881"/>
            <a:ext cx="7421771" cy="466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4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Time Series Charts</a:t>
            </a:r>
            <a:endParaRPr lang="en-US" sz="4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42" y="1687701"/>
            <a:ext cx="7496532" cy="474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07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Distortions in 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Graphs not only quickly inform us, they can quickly deceive us</a:t>
            </a:r>
          </a:p>
          <a:p>
            <a:r>
              <a:rPr lang="en-US" dirty="0"/>
              <a:t>Because we are </a:t>
            </a:r>
            <a:r>
              <a:rPr lang="en-US" dirty="0" smtClean="0"/>
              <a:t>interested </a:t>
            </a:r>
            <a:r>
              <a:rPr lang="en-US" dirty="0"/>
              <a:t>in general </a:t>
            </a:r>
            <a:r>
              <a:rPr lang="en-US" dirty="0" smtClean="0"/>
              <a:t>impressions, </a:t>
            </a:r>
            <a:r>
              <a:rPr lang="en-US" dirty="0"/>
              <a:t>we are more vulnerable to being swayed by distorted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Distortions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Axes can be stretched or shrunk to create any desired result</a:t>
            </a: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58749"/>
            <a:ext cx="3809554" cy="379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755" y="2658749"/>
            <a:ext cx="3943669" cy="379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6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Distortions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Famous </a:t>
            </a:r>
            <a:r>
              <a:rPr lang="en-US" i="1" dirty="0" smtClean="0"/>
              <a:t>Fox News </a:t>
            </a:r>
            <a:r>
              <a:rPr lang="en-US" dirty="0" smtClean="0"/>
              <a:t>distortion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fnc-an-20111212-markedch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37" y="2508902"/>
            <a:ext cx="5944910" cy="358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1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Statistics </a:t>
            </a:r>
            <a:r>
              <a:rPr lang="en-US" dirty="0" smtClean="0"/>
              <a:t>in </a:t>
            </a:r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graphs are particularly suitable for making comparisons among groups:</a:t>
            </a:r>
          </a:p>
          <a:p>
            <a:pPr lvl="1"/>
            <a:r>
              <a:rPr lang="en-US" dirty="0"/>
              <a:t>Bar chart</a:t>
            </a:r>
          </a:p>
          <a:p>
            <a:pPr lvl="1"/>
            <a:r>
              <a:rPr lang="en-US" dirty="0"/>
              <a:t>Line graph</a:t>
            </a:r>
          </a:p>
          <a:p>
            <a:pPr lvl="1"/>
            <a:r>
              <a:rPr lang="en-US" dirty="0"/>
              <a:t>Time series chart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Use Charts </a:t>
            </a:r>
            <a:r>
              <a:rPr lang="en-US" dirty="0"/>
              <a:t>and G</a:t>
            </a:r>
            <a:r>
              <a:rPr lang="en-US" dirty="0" smtClean="0"/>
              <a:t>raphs?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you lose?</a:t>
            </a:r>
          </a:p>
          <a:p>
            <a:pPr lvl="1"/>
            <a:r>
              <a:rPr lang="en-US" dirty="0" smtClean="0"/>
              <a:t>Numeric </a:t>
            </a:r>
            <a:r>
              <a:rPr lang="en-US" dirty="0"/>
              <a:t>detail offered by a table</a:t>
            </a:r>
          </a:p>
          <a:p>
            <a:pPr lvl="1"/>
            <a:r>
              <a:rPr lang="en-US" dirty="0" smtClean="0"/>
              <a:t>Ability </a:t>
            </a:r>
            <a:r>
              <a:rPr lang="en-US" dirty="0"/>
              <a:t>to see additional relationships within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Our free time</a:t>
            </a:r>
          </a:p>
          <a:p>
            <a:pPr lvl="2"/>
            <a:r>
              <a:rPr lang="en-US" dirty="0" smtClean="0"/>
              <a:t>We can get </a:t>
            </a:r>
            <a:r>
              <a:rPr lang="en-US" dirty="0"/>
              <a:t>caught up in selecting colors and formatting charts when a simply formatted table is 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Use Charts </a:t>
            </a:r>
            <a:r>
              <a:rPr lang="en-US" dirty="0"/>
              <a:t>and G</a:t>
            </a:r>
            <a:r>
              <a:rPr lang="en-US" dirty="0" smtClean="0"/>
              <a:t>raphs?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</a:t>
            </a:r>
            <a:r>
              <a:rPr lang="en-US" dirty="0" smtClean="0"/>
              <a:t>you gain?</a:t>
            </a:r>
            <a:endParaRPr lang="en-US" dirty="0"/>
          </a:p>
          <a:p>
            <a:pPr lvl="1"/>
            <a:r>
              <a:rPr lang="en-US" dirty="0" smtClean="0"/>
              <a:t>Can direct attention </a:t>
            </a:r>
            <a:r>
              <a:rPr lang="en-US" dirty="0"/>
              <a:t>to one aspect of the evidence</a:t>
            </a:r>
          </a:p>
          <a:p>
            <a:pPr lvl="1"/>
            <a:r>
              <a:rPr lang="en-US" dirty="0" smtClean="0"/>
              <a:t>Can reach </a:t>
            </a:r>
            <a:r>
              <a:rPr lang="en-US" dirty="0"/>
              <a:t>readers who </a:t>
            </a:r>
            <a:r>
              <a:rPr lang="en-US" dirty="0" smtClean="0"/>
              <a:t>are intimidated by data </a:t>
            </a:r>
            <a:r>
              <a:rPr lang="en-US" dirty="0"/>
              <a:t>in </a:t>
            </a:r>
            <a:r>
              <a:rPr lang="en-US" dirty="0" smtClean="0"/>
              <a:t>a table</a:t>
            </a:r>
            <a:endParaRPr lang="en-US" dirty="0"/>
          </a:p>
          <a:p>
            <a:pPr lvl="1"/>
            <a:r>
              <a:rPr lang="en-US" dirty="0" smtClean="0"/>
              <a:t>Can focus </a:t>
            </a:r>
            <a:r>
              <a:rPr lang="en-US" dirty="0"/>
              <a:t>on bigger picture rather than </a:t>
            </a:r>
            <a:r>
              <a:rPr lang="en-US" dirty="0" smtClean="0"/>
              <a:t>minor </a:t>
            </a:r>
            <a:r>
              <a:rPr lang="en-US" dirty="0"/>
              <a:t>technical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1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Pie Chart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graph showing the differences in frequencies or percentages among categories of a nominal or an ordinal </a:t>
            </a:r>
            <a:r>
              <a:rPr lang="en-US" dirty="0" smtClean="0"/>
              <a:t>variable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ategories </a:t>
            </a:r>
            <a:r>
              <a:rPr lang="en-US" dirty="0"/>
              <a:t>are displayed as segments of a circle whose pieces add up to </a:t>
            </a:r>
            <a:r>
              <a:rPr lang="en-US" dirty="0" smtClean="0"/>
              <a:t>100% </a:t>
            </a:r>
            <a:r>
              <a:rPr lang="en-US" dirty="0"/>
              <a:t>of the </a:t>
            </a:r>
            <a:r>
              <a:rPr lang="en-US" dirty="0" smtClean="0"/>
              <a:t>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Pie Chart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7" y="1909522"/>
            <a:ext cx="7339379" cy="424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00141" y="6291363"/>
            <a:ext cx="673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U.S. Census Bureau, American Fact Finder, 2011, Table S01013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Bar Graph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graph showing the differences in frequencies or percentages among categories of a nominal or an ordinal </a:t>
            </a:r>
            <a:r>
              <a:rPr lang="en-US" dirty="0" smtClean="0"/>
              <a:t>variable 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ategories </a:t>
            </a:r>
            <a:r>
              <a:rPr lang="en-US" dirty="0"/>
              <a:t>are displayed as rectangles of equal width with their height proportional to the frequency or percentage of the category</a:t>
            </a:r>
          </a:p>
        </p:txBody>
      </p:sp>
    </p:spTree>
    <p:extLst>
      <p:ext uri="{BB962C8B-B14F-4D97-AF65-F5344CB8AC3E}">
        <p14:creationId xmlns:p14="http://schemas.microsoft.com/office/powerpoint/2010/main" val="48162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30" y="1852957"/>
            <a:ext cx="6813122" cy="415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Bar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8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981" y="1784222"/>
            <a:ext cx="7240500" cy="4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Bar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4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Pie Chart and Bar Graph</a:t>
            </a:r>
          </a:p>
        </p:txBody>
      </p:sp>
      <p:pic>
        <p:nvPicPr>
          <p:cNvPr id="4" name="Content Placeholder 3" descr="892622b35b71a6988a9d488e1de4aa68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551" y="1600200"/>
            <a:ext cx="4029848" cy="4495800"/>
          </a:xfrm>
        </p:spPr>
      </p:pic>
    </p:spTree>
    <p:extLst>
      <p:ext uri="{BB962C8B-B14F-4D97-AF65-F5344CB8AC3E}">
        <p14:creationId xmlns:p14="http://schemas.microsoft.com/office/powerpoint/2010/main" val="135101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display </a:t>
            </a:r>
            <a:r>
              <a:rPr lang="en-US" dirty="0" smtClean="0"/>
              <a:t>geographic data using a </a:t>
            </a:r>
            <a:r>
              <a:rPr lang="en-US" dirty="0"/>
              <a:t>map</a:t>
            </a:r>
          </a:p>
          <a:p>
            <a:pPr lvl="1"/>
            <a:r>
              <a:rPr lang="en-US" dirty="0" smtClean="0"/>
              <a:t>Population </a:t>
            </a:r>
            <a:r>
              <a:rPr lang="en-US" dirty="0"/>
              <a:t>distribution</a:t>
            </a:r>
          </a:p>
          <a:p>
            <a:pPr lvl="1"/>
            <a:r>
              <a:rPr lang="en-US" dirty="0"/>
              <a:t>Voting patterns</a:t>
            </a:r>
          </a:p>
          <a:p>
            <a:pPr lvl="1"/>
            <a:r>
              <a:rPr lang="en-US" dirty="0"/>
              <a:t>Crimes 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graph showing the differences in frequencies or percentages among categories of an interval-ratio variable  	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ategories displayed </a:t>
            </a:r>
            <a:r>
              <a:rPr lang="en-US" dirty="0"/>
              <a:t>as contiguous bars, with width proportional to the width of the category and height proportional to the frequency or percentage of that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0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345</TotalTime>
  <Words>770</Words>
  <Application>Microsoft Macintosh PowerPoint</Application>
  <PresentationFormat>Widescreen</PresentationFormat>
  <Paragraphs>75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Helvetica Neue Light</vt:lpstr>
      <vt:lpstr>Myriad Pro</vt:lpstr>
      <vt:lpstr>Verdana</vt:lpstr>
      <vt:lpstr>Wingdings</vt:lpstr>
      <vt:lpstr>Wingdings 2</vt:lpstr>
      <vt:lpstr>Arial</vt:lpstr>
      <vt:lpstr>Custom Design</vt:lpstr>
      <vt:lpstr>chargers2</vt:lpstr>
      <vt:lpstr>Graphic Presentation</vt:lpstr>
      <vt:lpstr>The Pie Chart</vt:lpstr>
      <vt:lpstr>The Pie Chart</vt:lpstr>
      <vt:lpstr>The Bar Graph</vt:lpstr>
      <vt:lpstr>The Bar Graph</vt:lpstr>
      <vt:lpstr>The Bar Graph</vt:lpstr>
      <vt:lpstr>Exercise: Pie Chart and Bar Graph</vt:lpstr>
      <vt:lpstr>The Map</vt:lpstr>
      <vt:lpstr>The Histogram</vt:lpstr>
      <vt:lpstr>The Histogram</vt:lpstr>
      <vt:lpstr>Time Series Charts</vt:lpstr>
      <vt:lpstr>Time Series Charts</vt:lpstr>
      <vt:lpstr>Time Series Charts</vt:lpstr>
      <vt:lpstr>Distortions in Graphs</vt:lpstr>
      <vt:lpstr>Graphical Distortions</vt:lpstr>
      <vt:lpstr>Graphical Distortions</vt:lpstr>
      <vt:lpstr>Statistics in Practice</vt:lpstr>
      <vt:lpstr>Why Use Charts and Graphs?</vt:lpstr>
      <vt:lpstr>Why Use Charts and Graphs?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Vann, Burrel</cp:lastModifiedBy>
  <cp:revision>63</cp:revision>
  <dcterms:created xsi:type="dcterms:W3CDTF">2013-12-06T01:46:03Z</dcterms:created>
  <dcterms:modified xsi:type="dcterms:W3CDTF">2017-09-06T23:34:42Z</dcterms:modified>
</cp:coreProperties>
</file>