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2" r:id="rId2"/>
  </p:sldMasterIdLst>
  <p:notesMasterIdLst>
    <p:notesMasterId r:id="rId22"/>
  </p:notesMasterIdLst>
  <p:sldIdLst>
    <p:sldId id="256" r:id="rId3"/>
    <p:sldId id="257" r:id="rId4"/>
    <p:sldId id="322" r:id="rId5"/>
    <p:sldId id="292" r:id="rId6"/>
    <p:sldId id="323" r:id="rId7"/>
    <p:sldId id="293" r:id="rId8"/>
    <p:sldId id="324" r:id="rId9"/>
    <p:sldId id="335" r:id="rId10"/>
    <p:sldId id="338" r:id="rId11"/>
    <p:sldId id="336" r:id="rId12"/>
    <p:sldId id="337" r:id="rId13"/>
    <p:sldId id="325" r:id="rId14"/>
    <p:sldId id="339" r:id="rId15"/>
    <p:sldId id="340" r:id="rId16"/>
    <p:sldId id="326" r:id="rId17"/>
    <p:sldId id="342" r:id="rId18"/>
    <p:sldId id="343" r:id="rId19"/>
    <p:sldId id="329" r:id="rId20"/>
    <p:sldId id="33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4649"/>
  </p:normalViewPr>
  <p:slideViewPr>
    <p:cSldViewPr snapToGrid="0" snapToObjects="1">
      <p:cViewPr>
        <p:scale>
          <a:sx n="78" d="100"/>
          <a:sy n="78" d="100"/>
        </p:scale>
        <p:origin x="1216" y="5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A8BE-F54B-40BC-8972-325E59CDB8F3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F5D-7434-4989-8564-166DEB06C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Distributions have different shapes</a:t>
            </a:r>
            <a:r>
              <a:rPr lang="en-US" baseline="0" dirty="0" smtClean="0"/>
              <a:t> </a:t>
            </a:r>
            <a:r>
              <a:rPr lang="is-IS" dirty="0" smtClean="0"/>
              <a:t>skewed</a:t>
            </a:r>
            <a:r>
              <a:rPr lang="is-IS" baseline="0" dirty="0" smtClean="0"/>
              <a:t> ... </a:t>
            </a:r>
            <a:r>
              <a:rPr lang="en-US" baseline="0" dirty="0" smtClean="0"/>
              <a:t>and of course we have the normal distribution. </a:t>
            </a:r>
          </a:p>
          <a:p>
            <a:r>
              <a:rPr lang="en-US" baseline="0" dirty="0" smtClean="0"/>
              <a:t>EMPIRICAL:</a:t>
            </a:r>
          </a:p>
          <a:p>
            <a:r>
              <a:rPr lang="en-US" baseline="0" dirty="0" smtClean="0"/>
              <a:t>All the one’s we’ve talked about up to this point are empirical distributions</a:t>
            </a:r>
            <a:r>
              <a:rPr lang="is-IS" baseline="0" dirty="0" smtClean="0"/>
              <a:t>… meaining theyre based on REAL data. </a:t>
            </a:r>
          </a:p>
          <a:p>
            <a:r>
              <a:rPr lang="is-IS" baseline="0" dirty="0" smtClean="0"/>
              <a:t/>
            </a:r>
            <a:br>
              <a:rPr lang="is-IS" baseline="0" dirty="0" smtClean="0"/>
            </a:br>
            <a:r>
              <a:rPr lang="is-IS" baseline="0" dirty="0" smtClean="0"/>
              <a:t>NORMAL == THEORETICAL</a:t>
            </a:r>
          </a:p>
          <a:p>
            <a:r>
              <a:rPr lang="en-US" baseline="0" dirty="0" smtClean="0"/>
              <a:t>T</a:t>
            </a:r>
            <a:r>
              <a:rPr lang="is-IS" baseline="0" dirty="0" smtClean="0"/>
              <a:t>he normal distribution (the one we most commonly think of when we say a symmetrical distribution) is a THEORETICAL distribuiton... </a:t>
            </a:r>
            <a:r>
              <a:rPr lang="en-US" baseline="0" dirty="0" smtClean="0"/>
              <a:t>M</a:t>
            </a:r>
            <a:r>
              <a:rPr lang="is-IS" baseline="0" dirty="0" smtClean="0"/>
              <a:t>eaning it’s based on theory... </a:t>
            </a:r>
            <a:r>
              <a:rPr lang="en-US" baseline="0" dirty="0" smtClean="0"/>
              <a:t>W</a:t>
            </a:r>
            <a:r>
              <a:rPr lang="is-IS" baseline="0" dirty="0" smtClean="0"/>
              <a:t>hat we EXPECT in a distribution... </a:t>
            </a:r>
            <a:r>
              <a:rPr lang="en-US" baseline="0" dirty="0" smtClean="0"/>
              <a:t>N</a:t>
            </a:r>
            <a:r>
              <a:rPr lang="is-IS" baseline="0" dirty="0" smtClean="0"/>
              <a:t>ot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18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Value, minus the mean, all</a:t>
            </a:r>
            <a:r>
              <a:rPr lang="en-US" baseline="0" dirty="0" smtClean="0"/>
              <a:t> over the standard deviation.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to calculate the Z score for the amount of money that Amelia has in his pocket</a:t>
            </a:r>
            <a:r>
              <a:rPr lang="is-IS" baseline="0" dirty="0" smtClean="0"/>
              <a:t>… remember the class mean is 10, and the standard deviation is 2. And Amelia has $14.75. Lets calculate.</a:t>
            </a:r>
          </a:p>
          <a:p>
            <a:endParaRPr lang="is-I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20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33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20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important because it tells</a:t>
            </a:r>
            <a:r>
              <a:rPr lang="en-US" baseline="0" dirty="0" smtClean="0"/>
              <a:t> you which column to follow on the standard normal table</a:t>
            </a:r>
            <a:r>
              <a:rPr lang="is-IS" baseline="0" smtClean="0"/>
              <a:t>… either column B or 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0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normal distribution</a:t>
            </a:r>
            <a:r>
              <a:rPr lang="en-US" baseline="0" dirty="0" smtClean="0"/>
              <a:t> has PERFECT symmetry</a:t>
            </a:r>
            <a:r>
              <a:rPr lang="is-IS" baseline="0" dirty="0" smtClean="0"/>
              <a:t>… </a:t>
            </a:r>
          </a:p>
          <a:p>
            <a:endParaRPr lang="is-IS" baseline="0" dirty="0" smtClean="0"/>
          </a:p>
          <a:p>
            <a:r>
              <a:rPr lang="is-IS" baseline="0" dirty="0" smtClean="0"/>
              <a:t>This is why its theoretical... </a:t>
            </a:r>
            <a:r>
              <a:rPr lang="en-US" baseline="0" dirty="0" smtClean="0"/>
              <a:t>not empirical.. since no distribution based on real data will ever be PERFECT.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48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Grades,</a:t>
            </a:r>
            <a:r>
              <a:rPr lang="en-US" baseline="0" dirty="0" smtClean="0"/>
              <a:t> height,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0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 curve</a:t>
            </a:r>
            <a:r>
              <a:rPr lang="en-US" baseline="0" dirty="0" smtClean="0"/>
              <a:t> varies depending on the mean </a:t>
            </a:r>
            <a:r>
              <a:rPr lang="en-US" baseline="0" dirty="0" err="1" smtClean="0"/>
              <a:t>mu_y</a:t>
            </a:r>
            <a:r>
              <a:rPr lang="en-US" baseline="0" dirty="0" smtClean="0"/>
              <a:t> and standard deviation </a:t>
            </a:r>
            <a:r>
              <a:rPr lang="en-US" baseline="0" dirty="0" err="1" smtClean="0"/>
              <a:t>sigma_y</a:t>
            </a:r>
            <a:r>
              <a:rPr lang="en-US" baseline="0" dirty="0" smtClean="0"/>
              <a:t> of the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38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33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this! 68, 95, 99. Percent of cases that fall</a:t>
            </a:r>
            <a:r>
              <a:rPr lang="en-US" baseline="0" dirty="0" smtClean="0"/>
              <a:t> between –</a:t>
            </a:r>
            <a:r>
              <a:rPr lang="en-US" baseline="0" dirty="0" err="1" smtClean="0"/>
              <a:t>xSD</a:t>
            </a:r>
            <a:r>
              <a:rPr lang="en-US" baseline="0" dirty="0" smtClean="0"/>
              <a:t> (below the mean) and +</a:t>
            </a:r>
            <a:r>
              <a:rPr lang="en-US" baseline="0" dirty="0" err="1" smtClean="0"/>
              <a:t>xSD</a:t>
            </a:r>
            <a:r>
              <a:rPr lang="en-US" baseline="0" dirty="0" smtClean="0"/>
              <a:t> (above the mean)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mean of 10, and SD of 2</a:t>
            </a:r>
            <a:r>
              <a:rPr lang="is-IS" baseline="0" dirty="0" smtClean="0"/>
              <a:t>… how many dollars in your pocket.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33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this! 68, 95, 99. Percent of cases that fall</a:t>
            </a:r>
            <a:r>
              <a:rPr lang="en-US" baseline="0" dirty="0" smtClean="0"/>
              <a:t> between –</a:t>
            </a:r>
            <a:r>
              <a:rPr lang="en-US" baseline="0" dirty="0" err="1" smtClean="0"/>
              <a:t>xSD</a:t>
            </a:r>
            <a:r>
              <a:rPr lang="en-US" baseline="0" dirty="0" smtClean="0"/>
              <a:t> (below the mean) and +</a:t>
            </a:r>
            <a:r>
              <a:rPr lang="en-US" baseline="0" dirty="0" err="1" smtClean="0"/>
              <a:t>xSD</a:t>
            </a:r>
            <a:r>
              <a:rPr lang="en-US" baseline="0" dirty="0" smtClean="0"/>
              <a:t> (above the mean)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phrase it like this: we can say X% of the people who take the SAT will have a value between X and X.</a:t>
            </a:r>
          </a:p>
          <a:p>
            <a:r>
              <a:rPr lang="en-US" baseline="0" dirty="0" smtClean="0"/>
              <a:t>Or: we can say with X% confidence that the true population SAT score (provided we have a representative sample) will fall between X and 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33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3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3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2862"/>
            <a:ext cx="10972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40293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Area Under the Normal Curve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mean (and mode and median) is measured as 0 standard deviation units. It is the center of the distribution</a:t>
            </a:r>
          </a:p>
          <a:p>
            <a:endParaRPr lang="en-US" dirty="0" smtClean="0"/>
          </a:p>
          <a:p>
            <a:r>
              <a:rPr lang="en-US" dirty="0" smtClean="0"/>
              <a:t>50% of the area under the curve:</a:t>
            </a:r>
          </a:p>
          <a:p>
            <a:pPr lvl="1"/>
            <a:r>
              <a:rPr lang="en-US" dirty="0" smtClean="0"/>
              <a:t>Lies above the mean</a:t>
            </a:r>
          </a:p>
          <a:p>
            <a:pPr lvl="1"/>
            <a:r>
              <a:rPr lang="en-US" dirty="0" smtClean="0"/>
              <a:t>Lies below the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Area Under the Normal Curve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calculate the percentage of cases that fall between any two scores, as long as we know:</a:t>
            </a:r>
          </a:p>
          <a:p>
            <a:pPr lvl="1"/>
            <a:r>
              <a:rPr lang="en-US" dirty="0" smtClean="0"/>
              <a:t>that the distribution in normal</a:t>
            </a:r>
          </a:p>
          <a:p>
            <a:pPr lvl="1"/>
            <a:r>
              <a:rPr lang="en-US" dirty="0" smtClean="0"/>
              <a:t>the mean</a:t>
            </a:r>
          </a:p>
          <a:p>
            <a:pPr lvl="1"/>
            <a:r>
              <a:rPr lang="en-US" dirty="0" smtClean="0"/>
              <a:t>the standard 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(Z)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number of standard deviations that a </a:t>
            </a:r>
            <a:r>
              <a:rPr lang="en-US" dirty="0" smtClean="0"/>
              <a:t>raw score (an observation’s score) is equal to.</a:t>
            </a:r>
          </a:p>
          <a:p>
            <a:r>
              <a:rPr lang="en-US" dirty="0" smtClean="0"/>
              <a:t>Can be positive (above the mean) or negative (below the mean)</a:t>
            </a:r>
          </a:p>
          <a:p>
            <a:r>
              <a:rPr lang="en-US" dirty="0" smtClean="0"/>
              <a:t>We standardize to make our scores comparable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761" y="4160114"/>
            <a:ext cx="2075014" cy="1503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15032" y="5696374"/>
            <a:ext cx="4975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Where S</a:t>
            </a:r>
            <a:r>
              <a:rPr lang="en-US" sz="2400" i="1" baseline="-25000" dirty="0"/>
              <a:t>y</a:t>
            </a:r>
            <a:r>
              <a:rPr lang="en-US" sz="2400" dirty="0"/>
              <a:t> =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428864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Calculate Z Score for a Percent Grade on the Exam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Mean Score = 74%</a:t>
            </a:r>
          </a:p>
          <a:p>
            <a:pPr lvl="1"/>
            <a:r>
              <a:rPr lang="en-US" dirty="0" smtClean="0"/>
              <a:t>Standard Deviation = 12%</a:t>
            </a:r>
          </a:p>
          <a:p>
            <a:endParaRPr lang="en-US" dirty="0" smtClean="0"/>
          </a:p>
          <a:p>
            <a:r>
              <a:rPr lang="en-US" dirty="0" smtClean="0"/>
              <a:t>Find the Z scores associated with: </a:t>
            </a:r>
          </a:p>
          <a:p>
            <a:pPr lvl="1"/>
            <a:r>
              <a:rPr lang="en-US" dirty="0" smtClean="0"/>
              <a:t>50% </a:t>
            </a:r>
          </a:p>
          <a:p>
            <a:pPr lvl="1"/>
            <a:r>
              <a:rPr lang="en-US" dirty="0" smtClean="0"/>
              <a:t>94%</a:t>
            </a:r>
          </a:p>
        </p:txBody>
      </p:sp>
    </p:spTree>
    <p:extLst>
      <p:ext uri="{BB962C8B-B14F-4D97-AF65-F5344CB8AC3E}">
        <p14:creationId xmlns:p14="http://schemas.microsoft.com/office/powerpoint/2010/main" val="34618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(Z)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convert a Z score back into a raw score, you need to do the following: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5032" y="4749217"/>
            <a:ext cx="4975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Where S</a:t>
            </a:r>
            <a:r>
              <a:rPr lang="en-US" sz="2400" i="1" baseline="-25000" dirty="0"/>
              <a:t>y</a:t>
            </a:r>
            <a:r>
              <a:rPr lang="en-US" sz="2400" dirty="0"/>
              <a:t> = standard deviation</a:t>
            </a:r>
          </a:p>
        </p:txBody>
      </p:sp>
      <p:pic>
        <p:nvPicPr>
          <p:cNvPr id="6" name="Picture 5" descr="Screen Shot 2017-03-10 at 8.20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86" y="3294123"/>
            <a:ext cx="3224830" cy="7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54204"/>
            <a:ext cx="8229600" cy="67633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Transforming </a:t>
            </a:r>
            <a:r>
              <a:rPr lang="en-US" dirty="0" smtClean="0"/>
              <a:t>Z scores into Proportions or Percentages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calculate the percent of scores that fall between two specific scores using</a:t>
            </a:r>
            <a:r>
              <a:rPr lang="is-IS" dirty="0" smtClean="0"/>
              <a:t>…</a:t>
            </a:r>
          </a:p>
          <a:p>
            <a:pPr lvl="1"/>
            <a:r>
              <a:rPr lang="en-US" dirty="0"/>
              <a:t>T</a:t>
            </a:r>
            <a:r>
              <a:rPr lang="is-IS" dirty="0" smtClean="0"/>
              <a:t>he Standard Normal Table (Appendix B) pg. 480</a:t>
            </a:r>
          </a:p>
          <a:p>
            <a:pPr lvl="2"/>
            <a:r>
              <a:rPr lang="en-US" dirty="0" smtClean="0"/>
              <a:t>S</a:t>
            </a:r>
            <a:r>
              <a:rPr lang="is-IS" dirty="0" smtClean="0"/>
              <a:t>mall portion of table on pg. 186.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5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54204"/>
            <a:ext cx="8229600" cy="67633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Transforming </a:t>
            </a:r>
            <a:r>
              <a:rPr lang="en-US" dirty="0" smtClean="0"/>
              <a:t>Z scores into Proportions or Percentages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696" y="1923753"/>
            <a:ext cx="6654102" cy="432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66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Scores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7" y="1600201"/>
            <a:ext cx="7589837" cy="477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25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Scores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5023" y="1600200"/>
            <a:ext cx="703690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85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Scores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6775" y="1737597"/>
            <a:ext cx="8153400" cy="422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7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Normal </a:t>
            </a:r>
            <a:r>
              <a:rPr lang="en-US" sz="4000" dirty="0"/>
              <a:t>Distribution / Normal Curve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bell-shaped </a:t>
            </a:r>
            <a:r>
              <a:rPr lang="en-US" dirty="0" smtClean="0"/>
              <a:t>and symmetrical </a:t>
            </a:r>
            <a:r>
              <a:rPr lang="en-US" dirty="0"/>
              <a:t>theoretical distribution, </a:t>
            </a:r>
            <a:endParaRPr lang="en-US" dirty="0" smtClean="0"/>
          </a:p>
          <a:p>
            <a:r>
              <a:rPr lang="en-US" dirty="0" smtClean="0"/>
              <a:t>With mean</a:t>
            </a:r>
            <a:r>
              <a:rPr lang="en-US" dirty="0"/>
              <a:t>, </a:t>
            </a:r>
            <a:r>
              <a:rPr lang="en-US" dirty="0" smtClean="0"/>
              <a:t>median</a:t>
            </a:r>
            <a:r>
              <a:rPr lang="en-US" dirty="0"/>
              <a:t>, and </a:t>
            </a:r>
            <a:r>
              <a:rPr lang="en-US" dirty="0" smtClean="0"/>
              <a:t>mode </a:t>
            </a:r>
            <a:r>
              <a:rPr lang="en-US" dirty="0"/>
              <a:t>all coinciding at its peak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frequencies gradually decreasing at both ends of the </a:t>
            </a:r>
            <a:r>
              <a:rPr lang="en-US" dirty="0" smtClean="0"/>
              <a:t>curve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Normal Distribution / Normal Curve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u="sng" dirty="0"/>
              <a:t>theoretical</a:t>
            </a:r>
            <a:r>
              <a:rPr lang="en-US" dirty="0"/>
              <a:t> </a:t>
            </a:r>
            <a:r>
              <a:rPr lang="en-US" i="1" u="sng" dirty="0"/>
              <a:t>ideal</a:t>
            </a:r>
            <a:r>
              <a:rPr lang="en-US" dirty="0"/>
              <a:t> distribution</a:t>
            </a:r>
          </a:p>
          <a:p>
            <a:pPr lvl="1"/>
            <a:r>
              <a:rPr lang="en-US" dirty="0"/>
              <a:t>Real-life empirical distributions never match this model perfectly</a:t>
            </a:r>
          </a:p>
          <a:p>
            <a:pPr lvl="1"/>
            <a:r>
              <a:rPr lang="en-US" dirty="0" smtClean="0"/>
              <a:t>Many aspects of social life come close, and are said to be normally distributed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0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Normal Curve</a:t>
            </a:r>
            <a:endParaRPr 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3968" y="1600200"/>
            <a:ext cx="701901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5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Normal Curve</a:t>
            </a:r>
            <a:endParaRPr lang="en-US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0531" y="1668780"/>
            <a:ext cx="7485888" cy="435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84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 Near </a:t>
            </a:r>
            <a:r>
              <a:rPr lang="en-US" sz="4000" dirty="0"/>
              <a:t>Normal </a:t>
            </a:r>
            <a:r>
              <a:rPr lang="en-US" sz="4000" dirty="0"/>
              <a:t>Distribution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989" y="2262936"/>
            <a:ext cx="6885392" cy="428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19779" y="1657545"/>
            <a:ext cx="7364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Table 6.1 Final </a:t>
            </a:r>
            <a:r>
              <a:rPr lang="en-US" dirty="0"/>
              <a:t>Grades in Social Statistics of 1,200 Students (1983-</a:t>
            </a:r>
            <a:r>
              <a:rPr lang="en-US" dirty="0"/>
              <a:t>1993)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2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Area Under the Normal Curve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Because the normal distribution is theoretical and never skewed, there is a constant percentage of area under the curve between any two points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Two points are measured in standard deviation units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total area under the curve is 100%... Which represents 100% of the observations/cases (e.g. individuals, cities, states, counties, organizations)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2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 Under the Normal Curve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1283" y="1903476"/>
            <a:ext cx="7644384" cy="388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62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Calculate Values for SAT Scores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Assume 1,000 students took the SAT and you know the following</a:t>
            </a:r>
          </a:p>
          <a:p>
            <a:pPr lvl="1"/>
            <a:r>
              <a:rPr lang="en-US" dirty="0" smtClean="0"/>
              <a:t>Mean Score = 500</a:t>
            </a:r>
          </a:p>
          <a:p>
            <a:pPr lvl="1"/>
            <a:r>
              <a:rPr lang="en-US" dirty="0" smtClean="0"/>
              <a:t>Standard Deviation = 100</a:t>
            </a:r>
          </a:p>
          <a:p>
            <a:endParaRPr lang="en-US" dirty="0" smtClean="0"/>
          </a:p>
          <a:p>
            <a:r>
              <a:rPr lang="en-US" dirty="0" smtClean="0"/>
              <a:t>Find the scores that coincide with: </a:t>
            </a:r>
          </a:p>
          <a:p>
            <a:pPr lvl="1"/>
            <a:r>
              <a:rPr lang="en-US" dirty="0" smtClean="0"/>
              <a:t>68% of the cases (between -1SD and +1SD)</a:t>
            </a:r>
          </a:p>
          <a:p>
            <a:pPr lvl="1"/>
            <a:r>
              <a:rPr lang="en-US" dirty="0" smtClean="0"/>
              <a:t>95% of the cases</a:t>
            </a:r>
            <a:r>
              <a:rPr lang="en-US" dirty="0"/>
              <a:t> (between </a:t>
            </a:r>
            <a:r>
              <a:rPr lang="en-US" dirty="0" smtClean="0"/>
              <a:t>-2SD </a:t>
            </a:r>
            <a:r>
              <a:rPr lang="en-US" dirty="0"/>
              <a:t>and </a:t>
            </a:r>
            <a:r>
              <a:rPr lang="en-US" dirty="0" smtClean="0"/>
              <a:t>+2SD)</a:t>
            </a:r>
          </a:p>
          <a:p>
            <a:pPr lvl="1"/>
            <a:r>
              <a:rPr lang="en-US" dirty="0" smtClean="0"/>
              <a:t>99% of the cases</a:t>
            </a:r>
            <a:r>
              <a:rPr lang="en-US" dirty="0"/>
              <a:t> (between </a:t>
            </a:r>
            <a:r>
              <a:rPr lang="en-US" dirty="0" smtClean="0"/>
              <a:t>-3SD </a:t>
            </a:r>
            <a:r>
              <a:rPr lang="en-US" dirty="0"/>
              <a:t>and </a:t>
            </a:r>
            <a:r>
              <a:rPr lang="en-US" dirty="0" smtClean="0"/>
              <a:t>+3SD)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468</TotalTime>
  <Words>792</Words>
  <Application>Microsoft Macintosh PowerPoint</Application>
  <PresentationFormat>Widescreen</PresentationFormat>
  <Paragraphs>97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Helvetica Neue Light</vt:lpstr>
      <vt:lpstr>Myriad Pro</vt:lpstr>
      <vt:lpstr>Verdana</vt:lpstr>
      <vt:lpstr>Wingdings</vt:lpstr>
      <vt:lpstr>Wingdings 2</vt:lpstr>
      <vt:lpstr>Arial</vt:lpstr>
      <vt:lpstr>Custom Design</vt:lpstr>
      <vt:lpstr>chargers2</vt:lpstr>
      <vt:lpstr>The Normal Distribution</vt:lpstr>
      <vt:lpstr>Normal Distribution / Normal Curve</vt:lpstr>
      <vt:lpstr>Normal Distribution / Normal Curve</vt:lpstr>
      <vt:lpstr>The Normal Curve</vt:lpstr>
      <vt:lpstr>The Normal Curve</vt:lpstr>
      <vt:lpstr>A Near Normal Distribution</vt:lpstr>
      <vt:lpstr>Area Under the Normal Curve</vt:lpstr>
      <vt:lpstr>Area Under the Normal Curve</vt:lpstr>
      <vt:lpstr>Exercise: Calculate Values for SAT Scores</vt:lpstr>
      <vt:lpstr>Area Under the Normal Curve</vt:lpstr>
      <vt:lpstr>Area Under the Normal Curve</vt:lpstr>
      <vt:lpstr>Standard (Z) Scores</vt:lpstr>
      <vt:lpstr>Exercise: Calculate Z Score for a Percent Grade on the Exam</vt:lpstr>
      <vt:lpstr>Standard (Z) Scores</vt:lpstr>
      <vt:lpstr>Transforming Z scores into Proportions or Percentages</vt:lpstr>
      <vt:lpstr>Transforming Z scores into Proportions or Percentages</vt:lpstr>
      <vt:lpstr>Z Scores</vt:lpstr>
      <vt:lpstr>Z Scores</vt:lpstr>
      <vt:lpstr>Z Scores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Vann, Burrel</cp:lastModifiedBy>
  <cp:revision>102</cp:revision>
  <dcterms:created xsi:type="dcterms:W3CDTF">2013-12-06T01:46:03Z</dcterms:created>
  <dcterms:modified xsi:type="dcterms:W3CDTF">2017-09-06T23:39:51Z</dcterms:modified>
</cp:coreProperties>
</file>