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94" r:id="rId2"/>
  </p:sldMasterIdLst>
  <p:notesMasterIdLst>
    <p:notesMasterId r:id="rId24"/>
  </p:notesMasterIdLst>
  <p:sldIdLst>
    <p:sldId id="256" r:id="rId3"/>
    <p:sldId id="257" r:id="rId4"/>
    <p:sldId id="353" r:id="rId5"/>
    <p:sldId id="292" r:id="rId6"/>
    <p:sldId id="322" r:id="rId7"/>
    <p:sldId id="323" r:id="rId8"/>
    <p:sldId id="293" r:id="rId9"/>
    <p:sldId id="355" r:id="rId10"/>
    <p:sldId id="335" r:id="rId11"/>
    <p:sldId id="336" r:id="rId12"/>
    <p:sldId id="337" r:id="rId13"/>
    <p:sldId id="338" r:id="rId14"/>
    <p:sldId id="340" r:id="rId15"/>
    <p:sldId id="341" r:id="rId16"/>
    <p:sldId id="342" r:id="rId17"/>
    <p:sldId id="358" r:id="rId18"/>
    <p:sldId id="359" r:id="rId19"/>
    <p:sldId id="343" r:id="rId20"/>
    <p:sldId id="345" r:id="rId21"/>
    <p:sldId id="344" r:id="rId22"/>
    <p:sldId id="34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5"/>
    <p:restoredTop sz="94649"/>
  </p:normalViewPr>
  <p:slideViewPr>
    <p:cSldViewPr snapToGrid="0" snapToObjects="1">
      <p:cViewPr>
        <p:scale>
          <a:sx n="78" d="100"/>
          <a:sy n="78" d="100"/>
        </p:scale>
        <p:origin x="1216" y="5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E5A8BE-F54B-40BC-8972-325E59CDB8F3}" type="datetimeFigureOut">
              <a:rPr lang="en-US" smtClean="0"/>
              <a:pPr/>
              <a:t>9/6/17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B68F5D-7434-4989-8564-166DEB06CF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139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When conducting research, we rarely</a:t>
            </a:r>
            <a:r>
              <a:rPr lang="en-US" baseline="0" dirty="0" smtClean="0"/>
              <a:t> have the resources (time, energy, money) to collect data on/study/observer everyone or everything we’re interested in. </a:t>
            </a:r>
            <a:br>
              <a:rPr lang="en-US" baseline="0" dirty="0" smtClean="0"/>
            </a:br>
            <a:r>
              <a:rPr lang="en-US" baseline="0" dirty="0" smtClean="0"/>
              <a:t>And we must realize that any observation we make is only a tiny fraction of all possible observations that we COULD HAVE made about a topic.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9613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663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practice,</a:t>
            </a:r>
            <a:r>
              <a:rPr lang="en-US" baseline="0" dirty="0" smtClean="0"/>
              <a:t> we rarely have information about the actual population parameter.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663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our population of 20,</a:t>
            </a:r>
            <a:r>
              <a:rPr lang="en-US" baseline="0" dirty="0" smtClean="0"/>
              <a:t> instead of taking the whole population, we take a random sample of 3 people to estimate the population mean. If we do that 50 times, we can get a better approximation of the population mean by creating a sampling distribution of the mean.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can see an illustration on pages 220-221.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3125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015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476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476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S=SD, </a:t>
            </a:r>
          </a:p>
          <a:p>
            <a:endParaRPr lang="en-US" dirty="0" smtClean="0"/>
          </a:p>
          <a:p>
            <a:r>
              <a:rPr lang="en-US" dirty="0" smtClean="0"/>
              <a:t>We rarely</a:t>
            </a:r>
            <a:r>
              <a:rPr lang="en-US" baseline="0" dirty="0" smtClean="0"/>
              <a:t> know the value of the population parameter, however.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107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Nonprobability</a:t>
            </a:r>
            <a:r>
              <a:rPr lang="en-US" baseline="0" dirty="0" smtClean="0"/>
              <a:t> samples exist, and may be helpful for certain research questions, but they don’t allow you to use inferential statistics to generalize from a sample to a population.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3787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 basic probability sampling</a:t>
            </a:r>
            <a:r>
              <a:rPr lang="en-US" baseline="0" dirty="0" smtClean="0"/>
              <a:t>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377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other types of sampling</a:t>
            </a:r>
            <a:r>
              <a:rPr lang="en-US" baseline="0" dirty="0" smtClean="0"/>
              <a:t> (e.g. stratified systematic sampling)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552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 you can do disproportionate,</a:t>
            </a:r>
            <a:r>
              <a:rPr lang="en-US" baseline="0" dirty="0" smtClean="0"/>
              <a:t> AKA oversampling one or more subgroups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428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Throw in slide here</a:t>
            </a:r>
            <a:r>
              <a:rPr lang="is-IS" dirty="0" smtClean="0"/>
              <a:t>…. </a:t>
            </a:r>
            <a:r>
              <a:rPr lang="en-US" dirty="0" smtClean="0"/>
              <a:t>F</a:t>
            </a:r>
            <a:r>
              <a:rPr lang="is-IS" smtClean="0"/>
              <a:t>rom methods!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66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9/6/17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243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12192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5" name="Rectangle 9"/>
          <p:cNvSpPr/>
          <p:nvPr/>
        </p:nvSpPr>
        <p:spPr>
          <a:xfrm>
            <a:off x="-12700" y="6053141"/>
            <a:ext cx="2999317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>
              <a:latin typeface="Myriad Pro"/>
              <a:cs typeface="Myriad Pro"/>
            </a:endParaRPr>
          </a:p>
        </p:txBody>
      </p:sp>
      <p:sp>
        <p:nvSpPr>
          <p:cNvPr id="6" name="Rectangle 10"/>
          <p:cNvSpPr/>
          <p:nvPr/>
        </p:nvSpPr>
        <p:spPr>
          <a:xfrm>
            <a:off x="3145369" y="6043616"/>
            <a:ext cx="9046633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50">
                <a:solidFill>
                  <a:srgbClr val="FFFFFF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9013"/>
            <a:ext cx="2743200" cy="685800"/>
          </a:xfrm>
        </p:spPr>
        <p:txBody>
          <a:bodyPr>
            <a:noAutofit/>
          </a:bodyPr>
          <a:lstStyle>
            <a:lvl1pPr algn="ctr">
              <a:defRPr sz="1500" smtClean="0">
                <a:solidFill>
                  <a:srgbClr val="FFFFFF"/>
                </a:solidFill>
              </a:defRPr>
            </a:lvl1pPr>
          </a:lstStyle>
          <a:p>
            <a:fld id="{9E955210-1050-5546-9F10-C922A94AA704}" type="datetimeFigureOut">
              <a:rPr lang="en-US" smtClean="0"/>
              <a:pPr/>
              <a:t>9/6/17</a:t>
            </a:fld>
            <a:endParaRPr lang="en-US" dirty="0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1300" y="236541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9/6/17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6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2" y="2743200"/>
            <a:ext cx="9497484" cy="1673225"/>
          </a:xfrm>
        </p:spPr>
        <p:txBody>
          <a:bodyPr/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33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9/6/17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9/6/17</a:t>
            </a:fld>
            <a:endParaRPr lang="en-US" dirty="0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1500" b="0" i="0">
                <a:solidFill>
                  <a:srgbClr val="FFFFFF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1500" b="0" i="0">
                <a:solidFill>
                  <a:srgbClr val="FFFFFF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9/6/17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9/6/17</a:t>
            </a:fld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9/6/17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/>
          <a:lstStyle>
            <a:lvl1pPr algn="l">
              <a:buNone/>
              <a:defRPr sz="33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750"/>
              </a:spcAft>
              <a:buNone/>
              <a:defRPr sz="1350"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9/6/17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12700" y="4572003"/>
            <a:ext cx="12192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6" name="Rectangle 8"/>
          <p:cNvSpPr/>
          <p:nvPr/>
        </p:nvSpPr>
        <p:spPr>
          <a:xfrm>
            <a:off x="-12698" y="4664075"/>
            <a:ext cx="1951567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7" name="Rectangle 9"/>
          <p:cNvSpPr/>
          <p:nvPr/>
        </p:nvSpPr>
        <p:spPr>
          <a:xfrm>
            <a:off x="2059517" y="4654550"/>
            <a:ext cx="10132483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8" name="Rectangle 10"/>
          <p:cNvSpPr/>
          <p:nvPr/>
        </p:nvSpPr>
        <p:spPr bwMode="white">
          <a:xfrm>
            <a:off x="1930402" y="3"/>
            <a:ext cx="133351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275"/>
            </a:lvl1pPr>
            <a:lvl2pPr>
              <a:buFontTx/>
              <a:buNone/>
              <a:defRPr sz="900"/>
            </a:lvl2pPr>
            <a:lvl3pPr>
              <a:buFontTx/>
              <a:buNone/>
              <a:defRPr sz="750"/>
            </a:lvl3pPr>
            <a:lvl4pPr>
              <a:buFontTx/>
              <a:buNone/>
              <a:defRPr sz="675"/>
            </a:lvl4pPr>
            <a:lvl5pPr>
              <a:buFontTx/>
              <a:buNone/>
              <a:defRPr sz="675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/>
          <a:lstStyle>
            <a:lvl1pPr algn="l">
              <a:buNone/>
              <a:defRPr sz="21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3"/>
            <a:ext cx="3556000" cy="365125"/>
          </a:xfrm>
        </p:spPr>
        <p:txBody>
          <a:bodyPr rtlCol="0"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9/6/17</a:t>
            </a:fld>
            <a:endParaRPr lang="en-US" dirty="0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403"/>
            <a:ext cx="6096000" cy="365125"/>
          </a:xfrm>
        </p:spPr>
        <p:txBody>
          <a:bodyPr rtlCol="0"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9/6/17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81902"/>
            <a:ext cx="109728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3352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9/6/17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8649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8128002" y="0"/>
            <a:ext cx="427567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5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6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3"/>
            <a:ext cx="27432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9/6/17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403"/>
            <a:ext cx="7431617" cy="365125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9/6/17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668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9/6/17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650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9/6/17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879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9/6/17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75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9/6/17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83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9/6/17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477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9/6/17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587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9375A-EECF-AC4A-9997-00D00C8B65AD}" type="datetimeFigureOut">
              <a:rPr lang="en-US" smtClean="0"/>
              <a:pPr/>
              <a:t>9/6/17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11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812800" y="228600"/>
            <a:ext cx="10871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817033" y="1600203"/>
            <a:ext cx="108712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3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50" b="0" i="0" smtClean="0">
                <a:solidFill>
                  <a:schemeClr val="tx2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fld id="{D2D9375A-EECF-AC4A-9997-00D00C8B65AD}" type="datetimeFigureOut">
              <a:rPr lang="en-US" smtClean="0"/>
              <a:pPr/>
              <a:t>9/6/17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2" y="6248403"/>
            <a:ext cx="7228417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50" b="0" i="0">
                <a:solidFill>
                  <a:schemeClr val="tx2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12192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9" name="Rectangle 8"/>
          <p:cNvSpPr/>
          <p:nvPr/>
        </p:nvSpPr>
        <p:spPr>
          <a:xfrm>
            <a:off x="787400" y="1279525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4732534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 b="0" i="0" kern="1200">
          <a:solidFill>
            <a:schemeClr val="tx2"/>
          </a:solidFill>
          <a:latin typeface="Helvetica Neue Light" charset="0"/>
          <a:ea typeface="Helvetica Neue Light" charset="0"/>
          <a:cs typeface="Helvetica Neue Light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9pPr>
    </p:titleStyle>
    <p:bodyStyle>
      <a:lvl1pPr marL="239316" indent="-239316" algn="l" rtl="0" eaLnBrk="1" fontAlgn="base" hangingPunct="1">
        <a:spcBef>
          <a:spcPts val="525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175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1pPr>
      <a:lvl2pPr marL="479822" indent="-204788" algn="l" rtl="0" eaLnBrk="1" fontAlgn="base" hangingPunct="1">
        <a:spcBef>
          <a:spcPts val="413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1950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2pPr>
      <a:lvl3pPr marL="685800" indent="-171450" algn="l" rtl="0" eaLnBrk="1" fontAlgn="base" hangingPunct="1">
        <a:spcBef>
          <a:spcPts val="375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1725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3pPr>
      <a:lvl4pPr marL="1028700" indent="-171450" algn="l" rtl="0" eaLnBrk="1" fontAlgn="base" hangingPunct="1">
        <a:spcBef>
          <a:spcPts val="300"/>
        </a:spcBef>
        <a:spcAft>
          <a:spcPct val="0"/>
        </a:spcAft>
        <a:buClr>
          <a:srgbClr val="E66C7D"/>
        </a:buClr>
        <a:buSzPct val="75000"/>
        <a:buFont typeface="Wingdings" pitchFamily="2" charset="2"/>
        <a:buChar char=""/>
        <a:defRPr sz="1500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4pPr>
      <a:lvl5pPr marL="1371600" indent="-171450" algn="l" rtl="0" eaLnBrk="1" fontAlgn="base" hangingPunct="1">
        <a:spcBef>
          <a:spcPts val="300"/>
        </a:spcBef>
        <a:spcAft>
          <a:spcPct val="0"/>
        </a:spcAft>
        <a:buClr>
          <a:srgbClr val="6BB76D"/>
        </a:buClr>
        <a:buSzPct val="65000"/>
        <a:buFont typeface="Wingdings" pitchFamily="2" charset="2"/>
        <a:buChar char=""/>
        <a:defRPr sz="1500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5pPr>
      <a:lvl6pPr marL="1577340" indent="-17145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7145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988820" indent="-17145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7145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Sampling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35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Systematic Random Sampling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A method of sampling in which every </a:t>
            </a:r>
            <a:r>
              <a:rPr lang="en-US" sz="2800" dirty="0" err="1"/>
              <a:t>K</a:t>
            </a:r>
            <a:r>
              <a:rPr lang="en-US" sz="2800" baseline="30000" dirty="0" err="1"/>
              <a:t>th</a:t>
            </a:r>
            <a:r>
              <a:rPr lang="en-US" sz="2800" dirty="0"/>
              <a:t> member in the total population is chosen for inclusion in the </a:t>
            </a:r>
            <a:r>
              <a:rPr lang="en-US" sz="2800" dirty="0"/>
              <a:t>sample</a:t>
            </a:r>
          </a:p>
          <a:p>
            <a:r>
              <a:rPr lang="en-US" sz="2800" dirty="0"/>
              <a:t>The first </a:t>
            </a:r>
            <a:r>
              <a:rPr lang="en-US" sz="2800" dirty="0"/>
              <a:t>member of the sample is selected at </a:t>
            </a:r>
            <a:r>
              <a:rPr lang="en-US" sz="2800" dirty="0"/>
              <a:t>random, then every </a:t>
            </a:r>
            <a:r>
              <a:rPr lang="en-US" sz="2800" dirty="0" err="1"/>
              <a:t>K</a:t>
            </a:r>
            <a:r>
              <a:rPr lang="en-US" sz="2800" baseline="30000" dirty="0" err="1"/>
              <a:t>th</a:t>
            </a:r>
            <a:r>
              <a:rPr lang="en-US" sz="2800" dirty="0"/>
              <a:t> member is chosen</a:t>
            </a:r>
            <a:endParaRPr 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2187" y="4409991"/>
            <a:ext cx="2582037" cy="88206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5006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Systematic Random Sampling</a:t>
            </a:r>
            <a:endParaRPr lang="en-US" sz="36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641" y="1878648"/>
            <a:ext cx="7504369" cy="443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327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Stratified </a:t>
            </a:r>
            <a:r>
              <a:rPr lang="en-US" dirty="0" smtClean="0"/>
              <a:t>Random </a:t>
            </a:r>
            <a:r>
              <a:rPr lang="en-US" dirty="0"/>
              <a:t>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method of sampling obtained by </a:t>
            </a:r>
          </a:p>
          <a:p>
            <a:pPr lvl="1"/>
            <a:r>
              <a:rPr lang="en-US" dirty="0" smtClean="0"/>
              <a:t>Dividing </a:t>
            </a:r>
            <a:r>
              <a:rPr lang="en-US" dirty="0"/>
              <a:t>the population into </a:t>
            </a:r>
            <a:r>
              <a:rPr lang="en-US" dirty="0" smtClean="0"/>
              <a:t>subgroups (strata) </a:t>
            </a:r>
            <a:r>
              <a:rPr lang="en-US" dirty="0"/>
              <a:t>based on one or more variables central to our analysis </a:t>
            </a:r>
            <a:r>
              <a:rPr lang="en-US" dirty="0" smtClean="0"/>
              <a:t>(e.g. gender, race, class)</a:t>
            </a:r>
          </a:p>
          <a:p>
            <a:pPr lvl="1"/>
            <a:r>
              <a:rPr lang="en-US" dirty="0" smtClean="0"/>
              <a:t>Drawing </a:t>
            </a:r>
            <a:r>
              <a:rPr lang="en-US" dirty="0"/>
              <a:t>a simple random sample from each of the subgroups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99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Stratified </a:t>
            </a:r>
            <a:r>
              <a:rPr lang="en-US" dirty="0" smtClean="0"/>
              <a:t>Random </a:t>
            </a:r>
            <a:r>
              <a:rPr lang="en-US" dirty="0"/>
              <a:t>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Proportionate Stratified Sample 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dirty="0"/>
              <a:t>size of the sample selected from each subgroup is proportional to the size of that subgroup in the entire population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051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Stratified </a:t>
            </a:r>
            <a:r>
              <a:rPr lang="en-US" dirty="0" smtClean="0"/>
              <a:t>Random </a:t>
            </a:r>
            <a:r>
              <a:rPr lang="en-US" dirty="0"/>
              <a:t>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453897"/>
            <a:ext cx="8229600" cy="4525963"/>
          </a:xfrm>
        </p:spPr>
        <p:txBody>
          <a:bodyPr/>
          <a:lstStyle/>
          <a:p>
            <a:r>
              <a:rPr lang="en-US" dirty="0" smtClean="0"/>
              <a:t>Disproportionate </a:t>
            </a:r>
            <a:r>
              <a:rPr lang="en-US" dirty="0"/>
              <a:t>Stratified Sample </a:t>
            </a:r>
          </a:p>
          <a:p>
            <a:pPr lvl="1"/>
            <a:r>
              <a:rPr lang="en-US" dirty="0"/>
              <a:t>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306" y="2106930"/>
            <a:ext cx="7886700" cy="4623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619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Sampling 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Sampling </a:t>
            </a:r>
            <a:r>
              <a:rPr lang="en-US" dirty="0"/>
              <a:t>Distribution </a:t>
            </a:r>
          </a:p>
          <a:p>
            <a:pPr lvl="1"/>
            <a:r>
              <a:rPr lang="en-US" dirty="0"/>
              <a:t>A theoretical distribution of all possible sample values for the statistic </a:t>
            </a:r>
            <a:r>
              <a:rPr lang="en-US" dirty="0" smtClean="0"/>
              <a:t>we </a:t>
            </a:r>
            <a:r>
              <a:rPr lang="en-US" dirty="0"/>
              <a:t>are </a:t>
            </a:r>
            <a:r>
              <a:rPr lang="en-US" dirty="0" smtClean="0"/>
              <a:t>interested in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If we were to draw all possible random samples of the same size from our population of interest, we would obtain an approximation of the sampling </a:t>
            </a:r>
            <a:r>
              <a:rPr lang="en-US" dirty="0" smtClean="0"/>
              <a:t>distribution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Helps estimate the likelihood of our sample statistics and enables us to generalize from the sample to the population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102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Sampling 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Sampling Error </a:t>
            </a:r>
          </a:p>
          <a:p>
            <a:pPr lvl="1"/>
            <a:r>
              <a:rPr lang="en-US" dirty="0"/>
              <a:t>The discrepancy between a sample estimate of a population parameter and the real population </a:t>
            </a:r>
            <a:r>
              <a:rPr lang="en-US" dirty="0" smtClean="0"/>
              <a:t>parameter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91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Sampling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Population of 20 cases</a:t>
            </a:r>
          </a:p>
          <a:p>
            <a:pPr lvl="1"/>
            <a:r>
              <a:rPr lang="en-US" dirty="0" smtClean="0"/>
              <a:t>Mean income = $22,766</a:t>
            </a:r>
          </a:p>
          <a:p>
            <a:pPr lvl="1"/>
            <a:r>
              <a:rPr lang="en-US" dirty="0" smtClean="0"/>
              <a:t>Standard Deviation = $14,687</a:t>
            </a:r>
          </a:p>
          <a:p>
            <a:pPr lvl="1"/>
            <a:endParaRPr lang="en-US" dirty="0"/>
          </a:p>
          <a:p>
            <a:r>
              <a:rPr lang="en-US" dirty="0" smtClean="0"/>
              <a:t>Sample of 3 cases</a:t>
            </a:r>
          </a:p>
          <a:p>
            <a:pPr lvl="1"/>
            <a:r>
              <a:rPr lang="en-US" dirty="0" smtClean="0"/>
              <a:t>Mean = $20,817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Sampling Error</a:t>
            </a:r>
          </a:p>
          <a:p>
            <a:pPr lvl="1"/>
            <a:r>
              <a:rPr lang="el-GR" dirty="0" smtClean="0"/>
              <a:t>μ</a:t>
            </a:r>
            <a:r>
              <a:rPr lang="en-US" dirty="0" smtClean="0"/>
              <a:t>y – Y = 22,766-20,817 = 1,949</a:t>
            </a:r>
          </a:p>
        </p:txBody>
      </p:sp>
    </p:spTree>
    <p:extLst>
      <p:ext uri="{BB962C8B-B14F-4D97-AF65-F5344CB8AC3E}">
        <p14:creationId xmlns:p14="http://schemas.microsoft.com/office/powerpoint/2010/main" val="417570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Sampling 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Sampling Distribution of the Mean  </a:t>
            </a:r>
          </a:p>
          <a:p>
            <a:pPr lvl="1"/>
            <a:r>
              <a:rPr lang="en-US" dirty="0"/>
              <a:t>A theoretical probability distribution of sample means that would be obtained by drawing from the population all possible samples of the same size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438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Sampling Distributions</a:t>
            </a:r>
            <a:endParaRPr lang="en-US" sz="40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029" y="1773060"/>
            <a:ext cx="5790101" cy="4934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8132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Populations and Samples</a:t>
            </a:r>
            <a:endParaRPr lang="en-US" sz="4000" dirty="0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Population </a:t>
            </a:r>
          </a:p>
          <a:p>
            <a:pPr lvl="1"/>
            <a:r>
              <a:rPr lang="en-US" dirty="0"/>
              <a:t>A group that includes all the cases </a:t>
            </a:r>
            <a:r>
              <a:rPr lang="en-US" dirty="0" smtClean="0"/>
              <a:t>in </a:t>
            </a:r>
            <a:r>
              <a:rPr lang="en-US" dirty="0"/>
              <a:t>which the researcher is </a:t>
            </a:r>
            <a:r>
              <a:rPr lang="en-US" dirty="0" smtClean="0"/>
              <a:t>interested</a:t>
            </a:r>
          </a:p>
          <a:p>
            <a:pPr lvl="2"/>
            <a:r>
              <a:rPr lang="en-US" dirty="0" smtClean="0"/>
              <a:t>Individuals, objects, or groups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Sample </a:t>
            </a:r>
            <a:endParaRPr lang="en-US" dirty="0"/>
          </a:p>
          <a:p>
            <a:pPr lvl="1"/>
            <a:r>
              <a:rPr lang="en-US" dirty="0"/>
              <a:t>A </a:t>
            </a:r>
            <a:r>
              <a:rPr lang="en-US" dirty="0" smtClean="0"/>
              <a:t>subset of cases from </a:t>
            </a:r>
            <a:r>
              <a:rPr lang="en-US" dirty="0"/>
              <a:t>a </a:t>
            </a:r>
            <a:r>
              <a:rPr lang="en-US" dirty="0" smtClean="0"/>
              <a:t>population</a:t>
            </a:r>
          </a:p>
        </p:txBody>
      </p:sp>
    </p:spTree>
    <p:extLst>
      <p:ext uri="{BB962C8B-B14F-4D97-AF65-F5344CB8AC3E}">
        <p14:creationId xmlns:p14="http://schemas.microsoft.com/office/powerpoint/2010/main" val="3053380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Sampling 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Standard </a:t>
            </a:r>
            <a:r>
              <a:rPr lang="en-US" dirty="0"/>
              <a:t>Error of the Mean </a:t>
            </a:r>
          </a:p>
          <a:p>
            <a:pPr lvl="1"/>
            <a:r>
              <a:rPr lang="en-US" dirty="0"/>
              <a:t>The standard deviation of the sampling distribution of the mean  </a:t>
            </a:r>
          </a:p>
          <a:p>
            <a:pPr lvl="1"/>
            <a:r>
              <a:rPr lang="en-US" dirty="0"/>
              <a:t>It describes how much dispersion there is in the sampling distribution of the </a:t>
            </a:r>
            <a:r>
              <a:rPr lang="en-US" dirty="0" smtClean="0"/>
              <a:t>mean</a:t>
            </a:r>
          </a:p>
          <a:p>
            <a:pPr lvl="2"/>
            <a:r>
              <a:rPr lang="en-US" dirty="0" smtClean="0"/>
              <a:t>How much variability there is in the value of the mean from sample to sample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557" y="5405000"/>
            <a:ext cx="12382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826799" y="5335709"/>
            <a:ext cx="1139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 err="1">
                <a:solidFill>
                  <a:schemeClr val="bg1"/>
                </a:solidFill>
                <a:latin typeface="Times New Roman"/>
                <a:cs typeface="Times New Roman"/>
              </a:rPr>
              <a:t>σ</a:t>
            </a:r>
            <a:r>
              <a:rPr lang="en-US" sz="3600" i="1" baseline="-25000" dirty="0" err="1">
                <a:solidFill>
                  <a:schemeClr val="bg1"/>
                </a:solidFill>
                <a:latin typeface="Times New Roman"/>
                <a:cs typeface="Times New Roman"/>
              </a:rPr>
              <a:t>y</a:t>
            </a:r>
            <a:r>
              <a:rPr lang="en-US" sz="3600" i="1" baseline="-25000" dirty="0">
                <a:solidFill>
                  <a:schemeClr val="bg1"/>
                </a:solidFill>
                <a:latin typeface="Times New Roman"/>
                <a:cs typeface="Times New Roman"/>
              </a:rPr>
              <a:t>  </a:t>
            </a:r>
            <a:r>
              <a:rPr lang="en-US" sz="3600" baseline="-25000" dirty="0">
                <a:solidFill>
                  <a:schemeClr val="bg1"/>
                </a:solidFill>
                <a:latin typeface="Times New Roman"/>
                <a:cs typeface="Times New Roman"/>
              </a:rPr>
              <a:t>=</a:t>
            </a:r>
            <a:endParaRPr lang="en-US" sz="3600" i="1" baseline="-25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73330" y="5486400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_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43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92897"/>
            <a:ext cx="8229600" cy="884638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smtClean="0"/>
              <a:t>Central Limit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all possible random samples of size N are drawn from a population with mean </a:t>
            </a:r>
            <a:r>
              <a:rPr lang="en-US" altLang="en-US" dirty="0">
                <a:latin typeface="Symbol" pitchFamily="18" charset="2"/>
              </a:rPr>
              <a:t></a:t>
            </a:r>
            <a:r>
              <a:rPr lang="en-US" altLang="en-US" baseline="-25000" dirty="0"/>
              <a:t>y </a:t>
            </a:r>
            <a:r>
              <a:rPr lang="en-US" dirty="0" smtClean="0"/>
              <a:t>and </a:t>
            </a:r>
            <a:r>
              <a:rPr lang="en-US" dirty="0"/>
              <a:t>a standard </a:t>
            </a:r>
            <a:r>
              <a:rPr lang="en-US" dirty="0" smtClean="0"/>
              <a:t>deviation </a:t>
            </a:r>
            <a:r>
              <a:rPr lang="en-US" dirty="0" err="1" smtClean="0"/>
              <a:t>σ</a:t>
            </a:r>
            <a:r>
              <a:rPr lang="en-US" baseline="-25000" dirty="0" err="1" smtClean="0"/>
              <a:t>y</a:t>
            </a:r>
            <a:r>
              <a:rPr lang="en-US" dirty="0" smtClean="0"/>
              <a:t>, </a:t>
            </a:r>
            <a:r>
              <a:rPr lang="en-US" dirty="0"/>
              <a:t>then as N becomes larger, the sampling distribution of sample means becomes approximately </a:t>
            </a:r>
            <a:r>
              <a:rPr lang="en-US" dirty="0" smtClean="0"/>
              <a:t>normal</a:t>
            </a:r>
          </a:p>
          <a:p>
            <a:endParaRPr lang="en-US" dirty="0"/>
          </a:p>
          <a:p>
            <a:r>
              <a:rPr lang="en-US" dirty="0" smtClean="0"/>
              <a:t>The sampling distribution will be less skewed than the population distribution</a:t>
            </a:r>
          </a:p>
          <a:p>
            <a:endParaRPr lang="en-US" dirty="0" smtClean="0"/>
          </a:p>
          <a:p>
            <a:r>
              <a:rPr lang="en-US" dirty="0" smtClean="0"/>
              <a:t>As N increases, the sampling distribution becomes more compact (since the standard deviation decreases)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838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Sampling</a:t>
            </a:r>
            <a:endParaRPr lang="en-US" sz="4000" dirty="0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Sampling</a:t>
            </a:r>
          </a:p>
          <a:p>
            <a:pPr lvl="1"/>
            <a:r>
              <a:rPr lang="en-US" dirty="0" smtClean="0"/>
              <a:t>The process of selecting a subset of cases (a sample)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Basis for inferential statistics, where we make inferences/predictions/generalizations about the population from our sample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097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Sampling</a:t>
            </a:r>
            <a:endParaRPr lang="en-US" sz="40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Parameter 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A </a:t>
            </a:r>
            <a:r>
              <a:rPr lang="en-US" dirty="0"/>
              <a:t>measure (for example, </a:t>
            </a:r>
            <a:r>
              <a:rPr lang="en-US" dirty="0" smtClean="0"/>
              <a:t>mean, </a:t>
            </a:r>
            <a:r>
              <a:rPr lang="en-US" dirty="0"/>
              <a:t>or standard deviation) used to describe a population distribution</a:t>
            </a:r>
          </a:p>
          <a:p>
            <a:endParaRPr lang="en-US" dirty="0" smtClean="0"/>
          </a:p>
          <a:p>
            <a:r>
              <a:rPr lang="en-US" dirty="0" smtClean="0"/>
              <a:t>Statistic </a:t>
            </a:r>
            <a:endParaRPr lang="en-US" dirty="0"/>
          </a:p>
          <a:p>
            <a:pPr lvl="1"/>
            <a:r>
              <a:rPr lang="en-US" dirty="0"/>
              <a:t>A measure (for example, </a:t>
            </a:r>
            <a:r>
              <a:rPr lang="en-US" dirty="0" smtClean="0"/>
              <a:t>mean, </a:t>
            </a:r>
            <a:r>
              <a:rPr lang="en-US" dirty="0"/>
              <a:t>or standard deviation) used to describe a </a:t>
            </a:r>
            <a:r>
              <a:rPr lang="en-US" dirty="0" smtClean="0"/>
              <a:t>sample distribution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576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Notation</a:t>
            </a:r>
            <a:endParaRPr lang="en-US" sz="40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Table 7.1 Sample and Population Notations</a:t>
            </a:r>
            <a:endParaRPr lang="en-US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120" y="2184592"/>
            <a:ext cx="6597584" cy="2308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5900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Sampling: Parameter and Statistic</a:t>
            </a:r>
            <a:endParaRPr lang="en-US" sz="40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473" y="1682982"/>
            <a:ext cx="6949785" cy="501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7849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Probability Sampling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make statistical inferences about a population from a sample, our sample must be selected using the statistical logic of probability</a:t>
            </a:r>
          </a:p>
          <a:p>
            <a:endParaRPr lang="en-US" dirty="0" smtClean="0"/>
          </a:p>
          <a:p>
            <a:r>
              <a:rPr lang="en-US" dirty="0" smtClean="0"/>
              <a:t>Such methods provide a “probability” that a given case will be included in our sample</a:t>
            </a:r>
          </a:p>
          <a:p>
            <a:pPr lvl="1"/>
            <a:r>
              <a:rPr lang="en-US" dirty="0" smtClean="0"/>
              <a:t>Enables us to specify, </a:t>
            </a:r>
            <a:r>
              <a:rPr lang="en-US" dirty="0"/>
              <a:t>for each case in the </a:t>
            </a:r>
            <a:r>
              <a:rPr lang="en-US" dirty="0" smtClean="0"/>
              <a:t>population, </a:t>
            </a:r>
            <a:r>
              <a:rPr lang="en-US" dirty="0"/>
              <a:t>the probability of its inclusion in the </a:t>
            </a:r>
            <a:r>
              <a:rPr lang="en-US" dirty="0" smtClean="0"/>
              <a:t>sample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62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Probability Sampling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nsures </a:t>
            </a:r>
            <a:r>
              <a:rPr lang="en-US" dirty="0"/>
              <a:t>that our sample is representative of our population</a:t>
            </a:r>
          </a:p>
          <a:p>
            <a:r>
              <a:rPr lang="en-US" dirty="0"/>
              <a:t>Allows us to conduct statistical analyses on our sample</a:t>
            </a:r>
          </a:p>
          <a:p>
            <a:r>
              <a:rPr lang="en-US" dirty="0"/>
              <a:t>Tells us how close or how far our sample statistics are to the population parameters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947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Simple Random Sampling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sample </a:t>
            </a:r>
            <a:r>
              <a:rPr lang="en-US" dirty="0" smtClean="0"/>
              <a:t>design where:</a:t>
            </a:r>
          </a:p>
          <a:p>
            <a:pPr lvl="1"/>
            <a:r>
              <a:rPr lang="en-US" dirty="0" smtClean="0"/>
              <a:t>Every </a:t>
            </a:r>
            <a:r>
              <a:rPr lang="en-US" dirty="0"/>
              <a:t>member of the population has an equal chance of being chosen and </a:t>
            </a:r>
          </a:p>
          <a:p>
            <a:pPr lvl="1"/>
            <a:r>
              <a:rPr lang="en-US" dirty="0" smtClean="0"/>
              <a:t>Every </a:t>
            </a:r>
            <a:r>
              <a:rPr lang="en-US" dirty="0"/>
              <a:t>combination of N members has an equal chance of being chosen </a:t>
            </a:r>
          </a:p>
          <a:p>
            <a:endParaRPr lang="en-US" dirty="0" smtClean="0"/>
          </a:p>
          <a:p>
            <a:r>
              <a:rPr lang="en-US" dirty="0" smtClean="0"/>
              <a:t>You need the sampling frame</a:t>
            </a:r>
          </a:p>
          <a:p>
            <a:pPr lvl="1"/>
            <a:r>
              <a:rPr lang="en-US" dirty="0" smtClean="0"/>
              <a:t>A list of all the cases in the population, then use it to randomly select a number of cases from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384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hargers2">
  <a:themeElements>
    <a:clrScheme name="chargers">
      <a:dk1>
        <a:srgbClr val="000000"/>
      </a:dk1>
      <a:lt1>
        <a:srgbClr val="FFFFFF"/>
      </a:lt1>
      <a:dk2>
        <a:srgbClr val="082551"/>
      </a:dk2>
      <a:lt2>
        <a:srgbClr val="D4D4D6"/>
      </a:lt2>
      <a:accent1>
        <a:srgbClr val="F0AD00"/>
      </a:accent1>
      <a:accent2>
        <a:srgbClr val="69C0FF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argers2" id="{6DBD1BB9-3822-1742-A51A-4595D71C9688}" vid="{2974C9F9-02AF-7A4D-8B70-272A2D4E380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Frankfort Nachmias_Statistic for a Diverse Society_PPT</Template>
  <TotalTime>839</TotalTime>
  <Words>865</Words>
  <Application>Microsoft Macintosh PowerPoint</Application>
  <PresentationFormat>Widescreen</PresentationFormat>
  <Paragraphs>117</Paragraphs>
  <Slides>21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Calibri</vt:lpstr>
      <vt:lpstr>Helvetica Neue Light</vt:lpstr>
      <vt:lpstr>Myriad Pro</vt:lpstr>
      <vt:lpstr>Symbol</vt:lpstr>
      <vt:lpstr>Times New Roman</vt:lpstr>
      <vt:lpstr>Verdana</vt:lpstr>
      <vt:lpstr>Wingdings</vt:lpstr>
      <vt:lpstr>Wingdings 2</vt:lpstr>
      <vt:lpstr>Arial</vt:lpstr>
      <vt:lpstr>Custom Design</vt:lpstr>
      <vt:lpstr>chargers2</vt:lpstr>
      <vt:lpstr>Sampling</vt:lpstr>
      <vt:lpstr>Populations and Samples</vt:lpstr>
      <vt:lpstr>Sampling</vt:lpstr>
      <vt:lpstr>Sampling</vt:lpstr>
      <vt:lpstr>Notation</vt:lpstr>
      <vt:lpstr>Sampling: Parameter and Statistic</vt:lpstr>
      <vt:lpstr>Probability Sampling</vt:lpstr>
      <vt:lpstr>Probability Sampling</vt:lpstr>
      <vt:lpstr>Simple Random Sampling</vt:lpstr>
      <vt:lpstr>Systematic Random Sampling</vt:lpstr>
      <vt:lpstr>Systematic Random Sampling</vt:lpstr>
      <vt:lpstr>Stratified Random Sampling</vt:lpstr>
      <vt:lpstr>Stratified Random Sampling</vt:lpstr>
      <vt:lpstr>Stratified Random Sampling</vt:lpstr>
      <vt:lpstr>Sampling Distributions</vt:lpstr>
      <vt:lpstr>Sampling Distributions</vt:lpstr>
      <vt:lpstr>Example: Sampling Error</vt:lpstr>
      <vt:lpstr>Sampling Distributions</vt:lpstr>
      <vt:lpstr>Sampling Distributions</vt:lpstr>
      <vt:lpstr>Sampling Distributions</vt:lpstr>
      <vt:lpstr>The Central Limit Theorem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Leblond, Rachael</dc:creator>
  <cp:lastModifiedBy>Vann, Burrel</cp:lastModifiedBy>
  <cp:revision>103</cp:revision>
  <dcterms:created xsi:type="dcterms:W3CDTF">2013-12-06T01:46:03Z</dcterms:created>
  <dcterms:modified xsi:type="dcterms:W3CDTF">2017-09-06T23:44:41Z</dcterms:modified>
</cp:coreProperties>
</file>