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  <p:sldMasterId id="2147483692" r:id="rId4"/>
  </p:sldMasterIdLst>
  <p:notesMasterIdLst>
    <p:notesMasterId r:id="rId24"/>
  </p:notesMasterIdLst>
  <p:sldIdLst>
    <p:sldId id="256" r:id="rId5"/>
    <p:sldId id="381" r:id="rId6"/>
    <p:sldId id="257" r:id="rId7"/>
    <p:sldId id="382" r:id="rId8"/>
    <p:sldId id="403" r:id="rId9"/>
    <p:sldId id="386" r:id="rId10"/>
    <p:sldId id="383" r:id="rId11"/>
    <p:sldId id="384" r:id="rId12"/>
    <p:sldId id="385" r:id="rId13"/>
    <p:sldId id="387" r:id="rId14"/>
    <p:sldId id="388" r:id="rId15"/>
    <p:sldId id="389" r:id="rId16"/>
    <p:sldId id="390" r:id="rId17"/>
    <p:sldId id="404" r:id="rId18"/>
    <p:sldId id="405" r:id="rId19"/>
    <p:sldId id="391" r:id="rId20"/>
    <p:sldId id="392" r:id="rId21"/>
    <p:sldId id="292" r:id="rId22"/>
    <p:sldId id="35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49" autoAdjust="0"/>
  </p:normalViewPr>
  <p:slideViewPr>
    <p:cSldViewPr snapToGrid="0" snapToObjects="1">
      <p:cViewPr>
        <p:scale>
          <a:sx n="78" d="100"/>
          <a:sy n="78" d="100"/>
        </p:scale>
        <p:origin x="1216" y="5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take a sample of N=100</a:t>
            </a:r>
            <a:r>
              <a:rPr lang="en-US" baseline="0" dirty="0" smtClean="0"/>
              <a:t> gas stations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and compare that to the national gas average.</a:t>
            </a:r>
          </a:p>
          <a:p>
            <a:r>
              <a:rPr lang="en-US" baseline="0" dirty="0" smtClean="0"/>
              <a:t>We find that price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sample is 3.90 and the average national is 3.53</a:t>
            </a:r>
          </a:p>
          <a:p>
            <a:r>
              <a:rPr lang="en-US" baseline="0" dirty="0" smtClean="0"/>
              <a:t>Is this diff large enough to convince us that the sample from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is non-representative?</a:t>
            </a:r>
          </a:p>
          <a:p>
            <a:r>
              <a:rPr lang="en-US" baseline="0" dirty="0" smtClean="0"/>
              <a:t>This diff can mean two things 1) that the average price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is actually higher, or 2) the average price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is about the same as national average, but the sample has a high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9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least strict level is .05, meaning that we are willing to be wrong 5% of the time</a:t>
            </a:r>
            <a:r>
              <a:rPr lang="is-IS" baseline="0" dirty="0" smtClean="0"/>
              <a:t>… our most strict is .001, or .1% of the time. </a:t>
            </a:r>
          </a:p>
          <a:p>
            <a:endParaRPr lang="is-IS" baseline="0" dirty="0" smtClean="0"/>
          </a:p>
          <a:p>
            <a:r>
              <a:rPr lang="is-IS" baseline="0" dirty="0" smtClean="0"/>
              <a:t>If p is less than or equal to our alpha (.05), then we can say that our z score is statistically significant... </a:t>
            </a:r>
            <a:r>
              <a:rPr lang="en-US" baseline="0" dirty="0" smtClean="0"/>
              <a:t>I</a:t>
            </a:r>
            <a:r>
              <a:rPr lang="is-IS" baseline="0" dirty="0" smtClean="0"/>
              <a:t>t is unlikely to have occured by chance or sampling error.</a:t>
            </a:r>
          </a:p>
          <a:p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we have a non-directional</a:t>
            </a:r>
            <a:r>
              <a:rPr lang="en-US" baseline="0" dirty="0" smtClean="0"/>
              <a:t> research hypothesis (h1 =/= value), </a:t>
            </a:r>
            <a:r>
              <a:rPr lang="en-US" dirty="0" smtClean="0"/>
              <a:t>This means that we </a:t>
            </a:r>
            <a:r>
              <a:rPr lang="en-US" dirty="0" err="1" smtClean="0"/>
              <a:t>mulitiply</a:t>
            </a:r>
            <a:r>
              <a:rPr lang="en-US" baseline="0" dirty="0" smtClean="0"/>
              <a:t> our p-value (associated with our z score, by 2. since we are looking in both tails of the distribution.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  <a:r>
              <a:rPr lang="en-US" baseline="0" dirty="0" smtClean="0"/>
              <a:t> random sample, specify variable type (</a:t>
            </a:r>
            <a:r>
              <a:rPr lang="en-US" baseline="0" dirty="0" err="1" smtClean="0"/>
              <a:t>n,o,i</a:t>
            </a:r>
            <a:r>
              <a:rPr lang="en-US" baseline="0" dirty="0" smtClean="0"/>
              <a:t>), specify distribution of sample (normal if N&gt;50)</a:t>
            </a:r>
          </a:p>
          <a:p>
            <a:r>
              <a:rPr lang="en-US" baseline="0" dirty="0" smtClean="0"/>
              <a:t>Stating null and research hypotheses, and alpha: null: no relationship, research is specific, and alpha is always at least .05.</a:t>
            </a:r>
          </a:p>
          <a:p>
            <a:r>
              <a:rPr lang="en-US" dirty="0" smtClean="0"/>
              <a:t>Selecting</a:t>
            </a:r>
            <a:r>
              <a:rPr lang="en-US" baseline="0" dirty="0" smtClean="0"/>
              <a:t> sampling distribution and test: sample is normal if over 50 cases, and the test statistic is based on the variable type you have. Chi, t-test, </a:t>
            </a:r>
            <a:r>
              <a:rPr lang="en-US" baseline="0" dirty="0" err="1" smtClean="0"/>
              <a:t>anova</a:t>
            </a:r>
            <a:r>
              <a:rPr lang="en-US" baseline="0" dirty="0" smtClean="0"/>
              <a:t>, and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8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combat this by making our alpha more stringent (decreasing from .05,</a:t>
            </a:r>
            <a:r>
              <a:rPr lang="en-US" baseline="0" dirty="0" smtClean="0"/>
              <a:t> to .01, or .001)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9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using</a:t>
            </a:r>
            <a:r>
              <a:rPr lang="en-US" baseline="0" dirty="0" smtClean="0"/>
              <a:t> our example, the null is that there is no diff between mean price of gas in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 and national mean of gas prices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1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1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Two-tailed,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back of book,</a:t>
            </a:r>
            <a:r>
              <a:rPr lang="en-US" baseline="0" dirty="0" smtClean="0"/>
              <a:t> appendix B, and see that the probability associated with getting a Z score (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that falls beyond that z score) is below .0001. That means that our p-value (significance) for our z-score</a:t>
            </a:r>
            <a:r>
              <a:rPr lang="is-IS" baseline="0" dirty="0" smtClean="0"/>
              <a:t>… is p &lt; .0001. Means that our california data are significantly different from our national average. </a:t>
            </a:r>
            <a:r>
              <a:rPr lang="en-US" baseline="0" dirty="0" smtClean="0"/>
              <a:t>W</a:t>
            </a:r>
            <a:r>
              <a:rPr lang="is-IS" baseline="0" dirty="0" smtClean="0"/>
              <a:t>e’re looking for a p-value of less than .05... </a:t>
            </a:r>
            <a:r>
              <a:rPr lang="en-US" baseline="0" dirty="0" smtClean="0"/>
              <a:t>M</a:t>
            </a:r>
            <a:r>
              <a:rPr lang="is-IS" baseline="0" dirty="0" smtClean="0"/>
              <a:t>eaning that we are willing to be wrong only 5% of the time. </a:t>
            </a:r>
          </a:p>
          <a:p>
            <a:r>
              <a:rPr lang="is-IS" baseline="0" dirty="0" smtClean="0"/>
              <a:t>This is the probability of obtaining our z score... </a:t>
            </a:r>
            <a:r>
              <a:rPr lang="en-US" baseline="0" dirty="0" smtClean="0"/>
              <a:t>T</a:t>
            </a:r>
            <a:r>
              <a:rPr lang="is-IS" baseline="0" dirty="0" smtClean="0"/>
              <a:t>hat means that our z score is rare.</a:t>
            </a:r>
          </a:p>
          <a:p>
            <a:endParaRPr lang="is-I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</a:t>
            </a:r>
            <a:r>
              <a:rPr lang="is-IS" baseline="0" dirty="0" smtClean="0"/>
              <a:t>he smaller the p-value, the more evidence we have that the null hypothesis should be rejected.</a:t>
            </a:r>
            <a:endParaRPr lang="en-US" dirty="0" smtClean="0"/>
          </a:p>
          <a:p>
            <a:endParaRPr lang="is-IS" baseline="0" dirty="0" smtClean="0"/>
          </a:p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5054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116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87683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One-Tailed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research hypothesis is directional</a:t>
            </a:r>
          </a:p>
          <a:p>
            <a:pPr lvl="1"/>
            <a:r>
              <a:rPr lang="en-US" dirty="0" smtClean="0"/>
              <a:t>That the population mean is less than or greater than some value</a:t>
            </a:r>
            <a:endParaRPr lang="en-US" dirty="0"/>
          </a:p>
        </p:txBody>
      </p:sp>
      <p:pic>
        <p:nvPicPr>
          <p:cNvPr id="4" name="Picture 3" descr="Screen Shot 2017-04-29 at 3.3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3548236"/>
            <a:ext cx="4038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One-Tailed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Right-Tailed Test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one-tailed test in which the sample outcome is hypothesized to be at the right tail of the sampling </a:t>
            </a:r>
            <a:r>
              <a:rPr lang="en-US" dirty="0" smtClean="0"/>
              <a:t>distribution (greater than)</a:t>
            </a:r>
            <a:endParaRPr lang="en-US" dirty="0"/>
          </a:p>
          <a:p>
            <a:r>
              <a:rPr lang="en-US" dirty="0" smtClean="0"/>
              <a:t>Left-Tailed Test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one-tailed test in which the sample outcome is hypothesized to be at the left tail of the sampling </a:t>
            </a:r>
            <a:r>
              <a:rPr lang="en-US" dirty="0" smtClean="0"/>
              <a:t>distribution (less than)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Two-Tailed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hypothesis test in which the region of rejection falls equally within both tails of the sampling </a:t>
            </a:r>
            <a:r>
              <a:rPr lang="en-US" dirty="0" smtClean="0"/>
              <a:t>distribution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4-29 at 3.4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3632200"/>
            <a:ext cx="3937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 statistic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test statistic computed by converting a sample statistic </a:t>
            </a:r>
            <a:r>
              <a:rPr lang="en-US" dirty="0" smtClean="0"/>
              <a:t>to </a:t>
            </a:r>
            <a:r>
              <a:rPr lang="en-US" dirty="0"/>
              <a:t>a Z </a:t>
            </a:r>
            <a:r>
              <a:rPr lang="en-US" dirty="0" smtClean="0"/>
              <a:t>score</a:t>
            </a:r>
          </a:p>
          <a:p>
            <a:endParaRPr lang="en-US" dirty="0" smtClean="0"/>
          </a:p>
          <a:p>
            <a:r>
              <a:rPr lang="en-US" dirty="0" smtClean="0"/>
              <a:t>P </a:t>
            </a:r>
            <a:r>
              <a:rPr lang="en-US" dirty="0"/>
              <a:t>value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probability associated with the obtained value of </a:t>
            </a:r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are comparing our statistic to a population parameter, we modify the Z-score formula</a:t>
            </a:r>
          </a:p>
          <a:p>
            <a:endParaRPr lang="en-US" dirty="0"/>
          </a:p>
        </p:txBody>
      </p:sp>
      <p:pic>
        <p:nvPicPr>
          <p:cNvPr id="5" name="Picture 4" descr="Screen Shot 2017-04-29 at 5.0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9" y="3964887"/>
            <a:ext cx="2668673" cy="1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National Average Price: $3.53</a:t>
            </a:r>
          </a:p>
          <a:p>
            <a:r>
              <a:rPr lang="en-US" dirty="0" smtClean="0"/>
              <a:t>National Standard Deviation: $.21</a:t>
            </a:r>
          </a:p>
          <a:p>
            <a:r>
              <a:rPr lang="en-US" dirty="0" smtClean="0"/>
              <a:t>California Average Price (sample): $3.90</a:t>
            </a:r>
          </a:p>
          <a:p>
            <a:r>
              <a:rPr lang="en-US" dirty="0" smtClean="0"/>
              <a:t>California Sample Size (N): 100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7-04-29 at 5.0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21" y="4446131"/>
            <a:ext cx="4925820" cy="13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Values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995108"/>
            <a:ext cx="71818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12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The level of probability at which the null hypothesis is </a:t>
            </a:r>
            <a:r>
              <a:rPr lang="en-US" dirty="0" smtClean="0"/>
              <a:t>rejected</a:t>
            </a:r>
            <a:endParaRPr lang="en-US" dirty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customary to set alpha at the .05, .01, </a:t>
            </a:r>
            <a:r>
              <a:rPr lang="en-US" dirty="0" smtClean="0"/>
              <a:t>or .001 level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If your obtained p-value is less that alpha (which is usually set at .05), then it’s safe to reject the null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Hypothesis Testing Steps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/>
              <a:t>ssumptions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Stating research </a:t>
            </a:r>
            <a:r>
              <a:rPr lang="en-US" sz="2800" dirty="0"/>
              <a:t>and null </a:t>
            </a:r>
            <a:r>
              <a:rPr lang="en-US" sz="2800" dirty="0"/>
              <a:t>hypotheses, selecting 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Selecting </a:t>
            </a:r>
            <a:r>
              <a:rPr lang="en-US" sz="2800" dirty="0"/>
              <a:t>the sampling distribution and specifying the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Computing </a:t>
            </a:r>
            <a:r>
              <a:rPr lang="en-US" sz="2800" dirty="0"/>
              <a:t>the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Making </a:t>
            </a:r>
            <a:r>
              <a:rPr lang="en-US" sz="2800" dirty="0"/>
              <a:t>a decision and interpr</a:t>
            </a:r>
            <a:r>
              <a:rPr lang="en-US" dirty="0"/>
              <a:t>eting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Hypothesis Testing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I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You find relationship when there isn’t</a:t>
            </a:r>
            <a:endParaRPr lang="en-US" dirty="0" smtClean="0"/>
          </a:p>
          <a:p>
            <a:pPr lvl="2"/>
            <a:r>
              <a:rPr lang="en-US" dirty="0" smtClean="0"/>
              <a:t>Null is true, but you reject it</a:t>
            </a:r>
          </a:p>
          <a:p>
            <a:pPr lvl="2"/>
            <a:r>
              <a:rPr lang="en-US" dirty="0" smtClean="0"/>
              <a:t>No relationship/no difference, but you say there is</a:t>
            </a:r>
          </a:p>
          <a:p>
            <a:r>
              <a:rPr lang="en-US" dirty="0" smtClean="0"/>
              <a:t>Type II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You find no relationship when there is</a:t>
            </a:r>
            <a:endParaRPr lang="en-US" dirty="0" smtClean="0"/>
          </a:p>
          <a:p>
            <a:pPr lvl="2"/>
            <a:r>
              <a:rPr lang="en-US" dirty="0" smtClean="0"/>
              <a:t>Null is false, but you fail to reject</a:t>
            </a:r>
          </a:p>
          <a:p>
            <a:pPr lvl="2"/>
            <a:r>
              <a:rPr lang="en-US" dirty="0" smtClean="0"/>
              <a:t>There is a relationship/difference, but you say there isn’t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Example: Average Gas Prices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price of gas in California is higher than the average national price of </a:t>
            </a:r>
            <a:r>
              <a:rPr lang="en-US" dirty="0" smtClean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35014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Hypothesis Testing 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us to evaluate hypotheses about population parameters based on sample </a:t>
            </a:r>
            <a:r>
              <a:rPr lang="en-US" dirty="0" smtClean="0"/>
              <a:t>statistics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Hypothesis Testing 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 (that must be met)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sample </a:t>
            </a:r>
            <a:r>
              <a:rPr lang="en-US" dirty="0" smtClean="0"/>
              <a:t>was </a:t>
            </a:r>
            <a:r>
              <a:rPr lang="en-US" dirty="0"/>
              <a:t>randomly </a:t>
            </a:r>
            <a:r>
              <a:rPr lang="en-US" dirty="0" smtClean="0"/>
              <a:t>selected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 </a:t>
            </a:r>
            <a:r>
              <a:rPr lang="en-US" dirty="0" smtClean="0"/>
              <a:t>is </a:t>
            </a:r>
            <a:r>
              <a:rPr lang="en-US" dirty="0"/>
              <a:t>measured at the interval-ratio </a:t>
            </a:r>
            <a:r>
              <a:rPr lang="en-US" dirty="0" smtClean="0"/>
              <a:t>level</a:t>
            </a:r>
            <a:endParaRPr lang="en-US" dirty="0"/>
          </a:p>
          <a:p>
            <a:pPr lvl="1"/>
            <a:r>
              <a:rPr lang="en-US" dirty="0" smtClean="0"/>
              <a:t>The population </a:t>
            </a:r>
            <a:r>
              <a:rPr lang="en-US" dirty="0"/>
              <a:t>is normally </a:t>
            </a:r>
            <a:r>
              <a:rPr lang="en-US" dirty="0" smtClean="0"/>
              <a:t>distributed (assumed if sample is N&gt;50)</a:t>
            </a:r>
          </a:p>
          <a:p>
            <a:pPr marL="12001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the null hypothesis versus alternative hypotheses (various research hypotheses)</a:t>
            </a:r>
          </a:p>
          <a:p>
            <a:endParaRPr lang="en-US" dirty="0"/>
          </a:p>
          <a:p>
            <a:r>
              <a:rPr lang="en-US" dirty="0" smtClean="0"/>
              <a:t>We are testing whether or not the null hypothesis is true. </a:t>
            </a:r>
          </a:p>
          <a:p>
            <a:endParaRPr lang="en-US" dirty="0"/>
          </a:p>
          <a:p>
            <a:r>
              <a:rPr lang="en-US" dirty="0" smtClean="0"/>
              <a:t>We are trying to reject the null hypotheses in favor of our research hypothesis or hypotheses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Null Hypothesis (H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statement that contradicts the research hypothesis</a:t>
            </a:r>
          </a:p>
          <a:p>
            <a:r>
              <a:rPr lang="en-US" dirty="0"/>
              <a:t>I</a:t>
            </a:r>
            <a:r>
              <a:rPr lang="en-US" dirty="0" smtClean="0"/>
              <a:t>s always expressed in terms of population parameters</a:t>
            </a:r>
          </a:p>
          <a:p>
            <a:r>
              <a:rPr lang="en-US" dirty="0" smtClean="0"/>
              <a:t>Says there is “</a:t>
            </a:r>
            <a:r>
              <a:rPr lang="en-US" dirty="0" smtClean="0">
                <a:solidFill>
                  <a:srgbClr val="FFE193"/>
                </a:solidFill>
              </a:rPr>
              <a:t>no mean difference</a:t>
            </a:r>
            <a:r>
              <a:rPr lang="en-US" dirty="0" smtClean="0"/>
              <a:t>” between the population mean and the sample mean or that there is “</a:t>
            </a:r>
            <a:r>
              <a:rPr lang="en-US" dirty="0" smtClean="0">
                <a:solidFill>
                  <a:srgbClr val="FFE193"/>
                </a:solidFill>
              </a:rPr>
              <a:t>no relationship</a:t>
            </a:r>
            <a:r>
              <a:rPr lang="en-US" dirty="0" smtClean="0"/>
              <a:t>” between the two variables</a:t>
            </a:r>
            <a:endParaRPr lang="en-US" dirty="0"/>
          </a:p>
        </p:txBody>
      </p:sp>
      <p:pic>
        <p:nvPicPr>
          <p:cNvPr id="4" name="Picture 3" descr="Screen Shot 2017-04-29 at 4.29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15" y="5702677"/>
            <a:ext cx="2978017" cy="7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Research Hypothesis (H</a:t>
            </a:r>
            <a:r>
              <a:rPr lang="en-US" sz="4000" baseline="-25000" dirty="0"/>
              <a:t>1</a:t>
            </a:r>
            <a:r>
              <a:rPr lang="en-US" sz="4000" dirty="0"/>
              <a:t>) 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statement reflecting the substantive </a:t>
            </a:r>
            <a:r>
              <a:rPr lang="en-US" dirty="0" smtClean="0"/>
              <a:t>hypothesis </a:t>
            </a:r>
          </a:p>
          <a:p>
            <a:r>
              <a:rPr lang="en-US" dirty="0" smtClean="0"/>
              <a:t>It </a:t>
            </a:r>
            <a:r>
              <a:rPr lang="en-US" dirty="0"/>
              <a:t>is always expressed in terms of population parameters, but its specific form varies from test to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The Research Hypothesis (H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average price of gas in California is higher than the average price of gas </a:t>
            </a:r>
            <a:r>
              <a:rPr lang="en-US" dirty="0" smtClean="0"/>
              <a:t>nationally</a:t>
            </a:r>
          </a:p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96" y="2852929"/>
            <a:ext cx="2527842" cy="83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Research Hypothesis (H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research hypothesis can be one of three things:</a:t>
            </a:r>
          </a:p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15" y="2867025"/>
            <a:ext cx="5324475" cy="150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4690" y="2867024"/>
            <a:ext cx="2009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Two-tailed</a:t>
            </a:r>
          </a:p>
          <a:p>
            <a:endParaRPr lang="en-US" dirty="0"/>
          </a:p>
          <a:p>
            <a:r>
              <a:rPr lang="en-US" dirty="0"/>
              <a:t>One-tailed</a:t>
            </a:r>
          </a:p>
          <a:p>
            <a:endParaRPr lang="en-US" dirty="0"/>
          </a:p>
          <a:p>
            <a:r>
              <a:rPr lang="en-US" dirty="0"/>
              <a:t>One-tailed</a:t>
            </a:r>
          </a:p>
        </p:txBody>
      </p:sp>
    </p:spTree>
    <p:extLst>
      <p:ext uri="{BB962C8B-B14F-4D97-AF65-F5344CB8AC3E}">
        <p14:creationId xmlns:p14="http://schemas.microsoft.com/office/powerpoint/2010/main" val="897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4176</TotalTime>
  <Words>1043</Words>
  <Application>Microsoft Macintosh PowerPoint</Application>
  <PresentationFormat>Widescreen</PresentationFormat>
  <Paragraphs>110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Calibri</vt:lpstr>
      <vt:lpstr>Helvetica Neue Light</vt:lpstr>
      <vt:lpstr>Myriad Pro</vt:lpstr>
      <vt:lpstr>Verdana</vt:lpstr>
      <vt:lpstr>Wingdings</vt:lpstr>
      <vt:lpstr>Wingdings 2</vt:lpstr>
      <vt:lpstr>Arial</vt:lpstr>
      <vt:lpstr>Custom Design</vt:lpstr>
      <vt:lpstr>methods_theme</vt:lpstr>
      <vt:lpstr>Methods Theme</vt:lpstr>
      <vt:lpstr>chargers2</vt:lpstr>
      <vt:lpstr>Testing Hypotheses</vt:lpstr>
      <vt:lpstr>Example: Average Gas Prices</vt:lpstr>
      <vt:lpstr>Hypothesis Testing </vt:lpstr>
      <vt:lpstr>Hypothesis Testing </vt:lpstr>
      <vt:lpstr>Hypothesis Testing</vt:lpstr>
      <vt:lpstr>The Null Hypothesis (H0)</vt:lpstr>
      <vt:lpstr>The Research Hypothesis (H1) </vt:lpstr>
      <vt:lpstr>Example: The Research Hypothesis (H1)</vt:lpstr>
      <vt:lpstr>The Research Hypothesis (H1) </vt:lpstr>
      <vt:lpstr>One-Tailed Tests</vt:lpstr>
      <vt:lpstr>One-Tailed Tests</vt:lpstr>
      <vt:lpstr>Two-Tailed Tests</vt:lpstr>
      <vt:lpstr>Probability Values</vt:lpstr>
      <vt:lpstr>Probability Values</vt:lpstr>
      <vt:lpstr>Example: Gas</vt:lpstr>
      <vt:lpstr>Probability Values</vt:lpstr>
      <vt:lpstr>Probability Values</vt:lpstr>
      <vt:lpstr>Hypothesis Testing Steps</vt:lpstr>
      <vt:lpstr>Hypothesis Testing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79</cp:revision>
  <dcterms:created xsi:type="dcterms:W3CDTF">2013-12-06T01:46:03Z</dcterms:created>
  <dcterms:modified xsi:type="dcterms:W3CDTF">2017-09-06T23:56:24Z</dcterms:modified>
</cp:coreProperties>
</file>