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sldIdLst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772D-41AB-0646-A451-B73804CC6F3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Guide to Bivariate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V: categorical/discrete (e.g. nominal, ordinal)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Only two groups/samples compared</a:t>
            </a:r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Three or more groups/samples compared</a:t>
            </a:r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continuous (e.g. interval-ratio)</a:t>
            </a:r>
          </a:p>
          <a:p>
            <a:pPr lvl="1"/>
            <a:r>
              <a:rPr lang="en-US" dirty="0" smtClean="0"/>
              <a:t>DV: continuous (e.g. interval-ratio)</a:t>
            </a:r>
          </a:p>
        </p:txBody>
      </p:sp>
    </p:spTree>
    <p:extLst>
      <p:ext uri="{BB962C8B-B14F-4D97-AF65-F5344CB8AC3E}">
        <p14:creationId xmlns:p14="http://schemas.microsoft.com/office/powerpoint/2010/main" val="12195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independent of one another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Relationship between variables / variables are NOT independent of one another</a:t>
            </a:r>
          </a:p>
          <a:p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two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ean difference between two groups / mean of the DV DOES vary by group</a:t>
            </a:r>
          </a:p>
          <a:p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three or more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Mean difference between three or more groups / mean of the DV DOES vary by group</a:t>
            </a:r>
          </a:p>
          <a:p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unrelated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elationship between the variables / variables are related</a:t>
            </a:r>
          </a:p>
        </p:txBody>
      </p:sp>
    </p:spTree>
    <p:extLst>
      <p:ext uri="{BB962C8B-B14F-4D97-AF65-F5344CB8AC3E}">
        <p14:creationId xmlns:p14="http://schemas.microsoft.com/office/powerpoint/2010/main" val="19209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r>
              <a:rPr lang="en-US" smtClean="0"/>
              <a:t>: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Chi Square Test of Independence 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Fail to Reject H</a:t>
            </a:r>
            <a:r>
              <a:rPr lang="en-US" baseline="-25000" dirty="0" smtClean="0"/>
              <a:t>0</a:t>
            </a:r>
            <a:r>
              <a:rPr lang="en-US" dirty="0"/>
              <a:t>: </a:t>
            </a:r>
            <a:r>
              <a:rPr lang="en-US" dirty="0" smtClean="0"/>
              <a:t>“I fail to reject the null hypothesis that there is no </a:t>
            </a:r>
            <a:r>
              <a:rPr lang="en-US" dirty="0"/>
              <a:t>relationship between the variables </a:t>
            </a:r>
            <a:r>
              <a:rPr lang="en-US" dirty="0" smtClean="0"/>
              <a:t>(e.g. the variables </a:t>
            </a:r>
            <a:r>
              <a:rPr lang="en-US" dirty="0"/>
              <a:t>are independent of one </a:t>
            </a:r>
            <a:r>
              <a:rPr lang="en-US" dirty="0" smtClean="0"/>
              <a:t>another),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=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obtained</a:t>
            </a:r>
            <a:r>
              <a:rPr lang="en-US" dirty="0" smtClean="0"/>
              <a:t>, p-value”</a:t>
            </a:r>
            <a:endParaRPr lang="en-US" dirty="0"/>
          </a:p>
          <a:p>
            <a:pPr lvl="1"/>
            <a:r>
              <a:rPr lang="en-US" dirty="0"/>
              <a:t>Reject H</a:t>
            </a:r>
            <a:r>
              <a:rPr lang="en-US" baseline="-25000" dirty="0"/>
              <a:t>0 </a:t>
            </a:r>
            <a:r>
              <a:rPr lang="en-US" dirty="0" smtClean="0"/>
              <a:t>: </a:t>
            </a:r>
            <a:r>
              <a:rPr lang="en-US" dirty="0"/>
              <a:t>“I </a:t>
            </a:r>
            <a:r>
              <a:rPr lang="en-US" dirty="0" smtClean="0"/>
              <a:t>reject </a:t>
            </a:r>
            <a:r>
              <a:rPr lang="en-US" dirty="0"/>
              <a:t>the null hypothesis that there is no relationship between the variables (e.g. the variables </a:t>
            </a:r>
            <a:r>
              <a:rPr lang="en-US" dirty="0" smtClean="0"/>
              <a:t>are NOT </a:t>
            </a:r>
            <a:r>
              <a:rPr lang="en-US" dirty="0"/>
              <a:t>independent of one another),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=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obtained</a:t>
            </a:r>
            <a:r>
              <a:rPr lang="en-US" dirty="0"/>
              <a:t>, p-value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Independent Samples T-test 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Fail to Reject H</a:t>
            </a:r>
            <a:r>
              <a:rPr lang="en-US" baseline="-25000" dirty="0"/>
              <a:t>0 </a:t>
            </a:r>
            <a:r>
              <a:rPr lang="en-US" dirty="0" smtClean="0"/>
              <a:t>: “I fail to reject the null hypothesis that there is no </a:t>
            </a:r>
            <a:r>
              <a:rPr lang="en-US" dirty="0"/>
              <a:t>mean difference between two </a:t>
            </a:r>
            <a:r>
              <a:rPr lang="en-US" dirty="0" smtClean="0"/>
              <a:t>groups (e.g. mean </a:t>
            </a:r>
            <a:r>
              <a:rPr lang="en-US" dirty="0"/>
              <a:t>of the DV does NOT vary by </a:t>
            </a:r>
            <a:r>
              <a:rPr lang="en-US" dirty="0" smtClean="0"/>
              <a:t>group), t(</a:t>
            </a:r>
            <a:r>
              <a:rPr lang="en-US" dirty="0" err="1" smtClean="0"/>
              <a:t>df</a:t>
            </a:r>
            <a:r>
              <a:rPr lang="en-US" dirty="0" smtClean="0"/>
              <a:t>) = </a:t>
            </a:r>
            <a:r>
              <a:rPr lang="en-US" dirty="0" err="1" smtClean="0"/>
              <a:t>t</a:t>
            </a:r>
            <a:r>
              <a:rPr lang="en-US" sz="2500" baseline="-25000" dirty="0" err="1" smtClean="0"/>
              <a:t>obtained</a:t>
            </a:r>
            <a:r>
              <a:rPr lang="en-US" dirty="0" smtClean="0"/>
              <a:t>, p-value”</a:t>
            </a:r>
            <a:endParaRPr lang="en-US" dirty="0"/>
          </a:p>
          <a:p>
            <a:pPr lvl="1"/>
            <a:r>
              <a:rPr lang="en-US" dirty="0"/>
              <a:t>Reject H</a:t>
            </a:r>
            <a:r>
              <a:rPr lang="en-US" baseline="-25000" dirty="0"/>
              <a:t>0 </a:t>
            </a:r>
            <a:r>
              <a:rPr lang="en-US" dirty="0" smtClean="0"/>
              <a:t>: </a:t>
            </a:r>
            <a:r>
              <a:rPr lang="en-US" dirty="0"/>
              <a:t>“I </a:t>
            </a:r>
            <a:r>
              <a:rPr lang="en-US" dirty="0" smtClean="0"/>
              <a:t>reject </a:t>
            </a:r>
            <a:r>
              <a:rPr lang="en-US" dirty="0"/>
              <a:t>the null hypothesis that there is no mean difference between two groups (e.g. mean of the DV does </a:t>
            </a:r>
            <a:r>
              <a:rPr lang="en-US" dirty="0" smtClean="0"/>
              <a:t>vary </a:t>
            </a:r>
            <a:r>
              <a:rPr lang="en-US" dirty="0"/>
              <a:t>by group), t(</a:t>
            </a:r>
            <a:r>
              <a:rPr lang="en-US" dirty="0" err="1"/>
              <a:t>df</a:t>
            </a:r>
            <a:r>
              <a:rPr lang="en-US" dirty="0"/>
              <a:t>) = </a:t>
            </a:r>
            <a:r>
              <a:rPr lang="en-US" dirty="0" err="1"/>
              <a:t>t</a:t>
            </a:r>
            <a:r>
              <a:rPr lang="en-US" sz="2500" baseline="-25000" dirty="0" err="1"/>
              <a:t>obtained</a:t>
            </a:r>
            <a:r>
              <a:rPr lang="en-US" dirty="0"/>
              <a:t>, p-value”</a:t>
            </a:r>
          </a:p>
          <a:p>
            <a:endParaRPr lang="en-US" dirty="0"/>
          </a:p>
          <a:p>
            <a:r>
              <a:rPr lang="en-US" dirty="0"/>
              <a:t>Analysis of Variance / ANOVA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Fail to Reject H</a:t>
            </a:r>
            <a:r>
              <a:rPr lang="en-US" baseline="-25000" dirty="0"/>
              <a:t>0 </a:t>
            </a:r>
            <a:r>
              <a:rPr lang="en-US" dirty="0"/>
              <a:t>: “I fail to reject the null hypothesis that there is no mean difference between </a:t>
            </a:r>
            <a:r>
              <a:rPr lang="en-US" dirty="0" smtClean="0"/>
              <a:t>the </a:t>
            </a:r>
            <a:r>
              <a:rPr lang="en-US" dirty="0"/>
              <a:t>groups (e.g. mean of the DV does NOT vary by group), </a:t>
            </a:r>
            <a:r>
              <a:rPr lang="en-US" dirty="0" smtClean="0"/>
              <a:t>F(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dirty="0" err="1" smtClean="0"/>
              <a:t>,df</a:t>
            </a:r>
            <a:r>
              <a:rPr lang="en-US" baseline="-25000" dirty="0" err="1" smtClean="0"/>
              <a:t>w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F</a:t>
            </a:r>
            <a:r>
              <a:rPr lang="en-US" sz="2500" baseline="-25000" dirty="0" err="1" smtClean="0"/>
              <a:t>obtained</a:t>
            </a:r>
            <a:r>
              <a:rPr lang="en-US" dirty="0"/>
              <a:t>, p-value”</a:t>
            </a:r>
          </a:p>
          <a:p>
            <a:pPr lvl="1"/>
            <a:r>
              <a:rPr lang="en-US" dirty="0"/>
              <a:t>Reject H</a:t>
            </a:r>
            <a:r>
              <a:rPr lang="en-US" baseline="-25000" dirty="0"/>
              <a:t>0 </a:t>
            </a:r>
            <a:r>
              <a:rPr lang="en-US" dirty="0"/>
              <a:t>: “I reject the null hypothesis that there is no mean difference between </a:t>
            </a:r>
            <a:r>
              <a:rPr lang="en-US" dirty="0" smtClean="0"/>
              <a:t>the </a:t>
            </a:r>
            <a:r>
              <a:rPr lang="en-US" dirty="0"/>
              <a:t>groups (e.g. mean of the DV does vary by group), F(</a:t>
            </a:r>
            <a:r>
              <a:rPr lang="en-US" dirty="0" err="1"/>
              <a:t>df</a:t>
            </a:r>
            <a:r>
              <a:rPr lang="en-US" baseline="-25000" dirty="0" err="1"/>
              <a:t>b</a:t>
            </a:r>
            <a:r>
              <a:rPr lang="en-US" dirty="0" err="1"/>
              <a:t>,df</a:t>
            </a:r>
            <a:r>
              <a:rPr lang="en-US" baseline="-25000" dirty="0" err="1"/>
              <a:t>w</a:t>
            </a:r>
            <a:r>
              <a:rPr lang="en-US" dirty="0"/>
              <a:t>) = </a:t>
            </a:r>
            <a:r>
              <a:rPr lang="en-US" dirty="0" err="1"/>
              <a:t>F</a:t>
            </a:r>
            <a:r>
              <a:rPr lang="en-US" sz="2500" baseline="-25000" dirty="0" err="1"/>
              <a:t>obtained</a:t>
            </a:r>
            <a:r>
              <a:rPr lang="en-US" dirty="0"/>
              <a:t>, p-value”</a:t>
            </a:r>
          </a:p>
          <a:p>
            <a:pPr lvl="1"/>
            <a:endParaRPr lang="en-US" dirty="0"/>
          </a:p>
          <a:p>
            <a:r>
              <a:rPr lang="en-US" dirty="0"/>
              <a:t>Correlation 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Fail to Reject H</a:t>
            </a:r>
            <a:r>
              <a:rPr lang="en-US" baseline="-25000" dirty="0"/>
              <a:t>0 </a:t>
            </a:r>
            <a:r>
              <a:rPr lang="en-US" dirty="0" smtClean="0"/>
              <a:t>: “I fail to reject the null hypothesis that there is no </a:t>
            </a:r>
            <a:r>
              <a:rPr lang="en-US" dirty="0"/>
              <a:t>relationship between the variables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the variables </a:t>
            </a:r>
            <a:r>
              <a:rPr lang="en-US" dirty="0"/>
              <a:t>are </a:t>
            </a:r>
            <a:r>
              <a:rPr lang="en-US" dirty="0" smtClean="0"/>
              <a:t>unrelated), r(</a:t>
            </a:r>
            <a:r>
              <a:rPr lang="en-US" dirty="0" err="1" smtClean="0"/>
              <a:t>df</a:t>
            </a:r>
            <a:r>
              <a:rPr lang="en-US" dirty="0" smtClean="0"/>
              <a:t>) = </a:t>
            </a:r>
            <a:r>
              <a:rPr lang="en-US" dirty="0" err="1" smtClean="0"/>
              <a:t>r</a:t>
            </a:r>
            <a:r>
              <a:rPr lang="en-US" sz="2500" baseline="-25000" dirty="0" err="1" smtClean="0"/>
              <a:t>obtained</a:t>
            </a:r>
            <a:r>
              <a:rPr lang="en-US" dirty="0"/>
              <a:t>, p-value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Reject H</a:t>
            </a:r>
            <a:r>
              <a:rPr lang="en-US" baseline="-25000" dirty="0"/>
              <a:t>0 </a:t>
            </a:r>
            <a:r>
              <a:rPr lang="en-US" dirty="0" smtClean="0"/>
              <a:t>: “I reject </a:t>
            </a:r>
            <a:r>
              <a:rPr lang="en-US" dirty="0"/>
              <a:t>the null hypothesis </a:t>
            </a:r>
            <a:r>
              <a:rPr lang="en-US" dirty="0" smtClean="0"/>
              <a:t>that </a:t>
            </a:r>
            <a:r>
              <a:rPr lang="en-US" dirty="0"/>
              <a:t>there is no relationship between the variables (</a:t>
            </a:r>
            <a:r>
              <a:rPr lang="en-US" dirty="0" err="1"/>
              <a:t>e.g</a:t>
            </a:r>
            <a:r>
              <a:rPr lang="en-US" dirty="0"/>
              <a:t> the variables are </a:t>
            </a:r>
            <a:r>
              <a:rPr lang="en-US" dirty="0" smtClean="0"/>
              <a:t>related). I find a </a:t>
            </a:r>
            <a:r>
              <a:rPr lang="en-US" dirty="0" smtClean="0">
                <a:solidFill>
                  <a:srgbClr val="FF0000"/>
                </a:solidFill>
              </a:rPr>
              <a:t>STRENGTH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DIRECTION</a:t>
            </a:r>
            <a:r>
              <a:rPr lang="en-US" dirty="0" smtClean="0"/>
              <a:t> relationship between </a:t>
            </a:r>
            <a:r>
              <a:rPr lang="en-US" dirty="0" smtClean="0">
                <a:solidFill>
                  <a:srgbClr val="FF0000"/>
                </a:solidFill>
              </a:rPr>
              <a:t>VARIABLE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VARIABLE 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r(</a:t>
            </a:r>
            <a:r>
              <a:rPr lang="en-US" dirty="0" err="1" smtClean="0"/>
              <a:t>df</a:t>
            </a:r>
            <a:r>
              <a:rPr lang="en-US" dirty="0"/>
              <a:t>) = </a:t>
            </a:r>
            <a:r>
              <a:rPr lang="en-US" dirty="0" err="1"/>
              <a:t>r</a:t>
            </a:r>
            <a:r>
              <a:rPr lang="en-US" sz="2500" baseline="-25000" dirty="0" err="1"/>
              <a:t>obtained</a:t>
            </a:r>
            <a:r>
              <a:rPr lang="en-US" dirty="0"/>
              <a:t>, p-value”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47</TotalTime>
  <Words>602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Myriad Pro</vt:lpstr>
      <vt:lpstr>Verdana</vt:lpstr>
      <vt:lpstr>Wingdings</vt:lpstr>
      <vt:lpstr>Wingdings 2</vt:lpstr>
      <vt:lpstr>methods_theme</vt:lpstr>
      <vt:lpstr>Methods Theme</vt:lpstr>
      <vt:lpstr>Practical Guide to Bivariate Tests</vt:lpstr>
      <vt:lpstr>Variables</vt:lpstr>
      <vt:lpstr>Hypotheses</vt:lpstr>
      <vt:lpstr>Hypothesis Testing: 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Guide to Bivariate Tests</dc:title>
  <dc:creator>Burrel Vann</dc:creator>
  <cp:lastModifiedBy>Vann, Burrel</cp:lastModifiedBy>
  <cp:revision>6</cp:revision>
  <dcterms:created xsi:type="dcterms:W3CDTF">2017-05-11T18:35:02Z</dcterms:created>
  <dcterms:modified xsi:type="dcterms:W3CDTF">2017-05-12T21:31:43Z</dcterms:modified>
</cp:coreProperties>
</file>