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0" r:id="rId2"/>
  </p:sldMasterIdLst>
  <p:notesMasterIdLst>
    <p:notesMasterId r:id="rId35"/>
  </p:notesMasterIdLst>
  <p:handoutMasterIdLst>
    <p:handoutMasterId r:id="rId36"/>
  </p:handoutMasterIdLst>
  <p:sldIdLst>
    <p:sldId id="256" r:id="rId3"/>
    <p:sldId id="300" r:id="rId4"/>
    <p:sldId id="312" r:id="rId5"/>
    <p:sldId id="326" r:id="rId6"/>
    <p:sldId id="313" r:id="rId7"/>
    <p:sldId id="329" r:id="rId8"/>
    <p:sldId id="331" r:id="rId9"/>
    <p:sldId id="314" r:id="rId10"/>
    <p:sldId id="315" r:id="rId11"/>
    <p:sldId id="330" r:id="rId12"/>
    <p:sldId id="317" r:id="rId13"/>
    <p:sldId id="318" r:id="rId14"/>
    <p:sldId id="321" r:id="rId15"/>
    <p:sldId id="332" r:id="rId16"/>
    <p:sldId id="328" r:id="rId17"/>
    <p:sldId id="322" r:id="rId18"/>
    <p:sldId id="271" r:id="rId19"/>
    <p:sldId id="272" r:id="rId20"/>
    <p:sldId id="273" r:id="rId21"/>
    <p:sldId id="274" r:id="rId22"/>
    <p:sldId id="291" r:id="rId23"/>
    <p:sldId id="333" r:id="rId24"/>
    <p:sldId id="334" r:id="rId25"/>
    <p:sldId id="323" r:id="rId26"/>
    <p:sldId id="279" r:id="rId27"/>
    <p:sldId id="336" r:id="rId28"/>
    <p:sldId id="298" r:id="rId29"/>
    <p:sldId id="310" r:id="rId30"/>
    <p:sldId id="319" r:id="rId31"/>
    <p:sldId id="320" r:id="rId32"/>
    <p:sldId id="263" r:id="rId33"/>
    <p:sldId id="264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456"/>
    <p:restoredTop sz="75072" autoAdjust="0"/>
  </p:normalViewPr>
  <p:slideViewPr>
    <p:cSldViewPr snapToGrid="0" snapToObjects="1">
      <p:cViewPr varScale="1">
        <p:scale>
          <a:sx n="88" d="100"/>
          <a:sy n="88" d="100"/>
        </p:scale>
        <p:origin x="800" y="18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-2200" y="-10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A56B74-6BF2-49F8-B47A-52B25CDA748F}" type="datetimeFigureOut">
              <a:rPr lang="en-US" smtClean="0"/>
              <a:pPr/>
              <a:t>1/22/20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83E461-1E37-4AE2-A32D-BB080369A25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5691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8B7F41-2A81-5747-AAFD-66F2496AA528}" type="datetimeFigureOut">
              <a:rPr lang="en-US" smtClean="0"/>
              <a:t>1/22/20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4F74AC-78CA-3646-BE2C-B6B6D368C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9568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Everyday, we make educated guesses about how our choices affect our futures – to plan for situation</a:t>
            </a:r>
          </a:p>
          <a:p>
            <a:endParaRPr lang="en-US" dirty="0"/>
          </a:p>
          <a:p>
            <a:r>
              <a:rPr lang="en-US" dirty="0"/>
              <a:t>Social researcher does the same… but not to just make educated guesses about their own lives, but about human behavior &amp; social reality overall.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F74AC-78CA-3646-BE2C-B6B6D368CE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9860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Treating some ordinal variables as interval</a:t>
            </a:r>
          </a:p>
          <a:p>
            <a:pPr lvl="1"/>
            <a:r>
              <a:rPr lang="en-US" altLang="en-US" dirty="0"/>
              <a:t>Sometimes we treat ordinal variables as interval when their ordered categories are fairly evenly spaced</a:t>
            </a:r>
          </a:p>
          <a:p>
            <a:endParaRPr lang="en-US" sz="3000" dirty="0"/>
          </a:p>
          <a:p>
            <a:endParaRPr lang="en-US" sz="3000" dirty="0"/>
          </a:p>
          <a:p>
            <a:r>
              <a:rPr lang="en-US" sz="3000" dirty="0"/>
              <a:t>Discrete vs. Continuous</a:t>
            </a:r>
          </a:p>
          <a:p>
            <a:endParaRPr lang="en-US" sz="3000" dirty="0"/>
          </a:p>
          <a:p>
            <a:r>
              <a:rPr lang="en-US" dirty="0"/>
              <a:t>Discrete</a:t>
            </a:r>
          </a:p>
          <a:p>
            <a:pPr lvl="1"/>
            <a:r>
              <a:rPr lang="en-US" dirty="0"/>
              <a:t>Have properties that have a limited number of values. </a:t>
            </a:r>
          </a:p>
          <a:p>
            <a:pPr lvl="2"/>
            <a:r>
              <a:rPr lang="en-US" i="1" dirty="0"/>
              <a:t>Nominal/Ordinal (and Integer Interval level variables)</a:t>
            </a:r>
          </a:p>
          <a:p>
            <a:pPr lvl="3"/>
            <a:r>
              <a:rPr lang="en-US" dirty="0"/>
              <a:t>The number of children per family</a:t>
            </a:r>
          </a:p>
          <a:p>
            <a:pPr lvl="2"/>
            <a:endParaRPr lang="en-US" dirty="0"/>
          </a:p>
          <a:p>
            <a:r>
              <a:rPr lang="en-US" dirty="0"/>
              <a:t>Continuous</a:t>
            </a:r>
          </a:p>
          <a:p>
            <a:pPr lvl="1"/>
            <a:r>
              <a:rPr lang="en-US" dirty="0"/>
              <a:t>Can theoretically have unlimited numerical values in a given interval. </a:t>
            </a:r>
          </a:p>
          <a:p>
            <a:pPr lvl="2"/>
            <a:r>
              <a:rPr lang="en-US" i="1" dirty="0"/>
              <a:t>Interval level variables</a:t>
            </a:r>
          </a:p>
          <a:p>
            <a:pPr lvl="3"/>
            <a:r>
              <a:rPr lang="en-US" dirty="0"/>
              <a:t>Length</a:t>
            </a:r>
          </a:p>
          <a:p>
            <a:endParaRPr lang="en-US" sz="30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F74AC-78CA-3646-BE2C-B6B6D368CE7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4101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Populations can be large or small…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F74AC-78CA-3646-BE2C-B6B6D368CE7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3708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Populations can be large or small…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F74AC-78CA-3646-BE2C-B6B6D368CE7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5467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these variables are measured at different levels.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F74AC-78CA-3646-BE2C-B6B6D368CE7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4114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these variables are measured at different levels.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F74AC-78CA-3646-BE2C-B6B6D368CE7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4360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F74AC-78CA-3646-BE2C-B6B6D368CE7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5511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F74AC-78CA-3646-BE2C-B6B6D368CE7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721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these variables are measured at different levels.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F74AC-78CA-3646-BE2C-B6B6D368CE7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2510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4F74AC-78CA-3646-BE2C-B6B6D368CE7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8430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4F74AC-78CA-3646-BE2C-B6B6D368CE7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7041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4F74AC-78CA-3646-BE2C-B6B6D368CE7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3721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F74AC-78CA-3646-BE2C-B6B6D368CE7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7942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Must be: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mutually exclusive (people can only select ONE category)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Exhaustive (everyone is able to select at least ONE category)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F74AC-78CA-3646-BE2C-B6B6D368CE7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2474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F74AC-78CA-3646-BE2C-B6B6D368CE7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9173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F74AC-78CA-3646-BE2C-B6B6D368CE7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7342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9375A-EECF-AC4A-9997-00D00C8B65AD}" type="datetimeFigureOut">
              <a:rPr lang="en-US" smtClean="0"/>
              <a:pPr/>
              <a:t>1/22/20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B2A32-A98C-C149-9DF3-53246ECEFC6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243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0" y="5970588"/>
            <a:ext cx="12192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5" name="Rectangle 9"/>
          <p:cNvSpPr/>
          <p:nvPr/>
        </p:nvSpPr>
        <p:spPr>
          <a:xfrm>
            <a:off x="-12700" y="6053139"/>
            <a:ext cx="2999317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Myriad Pro"/>
              <a:cs typeface="Myriad Pro"/>
            </a:endParaRPr>
          </a:p>
        </p:txBody>
      </p:sp>
      <p:sp>
        <p:nvSpPr>
          <p:cNvPr id="6" name="Rectangle 10"/>
          <p:cNvSpPr/>
          <p:nvPr/>
        </p:nvSpPr>
        <p:spPr>
          <a:xfrm>
            <a:off x="3145368" y="6043614"/>
            <a:ext cx="9046633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149600" y="4038600"/>
            <a:ext cx="8636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149600" y="6050037"/>
            <a:ext cx="89408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27"/>
          <p:cNvSpPr>
            <a:spLocks noGrp="1"/>
          </p:cNvSpPr>
          <p:nvPr>
            <p:ph type="dt" sz="half" idx="10"/>
          </p:nvPr>
        </p:nvSpPr>
        <p:spPr>
          <a:xfrm>
            <a:off x="101600" y="6069013"/>
            <a:ext cx="2743200" cy="685800"/>
          </a:xfrm>
        </p:spPr>
        <p:txBody>
          <a:bodyPr>
            <a:noAutofit/>
          </a:bodyPr>
          <a:lstStyle>
            <a:lvl1pPr algn="ctr">
              <a:defRPr sz="2000" smtClean="0">
                <a:solidFill>
                  <a:srgbClr val="FFFFFF"/>
                </a:solidFill>
              </a:defRPr>
            </a:lvl1pPr>
          </a:lstStyle>
          <a:p>
            <a:fld id="{D2D9375A-EECF-AC4A-9997-00D00C8B65AD}" type="datetimeFigureOut">
              <a:rPr lang="en-US" smtClean="0"/>
              <a:pPr/>
              <a:t>1/22/20</a:t>
            </a:fld>
            <a:endParaRPr lang="en-US"/>
          </a:p>
        </p:txBody>
      </p:sp>
      <p:sp>
        <p:nvSpPr>
          <p:cNvPr id="10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781300" y="236539"/>
            <a:ext cx="78232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0668000" y="228600"/>
            <a:ext cx="1117600" cy="381000"/>
          </a:xfrm>
        </p:spPr>
        <p:txBody>
          <a:bodyPr/>
          <a:lstStyle>
            <a:lvl1pPr>
              <a:defRPr smtClean="0">
                <a:solidFill>
                  <a:schemeClr val="tx2"/>
                </a:solidFill>
              </a:defRPr>
            </a:lvl1pPr>
          </a:lstStyle>
          <a:p>
            <a:fld id="{3CCB2A32-A98C-C149-9DF3-53246ECEFC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864" y="228600"/>
            <a:ext cx="10871200" cy="990600"/>
          </a:xfrm>
        </p:spPr>
        <p:txBody>
          <a:bodyPr/>
          <a:lstStyle>
            <a:lvl1pPr>
              <a:defRPr>
                <a:latin typeface="Myriad Pro"/>
                <a:cs typeface="Myriad Pro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871200" cy="4495800"/>
          </a:xfrm>
        </p:spPr>
        <p:txBody>
          <a:bodyPr/>
          <a:lstStyle>
            <a:lvl1pPr>
              <a:defRPr>
                <a:latin typeface="Myriad Pro"/>
                <a:cs typeface="Myriad Pro"/>
              </a:defRPr>
            </a:lvl1pPr>
            <a:lvl2pPr>
              <a:defRPr>
                <a:latin typeface="Myriad Pro"/>
                <a:cs typeface="Myriad Pro"/>
              </a:defRPr>
            </a:lvl2pPr>
            <a:lvl3pPr>
              <a:defRPr>
                <a:latin typeface="Myriad Pro"/>
                <a:cs typeface="Myriad Pro"/>
              </a:defRPr>
            </a:lvl3pPr>
            <a:lvl4pPr>
              <a:defRPr>
                <a:latin typeface="Myriad Pro"/>
                <a:cs typeface="Myriad Pro"/>
              </a:defRPr>
            </a:lvl4pPr>
            <a:lvl5pPr>
              <a:defRPr>
                <a:latin typeface="Myriad Pro"/>
                <a:cs typeface="Myriad Pro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2D9375A-EECF-AC4A-9997-00D00C8B65AD}" type="datetimeFigureOut">
              <a:rPr lang="en-US" smtClean="0"/>
              <a:pPr/>
              <a:t>1/22/20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CB2A32-A98C-C149-9DF3-53246ECEFC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0" y="1524000"/>
            <a:ext cx="12192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5" name="Rectangle 7"/>
          <p:cNvSpPr/>
          <p:nvPr/>
        </p:nvSpPr>
        <p:spPr>
          <a:xfrm>
            <a:off x="0" y="1600200"/>
            <a:ext cx="17272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6" name="Rectangle 8"/>
          <p:cNvSpPr/>
          <p:nvPr/>
        </p:nvSpPr>
        <p:spPr>
          <a:xfrm>
            <a:off x="1828800" y="1600200"/>
            <a:ext cx="103632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1" y="2743200"/>
            <a:ext cx="9497484" cy="1673225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00200"/>
            <a:ext cx="1016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2D9375A-EECF-AC4A-9997-00D00C8B65AD}" type="datetimeFigureOut">
              <a:rPr lang="en-US" smtClean="0"/>
              <a:pPr/>
              <a:t>1/22/20</a:t>
            </a:fld>
            <a:endParaRPr lang="en-US"/>
          </a:p>
        </p:txBody>
      </p:sp>
      <p:sp>
        <p:nvSpPr>
          <p:cNvPr id="8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1"/>
            <a:ext cx="1727200" cy="701675"/>
          </a:xfrm>
        </p:spPr>
        <p:txBody>
          <a:bodyPr>
            <a:noAutofit/>
          </a:bodyPr>
          <a:lstStyle>
            <a:lvl1pPr>
              <a:defRPr sz="2400" smtClean="0">
                <a:solidFill>
                  <a:srgbClr val="FFFFFF"/>
                </a:solidFill>
              </a:defRPr>
            </a:lvl1pPr>
          </a:lstStyle>
          <a:p>
            <a:fld id="{3CCB2A32-A98C-C149-9DF3-53246ECEFC6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Myriad Pro"/>
                <a:cs typeface="Myriad Pro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812800" y="1589567"/>
            <a:ext cx="5181600" cy="4572000"/>
          </a:xfrm>
        </p:spPr>
        <p:txBody>
          <a:bodyPr/>
          <a:lstStyle>
            <a:lvl1pPr>
              <a:defRPr>
                <a:latin typeface="Myriad Pro"/>
                <a:cs typeface="Myriad Pro"/>
              </a:defRPr>
            </a:lvl1pPr>
            <a:lvl2pPr>
              <a:defRPr>
                <a:latin typeface="Myriad Pro"/>
                <a:cs typeface="Myriad Pro"/>
              </a:defRPr>
            </a:lvl2pPr>
            <a:lvl3pPr>
              <a:defRPr>
                <a:latin typeface="Myriad Pro"/>
                <a:cs typeface="Myriad Pro"/>
              </a:defRPr>
            </a:lvl3pPr>
            <a:lvl4pPr>
              <a:defRPr>
                <a:latin typeface="Myriad Pro"/>
                <a:cs typeface="Myriad Pro"/>
              </a:defRPr>
            </a:lvl4pPr>
            <a:lvl5pPr>
              <a:defRPr>
                <a:latin typeface="Myriad Pro"/>
                <a:cs typeface="Myriad Pro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459868" y="1589567"/>
            <a:ext cx="5181600" cy="4572000"/>
          </a:xfrm>
        </p:spPr>
        <p:txBody>
          <a:bodyPr/>
          <a:lstStyle>
            <a:lvl1pPr>
              <a:defRPr>
                <a:latin typeface="Myriad Pro"/>
                <a:cs typeface="Myriad Pro"/>
              </a:defRPr>
            </a:lvl1pPr>
            <a:lvl2pPr>
              <a:defRPr>
                <a:latin typeface="Myriad Pro"/>
                <a:cs typeface="Myriad Pro"/>
              </a:defRPr>
            </a:lvl2pPr>
            <a:lvl3pPr>
              <a:defRPr>
                <a:latin typeface="Myriad Pro"/>
                <a:cs typeface="Myriad Pro"/>
              </a:defRPr>
            </a:lvl3pPr>
            <a:lvl4pPr>
              <a:defRPr>
                <a:latin typeface="Myriad Pro"/>
                <a:cs typeface="Myriad Pro"/>
              </a:defRPr>
            </a:lvl4pPr>
            <a:lvl5pPr>
              <a:defRPr>
                <a:latin typeface="Myriad Pro"/>
                <a:cs typeface="Myriad Pro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2D9375A-EECF-AC4A-9997-00D00C8B65AD}" type="datetimeFigureOut">
              <a:rPr lang="en-US" smtClean="0"/>
              <a:pPr/>
              <a:t>1/22/20</a:t>
            </a:fld>
            <a:endParaRPr lang="en-US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fld id="{3CCB2A32-A98C-C149-9DF3-53246ECEFC6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273050"/>
            <a:ext cx="10871200" cy="8699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812800" y="2438400"/>
            <a:ext cx="5181600" cy="3581400"/>
          </a:xfrm>
        </p:spPr>
        <p:txBody>
          <a:bodyPr/>
          <a:lstStyle>
            <a:lvl1pPr>
              <a:defRPr>
                <a:latin typeface="Myriad Pro"/>
                <a:cs typeface="Myriad Pro"/>
              </a:defRPr>
            </a:lvl1pPr>
            <a:lvl2pPr>
              <a:defRPr>
                <a:latin typeface="Myriad Pro"/>
                <a:cs typeface="Myriad Pro"/>
              </a:defRPr>
            </a:lvl2pPr>
            <a:lvl3pPr>
              <a:defRPr>
                <a:latin typeface="Myriad Pro"/>
                <a:cs typeface="Myriad Pro"/>
              </a:defRPr>
            </a:lvl3pPr>
            <a:lvl4pPr>
              <a:defRPr>
                <a:latin typeface="Myriad Pro"/>
                <a:cs typeface="Myriad Pro"/>
              </a:defRPr>
            </a:lvl4pPr>
            <a:lvl5pPr>
              <a:defRPr>
                <a:latin typeface="Myriad Pro"/>
                <a:cs typeface="Myriad Pro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400800" y="2438400"/>
            <a:ext cx="5181600" cy="3581400"/>
          </a:xfrm>
        </p:spPr>
        <p:txBody>
          <a:bodyPr/>
          <a:lstStyle>
            <a:lvl1pPr>
              <a:defRPr>
                <a:latin typeface="Myriad Pro"/>
                <a:cs typeface="Myriad Pro"/>
              </a:defRPr>
            </a:lvl1pPr>
            <a:lvl2pPr>
              <a:defRPr>
                <a:latin typeface="Myriad Pro"/>
                <a:cs typeface="Myriad Pro"/>
              </a:defRPr>
            </a:lvl2pPr>
            <a:lvl3pPr>
              <a:defRPr>
                <a:latin typeface="Myriad Pro"/>
                <a:cs typeface="Myriad Pro"/>
              </a:defRPr>
            </a:lvl3pPr>
            <a:lvl4pPr>
              <a:defRPr>
                <a:latin typeface="Myriad Pro"/>
                <a:cs typeface="Myriad Pro"/>
              </a:defRPr>
            </a:lvl4pPr>
            <a:lvl5pPr>
              <a:defRPr>
                <a:latin typeface="Myriad Pro"/>
                <a:cs typeface="Myriad Pro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812800" y="1752600"/>
            <a:ext cx="51816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6400800" y="1752600"/>
            <a:ext cx="51816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2D9375A-EECF-AC4A-9997-00D00C8B65AD}" type="datetimeFigureOut">
              <a:rPr lang="en-US" smtClean="0"/>
              <a:pPr/>
              <a:t>1/22/20</a:t>
            </a:fld>
            <a:endParaRPr lang="en-US"/>
          </a:p>
        </p:txBody>
      </p:sp>
      <p:sp>
        <p:nvSpPr>
          <p:cNvPr id="8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fld id="{3CCB2A32-A98C-C149-9DF3-53246ECEFC6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2D9375A-EECF-AC4A-9997-00D00C8B65AD}" type="datetimeFigureOut">
              <a:rPr lang="en-US" smtClean="0"/>
              <a:pPr/>
              <a:t>1/22/20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CB2A32-A98C-C149-9DF3-53246ECEFC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2D9375A-EECF-AC4A-9997-00D00C8B65AD}" type="datetimeFigureOut">
              <a:rPr lang="en-US" smtClean="0"/>
              <a:pPr/>
              <a:t>1/22/20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711200" cy="381000"/>
          </a:xfrm>
        </p:spPr>
        <p:txBody>
          <a:bodyPr/>
          <a:lstStyle>
            <a:lvl1pPr>
              <a:defRPr smtClean="0">
                <a:solidFill>
                  <a:schemeClr val="tx2"/>
                </a:solidFill>
              </a:defRPr>
            </a:lvl1pPr>
          </a:lstStyle>
          <a:p>
            <a:fld id="{3CCB2A32-A98C-C149-9DF3-53246ECEFC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3050"/>
            <a:ext cx="10769600" cy="869950"/>
          </a:xfrm>
        </p:spPr>
        <p:txBody>
          <a:bodyPr/>
          <a:lstStyle>
            <a:lvl1pPr algn="l">
              <a:buNone/>
              <a:defRPr sz="4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812800" y="1752600"/>
            <a:ext cx="21336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3149600" y="1752600"/>
            <a:ext cx="8534400" cy="4419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2D9375A-EECF-AC4A-9997-00D00C8B65AD}" type="datetimeFigureOut">
              <a:rPr lang="en-US" smtClean="0"/>
              <a:pPr/>
              <a:t>1/22/20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CB2A32-A98C-C149-9DF3-53246ECEFC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/>
        </p:nvSpPr>
        <p:spPr bwMode="white">
          <a:xfrm>
            <a:off x="-12700" y="4572001"/>
            <a:ext cx="12192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6" name="Rectangle 8"/>
          <p:cNvSpPr/>
          <p:nvPr/>
        </p:nvSpPr>
        <p:spPr>
          <a:xfrm>
            <a:off x="-12699" y="4664075"/>
            <a:ext cx="1951567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7" name="Rectangle 9"/>
          <p:cNvSpPr/>
          <p:nvPr/>
        </p:nvSpPr>
        <p:spPr>
          <a:xfrm>
            <a:off x="2059517" y="4654550"/>
            <a:ext cx="10132483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8" name="Rectangle 10"/>
          <p:cNvSpPr/>
          <p:nvPr/>
        </p:nvSpPr>
        <p:spPr bwMode="white">
          <a:xfrm>
            <a:off x="1930401" y="1"/>
            <a:ext cx="133351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33600" y="5486400"/>
            <a:ext cx="97536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4648200"/>
            <a:ext cx="9753600" cy="685800"/>
          </a:xfrm>
        </p:spPr>
        <p:txBody>
          <a:bodyPr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80768" y="0"/>
            <a:ext cx="10111232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0"/>
          </p:nvPr>
        </p:nvSpPr>
        <p:spPr>
          <a:xfrm>
            <a:off x="8331200" y="6248401"/>
            <a:ext cx="3556000" cy="365125"/>
          </a:xfrm>
        </p:spPr>
        <p:txBody>
          <a:bodyPr rtlCol="0"/>
          <a:lstStyle>
            <a:lvl1pPr>
              <a:defRPr/>
            </a:lvl1pPr>
          </a:lstStyle>
          <a:p>
            <a:fld id="{D2D9375A-EECF-AC4A-9997-00D00C8B65AD}" type="datetimeFigureOut">
              <a:rPr lang="en-US" smtClean="0"/>
              <a:pPr/>
              <a:t>1/22/20</a:t>
            </a:fld>
            <a:endParaRPr lang="en-US"/>
          </a:p>
        </p:txBody>
      </p:sp>
      <p:sp>
        <p:nvSpPr>
          <p:cNvPr id="10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51"/>
            <a:ext cx="1930400" cy="663575"/>
          </a:xfrm>
        </p:spPr>
        <p:txBody>
          <a:bodyPr rtlCol="0"/>
          <a:lstStyle>
            <a:lvl1pPr>
              <a:defRPr sz="2800" smtClean="0"/>
            </a:lvl1pPr>
          </a:lstStyle>
          <a:p>
            <a:fld id="{3CCB2A32-A98C-C149-9DF3-53246ECEFC6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2133600" y="6248401"/>
            <a:ext cx="6096000" cy="365125"/>
          </a:xfrm>
        </p:spPr>
        <p:txBody>
          <a:bodyPr rtlCol="0"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2D9375A-EECF-AC4A-9997-00D00C8B65AD}" type="datetimeFigureOut">
              <a:rPr lang="en-US" smtClean="0"/>
              <a:pPr/>
              <a:t>1/22/20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CB2A32-A98C-C149-9DF3-53246ECEFC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9375A-EECF-AC4A-9997-00D00C8B65AD}" type="datetimeFigureOut">
              <a:rPr lang="en-US" smtClean="0"/>
              <a:pPr/>
              <a:t>1/22/20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B2A32-A98C-C149-9DF3-53246ECEFC6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8649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8128001" y="0"/>
            <a:ext cx="427567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5" name="Rectangle 7"/>
          <p:cNvSpPr/>
          <p:nvPr/>
        </p:nvSpPr>
        <p:spPr>
          <a:xfrm>
            <a:off x="8189384" y="609600"/>
            <a:ext cx="3048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6" name="Rectangle 8"/>
          <p:cNvSpPr/>
          <p:nvPr/>
        </p:nvSpPr>
        <p:spPr>
          <a:xfrm>
            <a:off x="8189384" y="0"/>
            <a:ext cx="3048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609601"/>
            <a:ext cx="2743200" cy="55165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7416800" cy="551656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8737600" y="6248401"/>
            <a:ext cx="2946400" cy="365125"/>
          </a:xfrm>
        </p:spPr>
        <p:txBody>
          <a:bodyPr/>
          <a:lstStyle>
            <a:lvl1pPr>
              <a:defRPr/>
            </a:lvl1pPr>
          </a:lstStyle>
          <a:p>
            <a:fld id="{D2D9375A-EECF-AC4A-9997-00D00C8B65AD}" type="datetimeFigureOut">
              <a:rPr lang="en-US" smtClean="0"/>
              <a:pPr/>
              <a:t>1/22/20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1" y="6248401"/>
            <a:ext cx="7431617" cy="36512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075084" y="103717"/>
            <a:ext cx="533400" cy="325967"/>
          </a:xfrm>
        </p:spPr>
        <p:txBody>
          <a:bodyPr/>
          <a:lstStyle>
            <a:lvl1pPr>
              <a:defRPr/>
            </a:lvl1pPr>
          </a:lstStyle>
          <a:p>
            <a:fld id="{3CCB2A32-A98C-C149-9DF3-53246ECEFC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9375A-EECF-AC4A-9997-00D00C8B65AD}" type="datetimeFigureOut">
              <a:rPr lang="en-US" smtClean="0"/>
              <a:pPr/>
              <a:t>1/22/20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B2A32-A98C-C149-9DF3-53246ECEFC6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668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9375A-EECF-AC4A-9997-00D00C8B65AD}" type="datetimeFigureOut">
              <a:rPr lang="en-US" smtClean="0"/>
              <a:pPr/>
              <a:t>1/22/20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B2A32-A98C-C149-9DF3-53246ECEFC6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650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9375A-EECF-AC4A-9997-00D00C8B65AD}" type="datetimeFigureOut">
              <a:rPr lang="en-US" smtClean="0"/>
              <a:pPr/>
              <a:t>1/22/20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B2A32-A98C-C149-9DF3-53246ECEFC6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879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9375A-EECF-AC4A-9997-00D00C8B65AD}" type="datetimeFigureOut">
              <a:rPr lang="en-US" smtClean="0"/>
              <a:pPr/>
              <a:t>1/22/20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B2A32-A98C-C149-9DF3-53246ECEFC6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75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9375A-EECF-AC4A-9997-00D00C8B65AD}" type="datetimeFigureOut">
              <a:rPr lang="en-US" smtClean="0"/>
              <a:pPr/>
              <a:t>1/22/20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B2A32-A98C-C149-9DF3-53246ECEFC6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833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9375A-EECF-AC4A-9997-00D00C8B65AD}" type="datetimeFigureOut">
              <a:rPr lang="en-US" smtClean="0"/>
              <a:pPr/>
              <a:t>1/22/20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B2A32-A98C-C149-9DF3-53246ECEFC6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477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9375A-EECF-AC4A-9997-00D00C8B65AD}" type="datetimeFigureOut">
              <a:rPr lang="en-US" smtClean="0"/>
              <a:pPr/>
              <a:t>1/22/20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B2A32-A98C-C149-9DF3-53246ECEFC6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587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1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06286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85544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9375A-EECF-AC4A-9997-00D00C8B65AD}" type="datetimeFigureOut">
              <a:rPr lang="en-US" smtClean="0"/>
              <a:pPr/>
              <a:t>1/22/20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B2A32-A98C-C149-9DF3-53246ECEFC6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11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812800" y="228600"/>
            <a:ext cx="108712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817033" y="1600201"/>
            <a:ext cx="108712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smtClean="0">
                <a:solidFill>
                  <a:schemeClr val="tx2"/>
                </a:solidFill>
                <a:latin typeface="+mn-lt"/>
              </a:defRPr>
            </a:lvl1pPr>
          </a:lstStyle>
          <a:p>
            <a:fld id="{9E955210-1050-5546-9F10-C922A94AA704}" type="datetimeFigureOut">
              <a:rPr lang="en-US" smtClean="0"/>
              <a:pPr/>
              <a:t>1/22/20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812801" y="6248401"/>
            <a:ext cx="7228417" cy="365125"/>
          </a:xfrm>
          <a:prstGeom prst="rect">
            <a:avLst/>
          </a:prstGeom>
        </p:spPr>
        <p:txBody>
          <a:bodyPr vert="horz" anchor="ctr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5075"/>
            <a:ext cx="12192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8" name="Rectangle 7"/>
          <p:cNvSpPr/>
          <p:nvPr/>
        </p:nvSpPr>
        <p:spPr>
          <a:xfrm>
            <a:off x="0" y="1279525"/>
            <a:ext cx="7112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9" name="Rectangle 8"/>
          <p:cNvSpPr/>
          <p:nvPr/>
        </p:nvSpPr>
        <p:spPr>
          <a:xfrm>
            <a:off x="787400" y="1279525"/>
            <a:ext cx="1140460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1589"/>
            <a:ext cx="711200" cy="244475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b="1" smtClean="0">
                <a:solidFill>
                  <a:srgbClr val="FFFFFF"/>
                </a:solidFill>
                <a:latin typeface="+mn-lt"/>
              </a:defRPr>
            </a:lvl1pPr>
          </a:lstStyle>
          <a:p>
            <a:fld id="{765183DE-2F6B-464C-82D5-5BFCDC95EBA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Myriad Pro"/>
          <a:ea typeface="+mj-ea"/>
          <a:cs typeface="Myriad Pro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9pPr>
    </p:titleStyle>
    <p:bodyStyle>
      <a:lvl1pPr marL="319088" indent="-319088" algn="l" rtl="0" eaLnBrk="1" fontAlgn="base" hangingPunct="1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"/>
        <a:defRPr sz="2900" kern="1200">
          <a:solidFill>
            <a:schemeClr val="tx1"/>
          </a:solidFill>
          <a:latin typeface="Myriad Pro"/>
          <a:ea typeface="+mn-ea"/>
          <a:cs typeface="Myriad Pro"/>
        </a:defRPr>
      </a:lvl1pPr>
      <a:lvl2pPr marL="639763" indent="-273050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"/>
        <a:defRPr sz="2600" kern="1200">
          <a:solidFill>
            <a:schemeClr val="tx1"/>
          </a:solidFill>
          <a:latin typeface="Myriad Pro"/>
          <a:ea typeface="+mn-ea"/>
          <a:cs typeface="Myriad Pro"/>
        </a:defRPr>
      </a:lvl2pPr>
      <a:lvl3pPr marL="914400" indent="-228600" algn="l" rtl="0" eaLnBrk="1" fontAlgn="base" hangingPunct="1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"/>
        <a:defRPr sz="2300" kern="1200">
          <a:solidFill>
            <a:schemeClr val="tx1"/>
          </a:solidFill>
          <a:latin typeface="Myriad Pro"/>
          <a:ea typeface="+mn-ea"/>
          <a:cs typeface="Myriad Pro"/>
        </a:defRPr>
      </a:lvl3pPr>
      <a:lvl4pPr marL="1371600" indent="-228600" algn="l" rtl="0" eaLnBrk="1" fontAlgn="base" hangingPunct="1">
        <a:spcBef>
          <a:spcPts val="400"/>
        </a:spcBef>
        <a:spcAft>
          <a:spcPct val="0"/>
        </a:spcAft>
        <a:buClr>
          <a:srgbClr val="E66C7D"/>
        </a:buClr>
        <a:buSzPct val="75000"/>
        <a:buFont typeface="Wingdings" pitchFamily="2" charset="2"/>
        <a:buChar char=""/>
        <a:defRPr sz="2000" kern="1200">
          <a:solidFill>
            <a:schemeClr val="tx1"/>
          </a:solidFill>
          <a:latin typeface="Myriad Pro"/>
          <a:ea typeface="+mn-ea"/>
          <a:cs typeface="Myriad Pro"/>
        </a:defRPr>
      </a:lvl4pPr>
      <a:lvl5pPr marL="1828800" indent="-228600" algn="l" rtl="0" eaLnBrk="1" fontAlgn="base" hangingPunct="1">
        <a:spcBef>
          <a:spcPts val="400"/>
        </a:spcBef>
        <a:spcAft>
          <a:spcPct val="0"/>
        </a:spcAft>
        <a:buClr>
          <a:srgbClr val="6BB76D"/>
        </a:buClr>
        <a:buSzPct val="65000"/>
        <a:buFont typeface="Wingdings" pitchFamily="2" charset="2"/>
        <a:buChar char=""/>
        <a:defRPr sz="2000" kern="1200">
          <a:solidFill>
            <a:schemeClr val="tx1"/>
          </a:solidFill>
          <a:latin typeface="Myriad Pro"/>
          <a:ea typeface="+mn-ea"/>
          <a:cs typeface="Myriad Pro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86199" y="3793269"/>
            <a:ext cx="7865533" cy="2074132"/>
          </a:xfrm>
        </p:spPr>
        <p:txBody>
          <a:bodyPr/>
          <a:lstStyle/>
          <a:p>
            <a:r>
              <a:rPr lang="en-US" dirty="0"/>
              <a:t>Introduction to quantitative analysis</a:t>
            </a:r>
          </a:p>
        </p:txBody>
      </p:sp>
    </p:spTree>
    <p:extLst>
      <p:ext uri="{BB962C8B-B14F-4D97-AF65-F5344CB8AC3E}">
        <p14:creationId xmlns:p14="http://schemas.microsoft.com/office/powerpoint/2010/main" val="22603594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4B551-9E74-1043-8F4B-2802DBDB3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57C8EE-FDD5-0E47-8095-1330D6B6DD0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Variables on </a:t>
            </a:r>
            <a:r>
              <a:rPr lang="en-US" b="1" i="1" u="sng" dirty="0"/>
              <a:t>COLUMNS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590D9E-37C6-A440-A3D0-50DAB6D10F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864" y="2311400"/>
            <a:ext cx="4953000" cy="1549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7585E30-6BD6-FC4E-B77F-8817417200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2936" y="2984500"/>
            <a:ext cx="4902200" cy="15621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D1F3EEA-79D0-9949-A6B9-D8A17C8173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4932" y="4889500"/>
            <a:ext cx="4914900" cy="154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1642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4B551-9E74-1043-8F4B-2802DBDB3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57C8EE-FDD5-0E47-8095-1330D6B6DD0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Every observation under investigation has many </a:t>
            </a:r>
            <a:r>
              <a:rPr lang="en-US" b="1" dirty="0"/>
              <a:t>variables</a:t>
            </a:r>
            <a:r>
              <a:rPr lang="en-US" dirty="0"/>
              <a:t>…</a:t>
            </a:r>
            <a:endParaRPr lang="en-US" b="1" dirty="0"/>
          </a:p>
          <a:p>
            <a:endParaRPr lang="en-US" b="1" dirty="0"/>
          </a:p>
          <a:p>
            <a:r>
              <a:rPr lang="en-US" dirty="0"/>
              <a:t>… and each variable has many attributes</a:t>
            </a:r>
          </a:p>
        </p:txBody>
      </p:sp>
    </p:spTree>
    <p:extLst>
      <p:ext uri="{BB962C8B-B14F-4D97-AF65-F5344CB8AC3E}">
        <p14:creationId xmlns:p14="http://schemas.microsoft.com/office/powerpoint/2010/main" val="33293642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4B551-9E74-1043-8F4B-2802DBDB3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Observations: Variables and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57C8EE-FDD5-0E47-8095-1330D6B6DD0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Variables:</a:t>
            </a:r>
          </a:p>
          <a:p>
            <a:pPr lvl="1"/>
            <a:r>
              <a:rPr lang="en-US" dirty="0"/>
              <a:t>Properties of observations that are different (vary) across observations</a:t>
            </a:r>
          </a:p>
          <a:p>
            <a:pPr lvl="2"/>
            <a:r>
              <a:rPr lang="en-US" dirty="0"/>
              <a:t>e.g. Race/Ethnicity</a:t>
            </a:r>
          </a:p>
          <a:p>
            <a:endParaRPr lang="en-US" dirty="0"/>
          </a:p>
          <a:p>
            <a:r>
              <a:rPr lang="en-US" dirty="0"/>
              <a:t>Attributes:</a:t>
            </a:r>
          </a:p>
          <a:p>
            <a:pPr lvl="1"/>
            <a:r>
              <a:rPr lang="en-US" dirty="0"/>
              <a:t>Specific characteristics or qualities that describe each observation, can be grouped into variables</a:t>
            </a:r>
          </a:p>
          <a:p>
            <a:pPr lvl="2"/>
            <a:r>
              <a:rPr lang="en-US" dirty="0"/>
              <a:t>Black, White, </a:t>
            </a:r>
            <a:r>
              <a:rPr lang="en-US" dirty="0" err="1"/>
              <a:t>LatinX</a:t>
            </a:r>
            <a:r>
              <a:rPr lang="en-US" dirty="0"/>
              <a:t>, etc.</a:t>
            </a:r>
          </a:p>
        </p:txBody>
      </p:sp>
    </p:spTree>
    <p:extLst>
      <p:ext uri="{BB962C8B-B14F-4D97-AF65-F5344CB8AC3E}">
        <p14:creationId xmlns:p14="http://schemas.microsoft.com/office/powerpoint/2010/main" val="4444236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4B551-9E74-1043-8F4B-2802DBDB3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and Attributes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C562F14-37E5-6C4C-8A06-8775F8FE5A9E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3"/>
          <a:stretch>
            <a:fillRect/>
          </a:stretch>
        </p:blipFill>
        <p:spPr>
          <a:xfrm>
            <a:off x="4390813" y="1919176"/>
            <a:ext cx="3723301" cy="4495800"/>
          </a:xfrm>
        </p:spPr>
      </p:pic>
    </p:spTree>
    <p:extLst>
      <p:ext uri="{BB962C8B-B14F-4D97-AF65-F5344CB8AC3E}">
        <p14:creationId xmlns:p14="http://schemas.microsoft.com/office/powerpoint/2010/main" val="26468873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4B551-9E74-1043-8F4B-2802DBDB3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57C8EE-FDD5-0E47-8095-1330D6B6DD0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b="1" i="1" dirty="0"/>
              <a:t>What are the attributes for the variable </a:t>
            </a:r>
            <a:r>
              <a:rPr lang="en-US" b="1" i="1" u="sng" dirty="0"/>
              <a:t>SES</a:t>
            </a:r>
            <a:r>
              <a:rPr lang="en-US" b="1" i="1" dirty="0"/>
              <a:t>?</a:t>
            </a:r>
            <a:endParaRPr lang="en-US" b="1" i="1" u="sn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590D9E-37C6-A440-A3D0-50DAB6D10F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864" y="2311400"/>
            <a:ext cx="4953000" cy="1549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7585E30-6BD6-FC4E-B77F-8817417200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2936" y="2984500"/>
            <a:ext cx="4902200" cy="15621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D1F3EEA-79D0-9949-A6B9-D8A17C8173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4932" y="4889500"/>
            <a:ext cx="4914900" cy="154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5772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8AD4CAE-4F58-D44E-91BB-7EF90890C5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4E237DB-693A-7A4A-9C0C-90A94BDA7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Quantitative Observations</a:t>
            </a:r>
          </a:p>
        </p:txBody>
      </p:sp>
    </p:spTree>
    <p:extLst>
      <p:ext uri="{BB962C8B-B14F-4D97-AF65-F5344CB8AC3E}">
        <p14:creationId xmlns:p14="http://schemas.microsoft.com/office/powerpoint/2010/main" val="28799659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2064D-7C3C-0B42-9A3C-826FE77CA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Observations: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7A7B9D-3CDA-4F4B-8860-610CF771F03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Quantitative</a:t>
            </a:r>
          </a:p>
          <a:p>
            <a:pPr lvl="1"/>
            <a:r>
              <a:rPr lang="en-US" dirty="0"/>
              <a:t>Numerical data used to represent some social phenomenon</a:t>
            </a:r>
          </a:p>
        </p:txBody>
      </p:sp>
    </p:spTree>
    <p:extLst>
      <p:ext uri="{BB962C8B-B14F-4D97-AF65-F5344CB8AC3E}">
        <p14:creationId xmlns:p14="http://schemas.microsoft.com/office/powerpoint/2010/main" val="3481210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Observations: Levels of Measurement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Nominal</a:t>
            </a:r>
          </a:p>
          <a:p>
            <a:r>
              <a:rPr lang="en-US" dirty="0"/>
              <a:t>Ordinal</a:t>
            </a:r>
          </a:p>
          <a:p>
            <a:r>
              <a:rPr lang="en-US" dirty="0"/>
              <a:t>Interval-Ratio</a:t>
            </a:r>
          </a:p>
        </p:txBody>
      </p:sp>
    </p:spTree>
    <p:extLst>
      <p:ext uri="{BB962C8B-B14F-4D97-AF65-F5344CB8AC3E}">
        <p14:creationId xmlns:p14="http://schemas.microsoft.com/office/powerpoint/2010/main" val="35354289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Observations: Nominal (Most Basic)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000" dirty="0"/>
              <a:t>A set of categories for the purpose of naming, labeling, or classifying, but cannot be ranked</a:t>
            </a:r>
          </a:p>
          <a:p>
            <a:pPr lvl="1"/>
            <a:r>
              <a:rPr lang="en-US" dirty="0"/>
              <a:t>Political party </a:t>
            </a:r>
          </a:p>
          <a:p>
            <a:pPr lvl="1"/>
            <a:r>
              <a:rPr lang="en-US" dirty="0"/>
              <a:t>Religion</a:t>
            </a:r>
          </a:p>
          <a:p>
            <a:pPr lvl="1"/>
            <a:r>
              <a:rPr lang="en-US" dirty="0"/>
              <a:t>Gender</a:t>
            </a:r>
          </a:p>
          <a:p>
            <a:pPr lvl="1"/>
            <a:r>
              <a:rPr lang="en-US" dirty="0"/>
              <a:t>Major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Dichotomous/Binary Variable:</a:t>
            </a:r>
          </a:p>
          <a:p>
            <a:pPr lvl="1"/>
            <a:r>
              <a:rPr lang="en-US" dirty="0"/>
              <a:t>Special type of nominal variable that has only two values</a:t>
            </a:r>
          </a:p>
          <a:p>
            <a:pPr lvl="2"/>
            <a:r>
              <a:rPr lang="en-US" dirty="0"/>
              <a:t>Yes/No, Non-White/White, Student/Teacher</a:t>
            </a:r>
          </a:p>
        </p:txBody>
      </p:sp>
    </p:spTree>
    <p:extLst>
      <p:ext uri="{BB962C8B-B14F-4D97-AF65-F5344CB8AC3E}">
        <p14:creationId xmlns:p14="http://schemas.microsoft.com/office/powerpoint/2010/main" val="32673741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Observations: Ordinal (Moderate)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Variables with attributes that name, label, or classify, and can be ranked</a:t>
            </a:r>
          </a:p>
          <a:p>
            <a:pPr lvl="1"/>
            <a:r>
              <a:rPr lang="en-US" dirty="0"/>
              <a:t>Social class/SES</a:t>
            </a:r>
          </a:p>
          <a:p>
            <a:pPr lvl="2"/>
            <a:r>
              <a:rPr lang="en-US" dirty="0"/>
              <a:t>Upper</a:t>
            </a:r>
          </a:p>
          <a:p>
            <a:pPr lvl="2"/>
            <a:r>
              <a:rPr lang="en-US" dirty="0"/>
              <a:t>Middle</a:t>
            </a:r>
          </a:p>
          <a:p>
            <a:pPr lvl="2"/>
            <a:r>
              <a:rPr lang="en-US" dirty="0"/>
              <a:t>Working</a:t>
            </a:r>
          </a:p>
          <a:p>
            <a:pPr lvl="1"/>
            <a:r>
              <a:rPr lang="en-US" dirty="0"/>
              <a:t>Conservativeness</a:t>
            </a:r>
          </a:p>
          <a:p>
            <a:endParaRPr lang="en-US" dirty="0"/>
          </a:p>
          <a:p>
            <a:r>
              <a:rPr lang="en-US" dirty="0"/>
              <a:t>Can assign numbers, but lack an associated numerical value</a:t>
            </a:r>
          </a:p>
        </p:txBody>
      </p:sp>
    </p:spTree>
    <p:extLst>
      <p:ext uri="{BB962C8B-B14F-4D97-AF65-F5344CB8AC3E}">
        <p14:creationId xmlns:p14="http://schemas.microsoft.com/office/powerpoint/2010/main" val="8497006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C6DFA-0665-BB4A-A5AD-242D8F538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Empirical Social Science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0742D-25D7-1946-AA1A-91E9019D565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/>
              <a:t>Social scientists do empirical research by…</a:t>
            </a:r>
          </a:p>
          <a:p>
            <a:endParaRPr lang="en-US" sz="2800" dirty="0"/>
          </a:p>
          <a:p>
            <a:r>
              <a:rPr lang="en-US" sz="2800" spc="144" dirty="0">
                <a:solidFill>
                  <a:srgbClr val="FBFDF4"/>
                </a:solidFill>
                <a:latin typeface="Lato Italics"/>
              </a:rPr>
              <a:t>examining </a:t>
            </a:r>
            <a:r>
              <a:rPr lang="en-US" sz="2800" u="sng" spc="144" dirty="0">
                <a:solidFill>
                  <a:srgbClr val="FBFDF4"/>
                </a:solidFill>
                <a:latin typeface="Lato Bold Italics"/>
              </a:rPr>
              <a:t>relationships between variables</a:t>
            </a:r>
            <a:r>
              <a:rPr lang="en-US" sz="2800" spc="144" dirty="0">
                <a:solidFill>
                  <a:srgbClr val="FBFDF4"/>
                </a:solidFill>
                <a:latin typeface="Lato Bold Italics"/>
              </a:rPr>
              <a:t>,</a:t>
            </a:r>
            <a:r>
              <a:rPr lang="en-US" sz="2800" spc="144" dirty="0">
                <a:solidFill>
                  <a:srgbClr val="FBFDF4"/>
                </a:solidFill>
                <a:latin typeface="Lato Italics"/>
              </a:rPr>
              <a:t> across many </a:t>
            </a:r>
            <a:r>
              <a:rPr lang="en-US" sz="2800" b="1" spc="144" dirty="0">
                <a:solidFill>
                  <a:srgbClr val="FBFDF4"/>
                </a:solidFill>
                <a:latin typeface="Lato Italics"/>
              </a:rPr>
              <a:t>observations</a:t>
            </a:r>
            <a:r>
              <a:rPr lang="en-US" sz="2800" spc="144" dirty="0">
                <a:solidFill>
                  <a:srgbClr val="FBFDF4"/>
                </a:solidFill>
                <a:latin typeface="Lato Italics"/>
              </a:rPr>
              <a:t>, and develop </a:t>
            </a:r>
            <a:r>
              <a:rPr lang="en-US" sz="2800" b="1" spc="144" dirty="0">
                <a:solidFill>
                  <a:srgbClr val="FBFDF4"/>
                </a:solidFill>
                <a:latin typeface="Lato Italics"/>
              </a:rPr>
              <a:t>explanations</a:t>
            </a:r>
            <a:r>
              <a:rPr lang="en-US" sz="2800" spc="144" dirty="0">
                <a:solidFill>
                  <a:srgbClr val="FBFDF4"/>
                </a:solidFill>
                <a:latin typeface="Lato Italics"/>
              </a:rPr>
              <a:t> for these relationships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697852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Observations: Interval-Ratio (Highest, Most Specific)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Variable whose attributes classify, can be ranked, and have an equal numerical distance between values</a:t>
            </a:r>
          </a:p>
          <a:p>
            <a:pPr lvl="1"/>
            <a:r>
              <a:rPr lang="en-US" dirty="0"/>
              <a:t>Age</a:t>
            </a:r>
          </a:p>
          <a:p>
            <a:pPr lvl="1"/>
            <a:r>
              <a:rPr lang="en-US" dirty="0"/>
              <a:t>Income</a:t>
            </a:r>
          </a:p>
          <a:p>
            <a:pPr lvl="1"/>
            <a:r>
              <a:rPr lang="en-US" dirty="0"/>
              <a:t>SAT scores</a:t>
            </a:r>
          </a:p>
          <a:p>
            <a:pPr lvl="1"/>
            <a:endParaRPr lang="en-US" dirty="0"/>
          </a:p>
          <a:p>
            <a:r>
              <a:rPr lang="en-US" dirty="0"/>
              <a:t>Ratio variables have a natural zero point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970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Observations: Levels of Measurement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5126" y="76200"/>
            <a:ext cx="5273675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645816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4B551-9E74-1043-8F4B-2802DBDB3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Observations: Levels of Measurement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57C8EE-FDD5-0E47-8095-1330D6B6DD0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b="1" i="1" dirty="0"/>
              <a:t>The variable </a:t>
            </a:r>
            <a:r>
              <a:rPr lang="en-US" b="1" i="1" u="sng" dirty="0"/>
              <a:t>SES</a:t>
            </a:r>
            <a:r>
              <a:rPr lang="en-US" b="1" i="1" dirty="0"/>
              <a:t> is what level of measurement?</a:t>
            </a:r>
            <a:endParaRPr lang="en-US" b="1" i="1" u="sn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590D9E-37C6-A440-A3D0-50DAB6D10F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864" y="2311400"/>
            <a:ext cx="4953000" cy="1549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7585E30-6BD6-FC4E-B77F-8817417200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2936" y="2984500"/>
            <a:ext cx="4902200" cy="15621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D1F3EEA-79D0-9949-A6B9-D8A17C8173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4932" y="4889500"/>
            <a:ext cx="4914900" cy="154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3457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E9418C8-BF31-9B4B-BCDF-4F04F36729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E4C174C-4ADC-0F4D-B723-B9075D6FF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The Functions of Quantitative Analysis (Statistics)</a:t>
            </a:r>
          </a:p>
        </p:txBody>
      </p:sp>
    </p:spTree>
    <p:extLst>
      <p:ext uri="{BB962C8B-B14F-4D97-AF65-F5344CB8AC3E}">
        <p14:creationId xmlns:p14="http://schemas.microsoft.com/office/powerpoint/2010/main" val="40061194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2064D-7C3C-0B42-9A3C-826FE77CA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7A7B9D-3CDA-4F4B-8860-610CF771F03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Quantitative Analysis</a:t>
            </a:r>
          </a:p>
          <a:p>
            <a:pPr lvl="1"/>
            <a:r>
              <a:rPr lang="en-US" dirty="0"/>
              <a:t>Search for statistical relationships between numerically-measured variables</a:t>
            </a:r>
          </a:p>
        </p:txBody>
      </p:sp>
    </p:spTree>
    <p:extLst>
      <p:ext uri="{BB962C8B-B14F-4D97-AF65-F5344CB8AC3E}">
        <p14:creationId xmlns:p14="http://schemas.microsoft.com/office/powerpoint/2010/main" val="515464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Population vs. Sample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366713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4732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Population vs. Sample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Population</a:t>
            </a:r>
          </a:p>
          <a:p>
            <a:pPr lvl="1"/>
            <a:r>
              <a:rPr lang="en-US" dirty="0"/>
              <a:t>The total set of observations/units of analysis (cases, individuals, groups, objects, events) that exist for a specific topic</a:t>
            </a:r>
          </a:p>
          <a:p>
            <a:endParaRPr lang="en-US" dirty="0"/>
          </a:p>
          <a:p>
            <a:r>
              <a:rPr lang="en-US" dirty="0"/>
              <a:t>Sample</a:t>
            </a:r>
          </a:p>
          <a:p>
            <a:pPr lvl="1"/>
            <a:r>
              <a:rPr lang="en-US" dirty="0"/>
              <a:t>A subset of the observations/units of analysis in the population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242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CFB8B-4244-3D47-AE4E-EF038DEA7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dirty="0"/>
              <a:t>The Functions of Quantitative Analysis (Statistics)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C9623-48D3-F241-8296-D6352B94736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en-US" dirty="0"/>
              <a:t>Description (Descriptive Statistics)</a:t>
            </a:r>
          </a:p>
          <a:p>
            <a:pPr lvl="1"/>
            <a:r>
              <a:rPr lang="en-US" altLang="en-US" dirty="0"/>
              <a:t>Characterize the distribution of data by reducing to a smaller, more manageable amount</a:t>
            </a:r>
          </a:p>
          <a:p>
            <a:endParaRPr lang="en-US" dirty="0"/>
          </a:p>
          <a:p>
            <a:r>
              <a:rPr lang="en-US" altLang="en-US" dirty="0"/>
              <a:t>Decision making (Inferential Statistics)</a:t>
            </a:r>
          </a:p>
          <a:p>
            <a:pPr lvl="1"/>
            <a:r>
              <a:rPr lang="en-US" altLang="en-US" dirty="0"/>
              <a:t>Make decisions based on data collected on only a small portion (sample) of the larger group we want to study (population)</a:t>
            </a:r>
          </a:p>
          <a:p>
            <a:pPr lvl="1"/>
            <a:r>
              <a:rPr lang="en-US" altLang="en-US" dirty="0"/>
              <a:t>Can we generalize our findings from our sample to the population?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1237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9058F-47A6-E342-9032-92CC914EB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Inferential Statistics (Decision-Making)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EBACDD-E8E5-B643-BF7C-ADD0CD75C1E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Statistic</a:t>
            </a:r>
          </a:p>
          <a:p>
            <a:pPr lvl="1"/>
            <a:r>
              <a:rPr lang="en-US" dirty="0"/>
              <a:t>Estimate (for what’s going on in population) based on the sample</a:t>
            </a:r>
          </a:p>
          <a:p>
            <a:pPr lvl="1"/>
            <a:endParaRPr lang="en-US" dirty="0"/>
          </a:p>
          <a:p>
            <a:r>
              <a:rPr lang="en-US" dirty="0"/>
              <a:t>Parameter</a:t>
            </a:r>
          </a:p>
          <a:p>
            <a:pPr lvl="1"/>
            <a:r>
              <a:rPr lang="en-US" dirty="0"/>
              <a:t>Actual measurement value for what’s going on in population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4459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C6DFA-0665-BB4A-A5AD-242D8F538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Reminder: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0742D-25D7-1946-AA1A-91E9019D565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/>
              <a:t>Social scientists do empirical research by…</a:t>
            </a:r>
          </a:p>
          <a:p>
            <a:endParaRPr lang="en-US" sz="2800" dirty="0"/>
          </a:p>
          <a:p>
            <a:r>
              <a:rPr lang="en-US" sz="2800" spc="144" dirty="0">
                <a:solidFill>
                  <a:srgbClr val="FBFDF4"/>
                </a:solidFill>
                <a:latin typeface="Lato Italics"/>
              </a:rPr>
              <a:t>examining </a:t>
            </a:r>
            <a:r>
              <a:rPr lang="en-US" sz="2800" u="sng" spc="144" dirty="0">
                <a:solidFill>
                  <a:srgbClr val="FBFDF4"/>
                </a:solidFill>
                <a:latin typeface="Lato Bold Italics"/>
              </a:rPr>
              <a:t>relationships between variables</a:t>
            </a:r>
            <a:r>
              <a:rPr lang="en-US" sz="2800" spc="144" dirty="0">
                <a:solidFill>
                  <a:srgbClr val="FBFDF4"/>
                </a:solidFill>
                <a:latin typeface="Lato Bold Italics"/>
              </a:rPr>
              <a:t>,</a:t>
            </a:r>
            <a:r>
              <a:rPr lang="en-US" sz="2800" spc="144" dirty="0">
                <a:solidFill>
                  <a:srgbClr val="FBFDF4"/>
                </a:solidFill>
                <a:latin typeface="Lato Italics"/>
              </a:rPr>
              <a:t> across many </a:t>
            </a:r>
            <a:r>
              <a:rPr lang="en-US" sz="2800" b="1" spc="144" dirty="0">
                <a:solidFill>
                  <a:srgbClr val="FBFDF4"/>
                </a:solidFill>
                <a:latin typeface="Lato Italics"/>
              </a:rPr>
              <a:t>observations</a:t>
            </a:r>
            <a:r>
              <a:rPr lang="en-US" sz="2800" spc="144" dirty="0">
                <a:solidFill>
                  <a:srgbClr val="FBFDF4"/>
                </a:solidFill>
                <a:latin typeface="Lato Italics"/>
              </a:rPr>
              <a:t>, and develop </a:t>
            </a:r>
            <a:r>
              <a:rPr lang="en-US" sz="2800" b="1" spc="144" dirty="0">
                <a:solidFill>
                  <a:srgbClr val="FBFDF4"/>
                </a:solidFill>
                <a:latin typeface="Lato Italics"/>
              </a:rPr>
              <a:t>explanations</a:t>
            </a:r>
            <a:r>
              <a:rPr lang="en-US" sz="2800" spc="144" dirty="0">
                <a:solidFill>
                  <a:srgbClr val="FBFDF4"/>
                </a:solidFill>
                <a:latin typeface="Lato Italics"/>
              </a:rPr>
              <a:t> for these relationships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462547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962FB-DE7D-8B4B-AE48-53C839B38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Empirical Social Science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CC474-8BC5-6C4E-9271-5E4810C6BAB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Observations + Explanation</a:t>
            </a:r>
          </a:p>
        </p:txBody>
      </p:sp>
    </p:spTree>
    <p:extLst>
      <p:ext uri="{BB962C8B-B14F-4D97-AF65-F5344CB8AC3E}">
        <p14:creationId xmlns:p14="http://schemas.microsoft.com/office/powerpoint/2010/main" val="34627086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C6DFA-0665-BB4A-A5AD-242D8F538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Relationships between Variables</a:t>
            </a:r>
            <a:endParaRPr lang="en-US" dirty="0"/>
          </a:p>
        </p:txBody>
      </p:sp>
      <p:pic>
        <p:nvPicPr>
          <p:cNvPr id="19" name="Content Placeholder 18">
            <a:extLst>
              <a:ext uri="{FF2B5EF4-FFF2-40B4-BE49-F238E27FC236}">
                <a16:creationId xmlns:a16="http://schemas.microsoft.com/office/drawing/2014/main" id="{5C9D7885-FDB3-BE4D-99A5-7CC1FF96648B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3"/>
          <a:stretch>
            <a:fillRect/>
          </a:stretch>
        </p:blipFill>
        <p:spPr>
          <a:xfrm>
            <a:off x="2114550" y="2380511"/>
            <a:ext cx="7962900" cy="3530600"/>
          </a:xfrm>
        </p:spPr>
      </p:pic>
    </p:spTree>
    <p:extLst>
      <p:ext uri="{BB962C8B-B14F-4D97-AF65-F5344CB8AC3E}">
        <p14:creationId xmlns:p14="http://schemas.microsoft.com/office/powerpoint/2010/main" val="7101073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Dependent and Independent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Dependent</a:t>
            </a:r>
          </a:p>
          <a:p>
            <a:pPr lvl="1"/>
            <a:r>
              <a:rPr lang="en-US" dirty="0"/>
              <a:t>The variable </a:t>
            </a:r>
            <a:r>
              <a:rPr lang="en-US" i="1" dirty="0"/>
              <a:t>to be</a:t>
            </a:r>
            <a:r>
              <a:rPr lang="en-US" dirty="0"/>
              <a:t> explained</a:t>
            </a:r>
          </a:p>
          <a:p>
            <a:pPr lvl="1"/>
            <a:r>
              <a:rPr lang="en-US" dirty="0"/>
              <a:t>The “effect”</a:t>
            </a:r>
          </a:p>
          <a:p>
            <a:pPr lvl="1"/>
            <a:r>
              <a:rPr lang="en-US" dirty="0"/>
              <a:t>The “Y” variable</a:t>
            </a:r>
          </a:p>
          <a:p>
            <a:pPr lvl="1"/>
            <a:r>
              <a:rPr lang="en-US" dirty="0"/>
              <a:t>The outcome</a:t>
            </a:r>
          </a:p>
          <a:p>
            <a:endParaRPr lang="en-US" dirty="0"/>
          </a:p>
          <a:p>
            <a:r>
              <a:rPr lang="en-US" dirty="0"/>
              <a:t>Independent</a:t>
            </a:r>
          </a:p>
          <a:p>
            <a:pPr lvl="1"/>
            <a:r>
              <a:rPr lang="en-US" dirty="0"/>
              <a:t>The variable expected to </a:t>
            </a:r>
            <a:r>
              <a:rPr lang="en-US" i="1" dirty="0"/>
              <a:t>account for/explain </a:t>
            </a:r>
            <a:r>
              <a:rPr lang="en-US" dirty="0"/>
              <a:t>the dependent variable</a:t>
            </a:r>
          </a:p>
          <a:p>
            <a:pPr lvl="1"/>
            <a:r>
              <a:rPr lang="en-US" dirty="0"/>
              <a:t>The presumed “cause”</a:t>
            </a:r>
          </a:p>
          <a:p>
            <a:pPr lvl="1"/>
            <a:r>
              <a:rPr lang="en-US" dirty="0"/>
              <a:t>The “X” variable</a:t>
            </a:r>
          </a:p>
          <a:p>
            <a:pPr lvl="1"/>
            <a:r>
              <a:rPr lang="en-US" dirty="0"/>
              <a:t>The predictor</a:t>
            </a:r>
          </a:p>
        </p:txBody>
      </p:sp>
    </p:spTree>
    <p:extLst>
      <p:ext uri="{BB962C8B-B14F-4D97-AF65-F5344CB8AC3E}">
        <p14:creationId xmlns:p14="http://schemas.microsoft.com/office/powerpoint/2010/main" val="41590216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/>
              <a:t>Three Criteria for Cause and Effect: The Purpose of Empirical Research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Association: </a:t>
            </a:r>
          </a:p>
          <a:p>
            <a:pPr lvl="1"/>
            <a:r>
              <a:rPr lang="en-US" dirty="0"/>
              <a:t>Must be an empirical relationship between the cause and effect</a:t>
            </a:r>
          </a:p>
          <a:p>
            <a:pPr lvl="1"/>
            <a:endParaRPr lang="en-US" dirty="0"/>
          </a:p>
          <a:p>
            <a:r>
              <a:rPr lang="en-US" dirty="0"/>
              <a:t>Time ordering:  </a:t>
            </a:r>
          </a:p>
          <a:p>
            <a:pPr lvl="1"/>
            <a:r>
              <a:rPr lang="en-US" dirty="0"/>
              <a:t>Cause must precede the effect</a:t>
            </a:r>
          </a:p>
          <a:p>
            <a:pPr lvl="1"/>
            <a:endParaRPr lang="en-US" dirty="0"/>
          </a:p>
          <a:p>
            <a:r>
              <a:rPr lang="en-US" dirty="0"/>
              <a:t>Non-spuriousness:</a:t>
            </a:r>
          </a:p>
          <a:p>
            <a:pPr lvl="1"/>
            <a:r>
              <a:rPr lang="en-US" dirty="0"/>
              <a:t>This relationship cannot be explained by other factors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2311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E11C69F-7BDD-F14C-B32D-7375C35B89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3B09D53-D60C-BE46-98AC-EDE0966E0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Observations</a:t>
            </a:r>
          </a:p>
        </p:txBody>
      </p:sp>
    </p:spTree>
    <p:extLst>
      <p:ext uri="{BB962C8B-B14F-4D97-AF65-F5344CB8AC3E}">
        <p14:creationId xmlns:p14="http://schemas.microsoft.com/office/powerpoint/2010/main" val="36034541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4B551-9E74-1043-8F4B-2802DBDB3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57C8EE-FDD5-0E47-8095-1330D6B6DD0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Units of Analysis</a:t>
            </a:r>
          </a:p>
          <a:p>
            <a:pPr lvl="1"/>
            <a:r>
              <a:rPr lang="en-US" dirty="0"/>
              <a:t>The level of social life under investigation</a:t>
            </a:r>
          </a:p>
          <a:p>
            <a:pPr lvl="1"/>
            <a:endParaRPr lang="en-US" dirty="0"/>
          </a:p>
          <a:p>
            <a:pPr lvl="2"/>
            <a:r>
              <a:rPr lang="en-US" dirty="0"/>
              <a:t>Individual Level</a:t>
            </a:r>
          </a:p>
          <a:p>
            <a:pPr lvl="3"/>
            <a:r>
              <a:rPr lang="en-US" dirty="0"/>
              <a:t>Person (people)</a:t>
            </a:r>
          </a:p>
          <a:p>
            <a:pPr lvl="1"/>
            <a:endParaRPr lang="en-US" dirty="0"/>
          </a:p>
          <a:p>
            <a:pPr lvl="2"/>
            <a:r>
              <a:rPr lang="en-US" dirty="0"/>
              <a:t>Aggregate Level</a:t>
            </a:r>
          </a:p>
          <a:p>
            <a:pPr lvl="3"/>
            <a:r>
              <a:rPr lang="en-US" dirty="0"/>
              <a:t>Family</a:t>
            </a:r>
          </a:p>
          <a:p>
            <a:pPr lvl="3"/>
            <a:r>
              <a:rPr lang="en-US" dirty="0"/>
              <a:t>Organization</a:t>
            </a:r>
          </a:p>
          <a:p>
            <a:pPr lvl="3"/>
            <a:r>
              <a:rPr lang="en-US" dirty="0"/>
              <a:t>City, County, State, etc.</a:t>
            </a:r>
          </a:p>
        </p:txBody>
      </p:sp>
    </p:spTree>
    <p:extLst>
      <p:ext uri="{BB962C8B-B14F-4D97-AF65-F5344CB8AC3E}">
        <p14:creationId xmlns:p14="http://schemas.microsoft.com/office/powerpoint/2010/main" val="4723557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4B551-9E74-1043-8F4B-2802DBDB3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57C8EE-FDD5-0E47-8095-1330D6B6DD0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Observations on </a:t>
            </a:r>
            <a:r>
              <a:rPr lang="en-US" b="1" i="1" u="sng" dirty="0"/>
              <a:t>ROWS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15E9BE-154A-CC4B-B94C-9A99C509E2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711" y="2232422"/>
            <a:ext cx="4940300" cy="1574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F89E9E8-CF62-DE45-84CC-FF342EB792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8776" y="3019822"/>
            <a:ext cx="4902200" cy="1549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A4AF371-D224-8542-AB7F-B1392911FE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7861" y="4859139"/>
            <a:ext cx="4914900" cy="158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9049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4B551-9E74-1043-8F4B-2802DBDB3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57C8EE-FDD5-0E47-8095-1330D6B6DD0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b="1" i="1" dirty="0"/>
              <a:t>What is the unit of analysis here?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15E9BE-154A-CC4B-B94C-9A99C509E2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711" y="2232422"/>
            <a:ext cx="4940300" cy="1574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F89E9E8-CF62-DE45-84CC-FF342EB792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8776" y="3019822"/>
            <a:ext cx="4902200" cy="1549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A4AF371-D224-8542-AB7F-B1392911FE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7861" y="4859139"/>
            <a:ext cx="4914900" cy="158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4953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4B551-9E74-1043-8F4B-2802DBDB3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57C8EE-FDD5-0E47-8095-1330D6B6DD0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Every observation under investigation has many </a:t>
            </a:r>
            <a:r>
              <a:rPr lang="en-US" b="1" dirty="0"/>
              <a:t>variables</a:t>
            </a:r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371479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4B551-9E74-1043-8F4B-2802DBDB3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Observations: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57C8EE-FDD5-0E47-8095-1330D6B6DD0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Properties of observations that are different (vary) across observations.</a:t>
            </a:r>
          </a:p>
          <a:p>
            <a:endParaRPr lang="en-US" dirty="0"/>
          </a:p>
          <a:p>
            <a:pPr lvl="1"/>
            <a:r>
              <a:rPr lang="en-US" dirty="0"/>
              <a:t>Social class</a:t>
            </a:r>
          </a:p>
          <a:p>
            <a:pPr lvl="1"/>
            <a:r>
              <a:rPr lang="en-US" dirty="0"/>
              <a:t>Age</a:t>
            </a:r>
          </a:p>
          <a:p>
            <a:pPr lvl="1"/>
            <a:r>
              <a:rPr lang="en-US" dirty="0"/>
              <a:t>Gender</a:t>
            </a:r>
          </a:p>
          <a:p>
            <a:pPr lvl="1"/>
            <a:r>
              <a:rPr lang="en-US" dirty="0"/>
              <a:t>Sex</a:t>
            </a:r>
          </a:p>
          <a:p>
            <a:pPr lvl="1"/>
            <a:r>
              <a:rPr lang="en-US" dirty="0"/>
              <a:t>Race</a:t>
            </a:r>
          </a:p>
        </p:txBody>
      </p:sp>
    </p:spTree>
    <p:extLst>
      <p:ext uri="{BB962C8B-B14F-4D97-AF65-F5344CB8AC3E}">
        <p14:creationId xmlns:p14="http://schemas.microsoft.com/office/powerpoint/2010/main" val="18114548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Methods Them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Module">
    <a:dk1>
      <a:sysClr val="windowText" lastClr="000000"/>
    </a:dk1>
    <a:lt1>
      <a:sysClr val="window" lastClr="FFFFFF"/>
    </a:lt1>
    <a:dk2>
      <a:srgbClr val="5A6378"/>
    </a:dk2>
    <a:lt2>
      <a:srgbClr val="D4D4D6"/>
    </a:lt2>
    <a:accent1>
      <a:srgbClr val="F0AD00"/>
    </a:accent1>
    <a:accent2>
      <a:srgbClr val="60B5CC"/>
    </a:accent2>
    <a:accent3>
      <a:srgbClr val="E66C7D"/>
    </a:accent3>
    <a:accent4>
      <a:srgbClr val="6BB76D"/>
    </a:accent4>
    <a:accent5>
      <a:srgbClr val="E88651"/>
    </a:accent5>
    <a:accent6>
      <a:srgbClr val="C64847"/>
    </a:accent6>
    <a:hlink>
      <a:srgbClr val="168BBA"/>
    </a:hlink>
    <a:folHlink>
      <a:srgbClr val="6800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Frankfort Nachmias_Statistic for a Diverse Society_PPT</Template>
  <TotalTime>3947</TotalTime>
  <Words>840</Words>
  <Application>Microsoft Macintosh PowerPoint</Application>
  <PresentationFormat>Widescreen</PresentationFormat>
  <Paragraphs>179</Paragraphs>
  <Slides>32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32</vt:i4>
      </vt:variant>
    </vt:vector>
  </HeadingPairs>
  <TitlesOfParts>
    <vt:vector size="42" baseType="lpstr">
      <vt:lpstr>Arial</vt:lpstr>
      <vt:lpstr>Calibri</vt:lpstr>
      <vt:lpstr>Lato Bold Italics</vt:lpstr>
      <vt:lpstr>Lato Italics</vt:lpstr>
      <vt:lpstr>Myriad Pro</vt:lpstr>
      <vt:lpstr>Verdana</vt:lpstr>
      <vt:lpstr>Wingdings</vt:lpstr>
      <vt:lpstr>Wingdings 2</vt:lpstr>
      <vt:lpstr>Custom Design</vt:lpstr>
      <vt:lpstr>Methods Theme</vt:lpstr>
      <vt:lpstr>Introduction to quantitative analysis</vt:lpstr>
      <vt:lpstr>Empirical Social Science</vt:lpstr>
      <vt:lpstr>Empirical Social Science</vt:lpstr>
      <vt:lpstr>Observations</vt:lpstr>
      <vt:lpstr>Observations</vt:lpstr>
      <vt:lpstr>Observations</vt:lpstr>
      <vt:lpstr>Observations</vt:lpstr>
      <vt:lpstr>Observations</vt:lpstr>
      <vt:lpstr>Observations: Variables</vt:lpstr>
      <vt:lpstr>Observations</vt:lpstr>
      <vt:lpstr>Observations</vt:lpstr>
      <vt:lpstr>Observations: Variables and Attributes</vt:lpstr>
      <vt:lpstr>Variables and Attributes</vt:lpstr>
      <vt:lpstr>Observations</vt:lpstr>
      <vt:lpstr>Quantitative Observations</vt:lpstr>
      <vt:lpstr>Observations: Types</vt:lpstr>
      <vt:lpstr>Observations: Levels of Measurement</vt:lpstr>
      <vt:lpstr>Observations: Nominal (Most Basic)</vt:lpstr>
      <vt:lpstr>Observations: Ordinal (Moderate)</vt:lpstr>
      <vt:lpstr>Observations: Interval-Ratio (Highest, Most Specific)</vt:lpstr>
      <vt:lpstr>Observations: Levels of Measurement</vt:lpstr>
      <vt:lpstr>Observations: Levels of Measurement</vt:lpstr>
      <vt:lpstr>The Functions of Quantitative Analysis (Statistics)</vt:lpstr>
      <vt:lpstr>Types of Analysis</vt:lpstr>
      <vt:lpstr>Population vs. Sample</vt:lpstr>
      <vt:lpstr>Population vs. Sample</vt:lpstr>
      <vt:lpstr>The Functions of Quantitative Analysis (Statistics)</vt:lpstr>
      <vt:lpstr>Inferential Statistics (Decision-Making)</vt:lpstr>
      <vt:lpstr>Reminder: </vt:lpstr>
      <vt:lpstr>Relationships between Variables</vt:lpstr>
      <vt:lpstr>Dependent and Independent Variables</vt:lpstr>
      <vt:lpstr>Three Criteria for Cause and Effect: The Purpose of Empirical Research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Leblond, Rachael</dc:creator>
  <cp:lastModifiedBy>Burrel Vann</cp:lastModifiedBy>
  <cp:revision>163</cp:revision>
  <dcterms:created xsi:type="dcterms:W3CDTF">2013-12-06T01:46:03Z</dcterms:created>
  <dcterms:modified xsi:type="dcterms:W3CDTF">2020-01-22T23:32:31Z</dcterms:modified>
</cp:coreProperties>
</file>