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0" r:id="rId2"/>
  </p:sldMasterIdLst>
  <p:notesMasterIdLst>
    <p:notesMasterId r:id="rId56"/>
  </p:notesMasterIdLst>
  <p:sldIdLst>
    <p:sldId id="256" r:id="rId3"/>
    <p:sldId id="338" r:id="rId4"/>
    <p:sldId id="329" r:id="rId5"/>
    <p:sldId id="282" r:id="rId6"/>
    <p:sldId id="288" r:id="rId7"/>
    <p:sldId id="336" r:id="rId8"/>
    <p:sldId id="284" r:id="rId9"/>
    <p:sldId id="341" r:id="rId10"/>
    <p:sldId id="335" r:id="rId11"/>
    <p:sldId id="310" r:id="rId12"/>
    <p:sldId id="311" r:id="rId13"/>
    <p:sldId id="312" r:id="rId14"/>
    <p:sldId id="342" r:id="rId15"/>
    <p:sldId id="317" r:id="rId16"/>
    <p:sldId id="318" r:id="rId17"/>
    <p:sldId id="353" r:id="rId18"/>
    <p:sldId id="337" r:id="rId19"/>
    <p:sldId id="257" r:id="rId20"/>
    <p:sldId id="328" r:id="rId21"/>
    <p:sldId id="292" r:id="rId22"/>
    <p:sldId id="322" r:id="rId23"/>
    <p:sldId id="283" r:id="rId24"/>
    <p:sldId id="308" r:id="rId25"/>
    <p:sldId id="339" r:id="rId26"/>
    <p:sldId id="344" r:id="rId27"/>
    <p:sldId id="307" r:id="rId28"/>
    <p:sldId id="306" r:id="rId29"/>
    <p:sldId id="343" r:id="rId30"/>
    <p:sldId id="260" r:id="rId31"/>
    <p:sldId id="332" r:id="rId32"/>
    <p:sldId id="352" r:id="rId33"/>
    <p:sldId id="354" r:id="rId34"/>
    <p:sldId id="298" r:id="rId35"/>
    <p:sldId id="357" r:id="rId36"/>
    <p:sldId id="355" r:id="rId37"/>
    <p:sldId id="356" r:id="rId38"/>
    <p:sldId id="358" r:id="rId39"/>
    <p:sldId id="346" r:id="rId40"/>
    <p:sldId id="348" r:id="rId41"/>
    <p:sldId id="347" r:id="rId42"/>
    <p:sldId id="360" r:id="rId43"/>
    <p:sldId id="331" r:id="rId44"/>
    <p:sldId id="304" r:id="rId45"/>
    <p:sldId id="349" r:id="rId46"/>
    <p:sldId id="361" r:id="rId47"/>
    <p:sldId id="350" r:id="rId48"/>
    <p:sldId id="340" r:id="rId49"/>
    <p:sldId id="351" r:id="rId50"/>
    <p:sldId id="362" r:id="rId51"/>
    <p:sldId id="314" r:id="rId52"/>
    <p:sldId id="326" r:id="rId53"/>
    <p:sldId id="363" r:id="rId54"/>
    <p:sldId id="364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62" autoAdjust="0"/>
    <p:restoredTop sz="72170"/>
  </p:normalViewPr>
  <p:slideViewPr>
    <p:cSldViewPr snapToGrid="0" snapToObjects="1">
      <p:cViewPr varScale="1">
        <p:scale>
          <a:sx n="85" d="100"/>
          <a:sy n="85" d="100"/>
        </p:scale>
        <p:origin x="70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7" d="100"/>
          <a:sy n="77" d="100"/>
        </p:scale>
        <p:origin x="3344" y="20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5A8BE-F54B-40BC-8972-325E59CDB8F3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68F5D-7434-4989-8564-166DEB06CF4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1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073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06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6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13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6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57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332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98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Unimodal</a:t>
            </a:r>
          </a:p>
          <a:p>
            <a:pPr lvl="1"/>
            <a:r>
              <a:rPr lang="en-US" dirty="0"/>
              <a:t>One mode</a:t>
            </a:r>
          </a:p>
          <a:p>
            <a:r>
              <a:rPr lang="en-US" dirty="0"/>
              <a:t>Bimodal </a:t>
            </a:r>
          </a:p>
          <a:p>
            <a:pPr lvl="1"/>
            <a:r>
              <a:rPr lang="en-US" dirty="0"/>
              <a:t>Two distinct modes</a:t>
            </a:r>
          </a:p>
          <a:p>
            <a:r>
              <a:rPr lang="en-US" dirty="0"/>
              <a:t>Multi-modal </a:t>
            </a:r>
          </a:p>
          <a:p>
            <a:pPr lvl="1"/>
            <a:r>
              <a:rPr lang="en-US" dirty="0"/>
              <a:t>More than 2 distinct modes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241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28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41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845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848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15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70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393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1997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Sensitive to extremes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73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3451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264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516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046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68F5D-7434-4989-8564-166DEB06CF4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9471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65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006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1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47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258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43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031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68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26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421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184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6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801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09B9A1-4145-384C-A097-4842B23D162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478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139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unimodal distributions, when the mode, the median, and the mean coincide or are almost identical, the distribution is symmetrical</a:t>
            </a:r>
          </a:p>
          <a:p>
            <a:endParaRPr lang="en-US" dirty="0"/>
          </a:p>
          <a:p>
            <a:r>
              <a:rPr lang="en-US" dirty="0"/>
              <a:t>If mean is higher than the median, the distribution is positively skewed</a:t>
            </a:r>
          </a:p>
          <a:p>
            <a:endParaRPr lang="en-US" dirty="0"/>
          </a:p>
          <a:p>
            <a:r>
              <a:rPr lang="en-US" dirty="0"/>
              <a:t>If mean is lower than the median, the distribution is negatively skewed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9311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1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Too many numbers but need to make table interpretable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altLang="en-US" dirty="0"/>
              <a:t>Collapse or group into smaller categories/values</a:t>
            </a:r>
          </a:p>
          <a:p>
            <a:pPr lvl="1"/>
            <a:r>
              <a:rPr lang="en-US" altLang="en-US" dirty="0"/>
              <a:t>Range of values in each category</a:t>
            </a:r>
          </a:p>
          <a:p>
            <a:pPr lvl="1"/>
            <a:r>
              <a:rPr lang="en-US" altLang="en-US" dirty="0"/>
              <a:t>Each category should have same number of values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41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242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49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BF3E54-7D39-CB44-AE91-81649840D4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6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9"/>
          <p:cNvSpPr/>
          <p:nvPr/>
        </p:nvSpPr>
        <p:spPr>
          <a:xfrm>
            <a:off x="-12700" y="6053139"/>
            <a:ext cx="2999317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Myriad Pro"/>
              <a:cs typeface="Myriad Pro"/>
            </a:endParaRPr>
          </a:p>
        </p:txBody>
      </p:sp>
      <p:sp>
        <p:nvSpPr>
          <p:cNvPr id="6" name="Rectangle 10"/>
          <p:cNvSpPr/>
          <p:nvPr/>
        </p:nvSpPr>
        <p:spPr>
          <a:xfrm>
            <a:off x="3145368" y="6043614"/>
            <a:ext cx="904663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9013"/>
            <a:ext cx="27432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1300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1"/>
            <a:ext cx="17272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yriad Pro"/>
                <a:cs typeface="Myriad Pro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>
            <a:lvl1pPr>
              <a:defRPr>
                <a:latin typeface="Myriad Pro"/>
                <a:cs typeface="Myriad Pro"/>
              </a:defRPr>
            </a:lvl1pPr>
            <a:lvl2pPr>
              <a:defRPr>
                <a:latin typeface="Myriad Pro"/>
                <a:cs typeface="Myriad Pro"/>
              </a:defRPr>
            </a:lvl2pPr>
            <a:lvl3pPr>
              <a:defRPr>
                <a:latin typeface="Myriad Pro"/>
                <a:cs typeface="Myriad Pro"/>
              </a:defRPr>
            </a:lvl3pPr>
            <a:lvl4pPr>
              <a:defRPr>
                <a:latin typeface="Myriad Pro"/>
                <a:cs typeface="Myriad Pro"/>
              </a:defRPr>
            </a:lvl4pPr>
            <a:lvl5pPr>
              <a:defRPr>
                <a:latin typeface="Myriad Pro"/>
                <a:cs typeface="Myriad Pro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7" name="Rectangle 9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10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1"/>
            <a:ext cx="19304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1"/>
            <a:ext cx="6096000" cy="365125"/>
          </a:xfrm>
        </p:spPr>
        <p:txBody>
          <a:bodyPr rtlCol="0"/>
          <a:lstStyle>
            <a:lvl1pPr>
              <a:defRPr/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3822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5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6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1"/>
            <a:ext cx="2946400" cy="365125"/>
          </a:xfrm>
        </p:spPr>
        <p:txBody>
          <a:bodyPr/>
          <a:lstStyle>
            <a:lvl1pPr>
              <a:defRPr/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248401"/>
            <a:ext cx="7431617" cy="365125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7"/>
            <a:ext cx="533400" cy="325967"/>
          </a:xfrm>
        </p:spPr>
        <p:txBody>
          <a:bodyPr/>
          <a:lstStyle>
            <a:lvl1pPr>
              <a:defRPr/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817033" y="1600201"/>
            <a:ext cx="10871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</a:defRPr>
            </a:lvl1pPr>
          </a:lstStyle>
          <a:p>
            <a:fld id="{9E955210-1050-5546-9F10-C922A94AA704}" type="datetimeFigureOut">
              <a:rPr lang="en-US" smtClean="0"/>
              <a:pPr/>
              <a:t>2/6/20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</a:defRPr>
            </a:lvl1pPr>
          </a:lstStyle>
          <a:p>
            <a:fld id="{765183DE-2F6B-464C-82D5-5BFCDC95EB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Myriad Pro"/>
          <a:ea typeface="+mj-ea"/>
          <a:cs typeface="Myriad Pro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Myriad Pro"/>
          <a:ea typeface="+mn-ea"/>
          <a:cs typeface="Myriad Pro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Myriad Pro"/>
          <a:ea typeface="+mn-ea"/>
          <a:cs typeface="Myriad Pro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Myriad Pro"/>
          <a:ea typeface="+mn-ea"/>
          <a:cs typeface="Myriad Pro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E66C7D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6BB76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Myriad Pro"/>
          <a:ea typeface="+mn-ea"/>
          <a:cs typeface="Myriad Pro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Frequencies, Central Tendency, Dispersion/Variability, Graphing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1EF-489D-4D42-BCE9-F87A05FD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9DECF-C08C-EE40-B04E-598F551C6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</a:t>
            </a:r>
            <a:r>
              <a:rPr lang="en-US" u="sng" dirty="0"/>
              <a:t>percentages</a:t>
            </a:r>
            <a:r>
              <a:rPr lang="en-US" dirty="0"/>
              <a:t> among categories of a </a:t>
            </a:r>
            <a:r>
              <a:rPr lang="en-US" u="sng" dirty="0"/>
              <a:t>nominal</a:t>
            </a:r>
            <a:r>
              <a:rPr lang="en-US" dirty="0"/>
              <a:t> (or ordinal) variable </a:t>
            </a:r>
          </a:p>
          <a:p>
            <a:pPr lvl="1"/>
            <a:r>
              <a:rPr lang="en-US" dirty="0"/>
              <a:t>Categories are displayed as segments of a circle whose pieces add up to 100% of the total</a:t>
            </a:r>
          </a:p>
        </p:txBody>
      </p:sp>
    </p:spTree>
    <p:extLst>
      <p:ext uri="{BB962C8B-B14F-4D97-AF65-F5344CB8AC3E}">
        <p14:creationId xmlns:p14="http://schemas.microsoft.com/office/powerpoint/2010/main" val="51055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0636-6EE3-CA4B-BB6C-77A60E06D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 Chart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3281E9-B7FB-D04E-BCF6-E9CBF88D7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22" y="1855830"/>
            <a:ext cx="7339379" cy="4240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95221C-803F-144E-BA4E-6069A4D0F1AF}"/>
              </a:ext>
            </a:extLst>
          </p:cNvPr>
          <p:cNvSpPr txBox="1"/>
          <p:nvPr/>
        </p:nvSpPr>
        <p:spPr>
          <a:xfrm>
            <a:off x="2889057" y="6237670"/>
            <a:ext cx="673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U.S. Census Bureau, American Fact Finder, 2011, Table S01013</a:t>
            </a:r>
          </a:p>
        </p:txBody>
      </p:sp>
    </p:spTree>
    <p:extLst>
      <p:ext uri="{BB962C8B-B14F-4D97-AF65-F5344CB8AC3E}">
        <p14:creationId xmlns:p14="http://schemas.microsoft.com/office/powerpoint/2010/main" val="378440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A2F5-91C8-054E-BED0-4A6775E1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70A6-2F43-1545-A0A6-060EE4FAFF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showing the differences in </a:t>
            </a:r>
            <a:r>
              <a:rPr lang="en-US" u="sng" dirty="0"/>
              <a:t>frequencies</a:t>
            </a:r>
            <a:r>
              <a:rPr lang="en-US" dirty="0"/>
              <a:t> or </a:t>
            </a:r>
            <a:r>
              <a:rPr lang="en-US" u="sng" dirty="0"/>
              <a:t>percentages</a:t>
            </a:r>
            <a:r>
              <a:rPr lang="en-US" dirty="0"/>
              <a:t> among categories of a </a:t>
            </a:r>
            <a:r>
              <a:rPr lang="en-US" u="sng" dirty="0"/>
              <a:t>nominal</a:t>
            </a:r>
            <a:r>
              <a:rPr lang="en-US" dirty="0"/>
              <a:t> or </a:t>
            </a:r>
            <a:r>
              <a:rPr lang="en-US" u="sng" dirty="0"/>
              <a:t>ordinal</a:t>
            </a:r>
            <a:r>
              <a:rPr lang="en-US" dirty="0"/>
              <a:t> variable  </a:t>
            </a:r>
          </a:p>
          <a:p>
            <a:pPr lvl="1"/>
            <a:r>
              <a:rPr lang="en-US" dirty="0"/>
              <a:t>Categories are displayed as rectangles of equal width with their height proportional to the frequency or percentage of the category</a:t>
            </a:r>
          </a:p>
          <a:p>
            <a:pPr lvl="1"/>
            <a:r>
              <a:rPr lang="en-US" dirty="0"/>
              <a:t>The taller the bar, the greater the frequency or percentage</a:t>
            </a:r>
          </a:p>
        </p:txBody>
      </p:sp>
    </p:spTree>
    <p:extLst>
      <p:ext uri="{BB962C8B-B14F-4D97-AF65-F5344CB8AC3E}">
        <p14:creationId xmlns:p14="http://schemas.microsoft.com/office/powerpoint/2010/main" val="170869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5C9E-4B56-2848-8A13-85334B5D7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5023021E-5065-D845-B5B7-73B495905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903" y="1852956"/>
            <a:ext cx="6813122" cy="4151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0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(Special Bar Graph)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0FC7-90CC-554D-A0ED-779F2091B3A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bar graph showing the differences in </a:t>
            </a:r>
            <a:r>
              <a:rPr lang="en-US" u="sng" dirty="0"/>
              <a:t>frequencies</a:t>
            </a:r>
            <a:r>
              <a:rPr lang="en-US" dirty="0"/>
              <a:t> or </a:t>
            </a:r>
            <a:r>
              <a:rPr lang="en-US" u="sng" dirty="0"/>
              <a:t>percentages</a:t>
            </a:r>
            <a:r>
              <a:rPr lang="en-US" dirty="0"/>
              <a:t> among categories of an </a:t>
            </a:r>
            <a:r>
              <a:rPr lang="en-US" u="sng" dirty="0"/>
              <a:t>interval-ratio</a:t>
            </a:r>
            <a:r>
              <a:rPr lang="en-US" dirty="0"/>
              <a:t> variable  	</a:t>
            </a:r>
          </a:p>
          <a:p>
            <a:pPr lvl="1"/>
            <a:r>
              <a:rPr lang="en-US" dirty="0"/>
              <a:t>Categories displayed as contiguous bars, with width proportional to the width of the category and height proportional to the frequency or percentage of that category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1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35F510-1DE4-364C-8C9B-69CF799BBBA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48940" y="1914994"/>
            <a:ext cx="6294120" cy="4495800"/>
          </a:xfrm>
        </p:spPr>
      </p:pic>
    </p:spTree>
    <p:extLst>
      <p:ext uri="{BB962C8B-B14F-4D97-AF65-F5344CB8AC3E}">
        <p14:creationId xmlns:p14="http://schemas.microsoft.com/office/powerpoint/2010/main" val="405295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7B4-E220-BF47-95E6-0C3E66FA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(w/ Normal Curve)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E609C2-2DA0-554B-BCB0-53E6D832C2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933358" y="1913535"/>
            <a:ext cx="6325284" cy="4568261"/>
          </a:xfrm>
        </p:spPr>
      </p:pic>
    </p:spTree>
    <p:extLst>
      <p:ext uri="{BB962C8B-B14F-4D97-AF65-F5344CB8AC3E}">
        <p14:creationId xmlns:p14="http://schemas.microsoft.com/office/powerpoint/2010/main" val="135676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62AACF0-B007-364D-B2CB-E35BBD709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4E6989-38C0-1845-956F-6FED2C88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Central Tendency</a:t>
            </a:r>
          </a:p>
        </p:txBody>
      </p:sp>
    </p:spTree>
    <p:extLst>
      <p:ext uri="{BB962C8B-B14F-4D97-AF65-F5344CB8AC3E}">
        <p14:creationId xmlns:p14="http://schemas.microsoft.com/office/powerpoint/2010/main" val="32910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Measures of Central Tendency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Measures that describe what is “average” or “typical” of the distribution of numbers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8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Measures of Central Tendency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Mode</a:t>
            </a:r>
          </a:p>
          <a:p>
            <a:r>
              <a:rPr lang="en-US" dirty="0"/>
              <a:t>Median</a:t>
            </a:r>
          </a:p>
          <a:p>
            <a:r>
              <a:rPr lang="en-US" dirty="0"/>
              <a:t>Mean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746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B9A80-D811-204D-8AF1-C2C22A9B0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B76B9B-A720-F545-973D-DD27766F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28060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Mode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category with the largest frequency (percentage) in the distribution</a:t>
            </a:r>
          </a:p>
          <a:p>
            <a:r>
              <a:rPr lang="en-US" dirty="0"/>
              <a:t>Can be calculated for following variable levels: </a:t>
            </a:r>
          </a:p>
          <a:p>
            <a:pPr lvl="1"/>
            <a:r>
              <a:rPr lang="en-US" dirty="0"/>
              <a:t>Nominal</a:t>
            </a:r>
          </a:p>
          <a:p>
            <a:pPr lvl="1"/>
            <a:r>
              <a:rPr lang="en-US" dirty="0"/>
              <a:t>Ordinal</a:t>
            </a:r>
          </a:p>
          <a:p>
            <a:pPr lvl="1"/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3631576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5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score that divides the distribution into two equal parts, so that half the cases are above it and half below it (the 50</a:t>
                </a:r>
                <a:r>
                  <a:rPr lang="en-US" baseline="30000" dirty="0"/>
                  <a:t>th</a:t>
                </a:r>
                <a:r>
                  <a:rPr lang="en-US" dirty="0"/>
                  <a:t> percentile)</a:t>
                </a:r>
              </a:p>
              <a:p>
                <a:r>
                  <a:rPr lang="en-US" dirty="0"/>
                  <a:t>Can be calculated for following variable levels: </a:t>
                </a:r>
              </a:p>
              <a:p>
                <a:pPr lvl="1"/>
                <a:r>
                  <a:rPr lang="en-US" dirty="0"/>
                  <a:t>Ordinal</a:t>
                </a:r>
              </a:p>
              <a:p>
                <a:pPr lvl="1"/>
                <a:r>
                  <a:rPr lang="en-US" dirty="0"/>
                  <a:t>Interval-ratio</a:t>
                </a:r>
              </a:p>
              <a:p>
                <a:endParaRPr lang="en-US" dirty="0"/>
              </a:p>
              <a:p>
                <a:r>
                  <a:rPr lang="en-US" dirty="0"/>
                  <a:t>To do:</a:t>
                </a:r>
              </a:p>
              <a:p>
                <a:pPr lvl="1"/>
                <a:r>
                  <a:rPr lang="en-US" dirty="0"/>
                  <a:t>Put data in ascending or descending order</a:t>
                </a:r>
              </a:p>
              <a:p>
                <a:pPr lvl="1"/>
                <a:r>
                  <a:rPr lang="en-US" dirty="0"/>
                  <a:t>Position of median is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Content Placeholder 2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07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Distribution’s average</a:t>
            </a:r>
          </a:p>
          <a:p>
            <a:endParaRPr lang="en-US" dirty="0"/>
          </a:p>
          <a:p>
            <a:r>
              <a:rPr lang="en-US" dirty="0"/>
              <a:t>Obtained by adding up all the scores and dividing by the total number of scores</a:t>
            </a:r>
          </a:p>
          <a:p>
            <a:endParaRPr lang="en-US" dirty="0"/>
          </a:p>
          <a:p>
            <a:r>
              <a:rPr lang="en-US" dirty="0"/>
              <a:t>Center of gravity for distribution</a:t>
            </a:r>
          </a:p>
          <a:p>
            <a:pPr lvl="1"/>
            <a:r>
              <a:rPr lang="en-US" dirty="0"/>
              <a:t>So, sensitive to extremes</a:t>
            </a:r>
          </a:p>
          <a:p>
            <a:endParaRPr lang="en-US" dirty="0"/>
          </a:p>
          <a:p>
            <a:r>
              <a:rPr lang="en-US" dirty="0"/>
              <a:t>Can be calculated for following variable levels: </a:t>
            </a:r>
          </a:p>
          <a:p>
            <a:pPr lvl="1"/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161060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the mean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nary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467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514221" y="2607180"/>
            <a:ext cx="5181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X</a:t>
            </a:r>
            <a:r>
              <a:rPr lang="en-US" sz="2800" dirty="0"/>
              <a:t> = mean of </a:t>
            </a:r>
            <a:r>
              <a:rPr lang="en-US" sz="2800" i="1" dirty="0"/>
              <a:t>X</a:t>
            </a:r>
          </a:p>
          <a:p>
            <a:r>
              <a:rPr lang="en-US" sz="2800" i="1" dirty="0"/>
              <a:t>X</a:t>
            </a:r>
            <a:r>
              <a:rPr lang="en-US" sz="2800" dirty="0"/>
              <a:t> = the raw scores of the variable </a:t>
            </a:r>
          </a:p>
          <a:p>
            <a:r>
              <a:rPr lang="en-US" sz="2800" i="1" dirty="0"/>
              <a:t>ΣX</a:t>
            </a:r>
            <a:r>
              <a:rPr lang="en-US" sz="2800" dirty="0"/>
              <a:t> = the sum of all the </a:t>
            </a:r>
            <a:r>
              <a:rPr lang="en-US" sz="2800" i="1" dirty="0"/>
              <a:t>X</a:t>
            </a:r>
            <a:r>
              <a:rPr lang="en-US" sz="2800" dirty="0"/>
              <a:t> (raw) scores</a:t>
            </a:r>
          </a:p>
          <a:p>
            <a:r>
              <a:rPr lang="en-US" sz="2800" i="1" dirty="0"/>
              <a:t>N</a:t>
            </a:r>
            <a:r>
              <a:rPr lang="en-US" sz="2800" dirty="0"/>
              <a:t> = the number of observations or cases</a:t>
            </a: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4652043" y="2717235"/>
            <a:ext cx="1341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1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29156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Not Just Central Tendency?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8" y="1628104"/>
            <a:ext cx="6176665" cy="4466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618314" y="2067363"/>
            <a:ext cx="25337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Notice that both distributions have the same mean, yet they are shaped differently </a:t>
            </a:r>
          </a:p>
        </p:txBody>
      </p:sp>
    </p:spTree>
    <p:extLst>
      <p:ext uri="{BB962C8B-B14F-4D97-AF65-F5344CB8AC3E}">
        <p14:creationId xmlns:p14="http://schemas.microsoft.com/office/powerpoint/2010/main" val="2851317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B244-B234-824F-9407-1E6C3BAB2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Central Tendency?</a:t>
            </a:r>
          </a:p>
        </p:txBody>
      </p:sp>
      <p:pic>
        <p:nvPicPr>
          <p:cNvPr id="4" name="Content Placeholder 3" descr="The vertical axis of each distribution curve is labeled &quot;Frequency.&quot; The average temperature each for Honolulu and Phoenix is shown as 75 degree. The curve for Honolulu shows a low range, high and sharp peak. The curve for Phoenix shows a wide range, low and flat peak.">
            <a:extLst>
              <a:ext uri="{FF2B5EF4-FFF2-40B4-BE49-F238E27FC236}">
                <a16:creationId xmlns:a16="http://schemas.microsoft.com/office/drawing/2014/main" id="{DABCD671-3226-1942-A060-4F8596F1CBA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77" y="2269190"/>
            <a:ext cx="7925174" cy="339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886CF-0481-9740-92C5-2751BD34D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Central Tendency?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1B384-D62C-A54B-A639-F8D751AFD1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Measures of central tendency can be misleading</a:t>
            </a:r>
          </a:p>
          <a:p>
            <a:r>
              <a:rPr lang="en-US" dirty="0"/>
              <a:t>Need a measure of the spread/clustering of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04C23-3DD9-1C4D-834C-AA0EF716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Variability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1577A-0A0C-B84D-BCF9-F32D277291B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Once we have the mean (central tendency) we want to know how much variation is around the mean</a:t>
            </a:r>
          </a:p>
          <a:p>
            <a:pPr lvl="1"/>
            <a:r>
              <a:rPr lang="en-US" altLang="en-US" dirty="0"/>
              <a:t>Are scores closely clustered around the mean or spread out?</a:t>
            </a:r>
          </a:p>
          <a:p>
            <a:pPr lvl="1"/>
            <a:endParaRPr lang="en-US" altLang="en-US" dirty="0"/>
          </a:p>
          <a:p>
            <a:endParaRPr lang="en-US" dirty="0"/>
          </a:p>
          <a:p>
            <a:r>
              <a:rPr lang="en-US" dirty="0"/>
              <a:t>Numbers that describe diversity or variability in the distribution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80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Measures of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Range</a:t>
            </a:r>
          </a:p>
          <a:p>
            <a:r>
              <a:rPr lang="en-US" dirty="0"/>
              <a:t>Variance</a:t>
            </a:r>
          </a:p>
          <a:p>
            <a:r>
              <a:rPr lang="en-US" dirty="0"/>
              <a:t>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230578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table reporting the number of observations falling into each category of the variable</a:t>
            </a:r>
          </a:p>
        </p:txBody>
      </p:sp>
    </p:spTree>
    <p:extLst>
      <p:ext uri="{BB962C8B-B14F-4D97-AF65-F5344CB8AC3E}">
        <p14:creationId xmlns:p14="http://schemas.microsoft.com/office/powerpoint/2010/main" val="48290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itchFamily="34" charset="-128"/>
              </a:rPr>
              <a:t>The 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in interval-ratio variables.  </a:t>
            </a:r>
          </a:p>
          <a:p>
            <a:endParaRPr lang="en-US" dirty="0"/>
          </a:p>
          <a:p>
            <a:r>
              <a:rPr lang="en-US" dirty="0"/>
              <a:t>It is the difference between the highest (maximum) and the lowest (minimum) scores in the distribution</a:t>
            </a:r>
          </a:p>
          <a:p>
            <a:pPr lvl="1"/>
            <a:r>
              <a:rPr lang="en-US" dirty="0"/>
              <a:t>Range = Highest score – Lowest score</a:t>
            </a:r>
          </a:p>
        </p:txBody>
      </p:sp>
    </p:spTree>
    <p:extLst>
      <p:ext uri="{BB962C8B-B14F-4D97-AF65-F5344CB8AC3E}">
        <p14:creationId xmlns:p14="http://schemas.microsoft.com/office/powerpoint/2010/main" val="2084584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CCBF0-C333-A143-B3FD-7FCDAD421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and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BB382-712A-C441-AD9A-4A522E87805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Range sensitive to extremes… looks at </a:t>
            </a:r>
          </a:p>
          <a:p>
            <a:endParaRPr lang="en-US" dirty="0"/>
          </a:p>
          <a:p>
            <a:r>
              <a:rPr lang="en-US" dirty="0"/>
              <a:t>Instead, want measure of clustering around the mean</a:t>
            </a:r>
          </a:p>
        </p:txBody>
      </p:sp>
    </p:spTree>
    <p:extLst>
      <p:ext uri="{BB962C8B-B14F-4D97-AF65-F5344CB8AC3E}">
        <p14:creationId xmlns:p14="http://schemas.microsoft.com/office/powerpoint/2010/main" val="138850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213F-C882-1E40-9A88-B5A4426C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FEE37-6B8F-D144-BA20-F6E4507DB8A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value for how </a:t>
                </a:r>
                <a:r>
                  <a:rPr lang="en-US" b="1" u="sng" dirty="0"/>
                  <a:t>close</a:t>
                </a:r>
                <a:r>
                  <a:rPr lang="en-US" dirty="0"/>
                  <a:t> or </a:t>
                </a:r>
                <a:r>
                  <a:rPr lang="en-US" b="1" u="sng" dirty="0"/>
                  <a:t>far</a:t>
                </a:r>
                <a:r>
                  <a:rPr lang="en-US" dirty="0"/>
                  <a:t> a raw score is from the mean</a:t>
                </a:r>
              </a:p>
              <a:p>
                <a:pPr lvl="1"/>
                <a:r>
                  <a:rPr lang="en-US" dirty="0"/>
                  <a:t>Each raw score has an associated deviation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Because mean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/>
                  <a:t>) is the “center of gravity” of all raw scores (X), each raw score will be some distance from the mean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3FEE37-6B8F-D144-BA20-F6E4507DB8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9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92351F-9CC4-174E-964F-FFDEF9A1AFA3}"/>
              </a:ext>
            </a:extLst>
          </p:cNvPr>
          <p:cNvGrpSpPr/>
          <p:nvPr/>
        </p:nvGrpSpPr>
        <p:grpSpPr>
          <a:xfrm>
            <a:off x="2136649" y="1787692"/>
            <a:ext cx="8048625" cy="3411251"/>
            <a:chOff x="2136649" y="1787692"/>
            <a:chExt cx="8048625" cy="3411251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284"/>
            <a:stretch/>
          </p:blipFill>
          <p:spPr bwMode="auto">
            <a:xfrm>
              <a:off x="2136649" y="1787692"/>
              <a:ext cx="8048625" cy="3411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FF7DD4A-04B0-B440-BC21-AEBA67638081}"/>
                </a:ext>
              </a:extLst>
            </p:cNvPr>
            <p:cNvSpPr/>
            <p:nvPr/>
          </p:nvSpPr>
          <p:spPr>
            <a:xfrm>
              <a:off x="6096000" y="3036222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149B3C-49A9-AB44-A5E4-A1D493E917F3}"/>
                </a:ext>
              </a:extLst>
            </p:cNvPr>
            <p:cNvSpPr/>
            <p:nvPr/>
          </p:nvSpPr>
          <p:spPr>
            <a:xfrm>
              <a:off x="6909419" y="2414228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4B4E4C-F1CD-CE4F-B13E-F19F43A7F78F}"/>
                </a:ext>
              </a:extLst>
            </p:cNvPr>
            <p:cNvSpPr/>
            <p:nvPr/>
          </p:nvSpPr>
          <p:spPr>
            <a:xfrm>
              <a:off x="4104807" y="2545035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46FF56-2642-154E-9BC4-2AF304DA594E}"/>
                </a:ext>
              </a:extLst>
            </p:cNvPr>
            <p:cNvSpPr/>
            <p:nvPr/>
          </p:nvSpPr>
          <p:spPr>
            <a:xfrm>
              <a:off x="4669435" y="3036222"/>
              <a:ext cx="619593" cy="261614"/>
            </a:xfrm>
            <a:prstGeom prst="rect">
              <a:avLst/>
            </a:prstGeom>
            <a:solidFill>
              <a:srgbClr val="EDF4ED"/>
            </a:solidFill>
            <a:ln>
              <a:solidFill>
                <a:srgbClr val="EDF4E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EDF4E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AF73-47F7-1A49-AEC6-D4DFC976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7AAED-4E86-6A40-9061-DA00564EBC4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Subtract each raw score from the mean</a:t>
            </a:r>
          </a:p>
          <a:p>
            <a:pPr lvl="1"/>
            <a:r>
              <a:rPr lang="en-US" altLang="en-US" dirty="0"/>
              <a:t>E</a:t>
            </a:r>
            <a:r>
              <a:rPr lang="en-US" dirty="0"/>
              <a:t>ach raw score (observation) will have a deviation score</a:t>
            </a:r>
          </a:p>
          <a:p>
            <a:endParaRPr lang="en-US" altLang="en-US" dirty="0"/>
          </a:p>
          <a:p>
            <a:r>
              <a:rPr lang="en-US" dirty="0"/>
              <a:t>Raw score deviations can be negative or positive</a:t>
            </a:r>
          </a:p>
          <a:p>
            <a:pPr lvl="1"/>
            <a:r>
              <a:rPr lang="en-US" dirty="0"/>
              <a:t>Scores below mean have negative deviation and scores above mean have positive deviation</a:t>
            </a:r>
          </a:p>
          <a:p>
            <a:endParaRPr lang="en-US" altLang="en-US" dirty="0"/>
          </a:p>
          <a:p>
            <a:r>
              <a:rPr lang="en-US" altLang="en-US" dirty="0"/>
              <a:t>Shows how close or far they are from the mean (how much each score differs)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Calculating the raw score deviation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𝑅𝑎𝑤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𝐷𝑒𝑣</m:t>
                    </m:r>
                    <m:r>
                      <a:rPr lang="en-US" altLang="en-US" sz="3200" b="0" i="1" smtClean="0">
                        <a:latin typeface="Cambria Math" panose="02040503050406030204" pitchFamily="18" charset="0"/>
                      </a:rPr>
                      <m:t>= (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3200" i="1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̅"/>
                        <m:ctrlPr>
                          <a:rPr lang="en-US" alt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350" t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87991" y="3429000"/>
                <a:ext cx="518160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dirty="0"/>
                  <a:t> = mean of </a:t>
                </a:r>
                <a:r>
                  <a:rPr lang="en-US" sz="2800" i="1" dirty="0"/>
                  <a:t>X</a:t>
                </a:r>
              </a:p>
              <a:p>
                <a:r>
                  <a:rPr lang="en-US" sz="2800" i="1" dirty="0"/>
                  <a:t>X</a:t>
                </a:r>
                <a:r>
                  <a:rPr lang="en-US" sz="2800" dirty="0"/>
                  <a:t> = the raw scores of the variable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7991" y="3429000"/>
                <a:ext cx="5181600" cy="1384995"/>
              </a:xfrm>
              <a:prstGeom prst="rect">
                <a:avLst/>
              </a:prstGeom>
              <a:blipFill>
                <a:blip r:embed="rId4"/>
                <a:stretch>
                  <a:fillRect l="-244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20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84"/>
          <a:stretch/>
        </p:blipFill>
        <p:spPr bwMode="auto">
          <a:xfrm>
            <a:off x="2136649" y="1787692"/>
            <a:ext cx="8048625" cy="3411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A2093-52BC-0A44-9706-8148203FD6AE}"/>
              </a:ext>
            </a:extLst>
          </p:cNvPr>
          <p:cNvSpPr txBox="1"/>
          <p:nvPr/>
        </p:nvSpPr>
        <p:spPr>
          <a:xfrm>
            <a:off x="3846377" y="3036222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1F194-6BE1-9642-BD9B-F5DB3CC8BACA}"/>
              </a:ext>
            </a:extLst>
          </p:cNvPr>
          <p:cNvSpPr txBox="1"/>
          <p:nvPr/>
        </p:nvSpPr>
        <p:spPr>
          <a:xfrm>
            <a:off x="3385299" y="2491176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</p:spTree>
    <p:extLst>
      <p:ext uri="{BB962C8B-B14F-4D97-AF65-F5344CB8AC3E}">
        <p14:creationId xmlns:p14="http://schemas.microsoft.com/office/powerpoint/2010/main" val="426746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FDA2-B77C-7149-A826-C83CA6DDA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590A9-5178-6443-85DC-632E0395DB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Instead of reporting deviation for </a:t>
            </a:r>
            <a:r>
              <a:rPr lang="en-US" u="sng" dirty="0"/>
              <a:t>every</a:t>
            </a:r>
            <a:r>
              <a:rPr lang="en-US" dirty="0"/>
              <a:t> raw score, we want to come up with </a:t>
            </a:r>
            <a:r>
              <a:rPr lang="en-US" b="1" u="sng" dirty="0"/>
              <a:t>one</a:t>
            </a:r>
            <a:r>
              <a:rPr lang="en-US" dirty="0"/>
              <a:t> overall </a:t>
            </a:r>
            <a:r>
              <a:rPr lang="en-US" u="sng" dirty="0"/>
              <a:t>summary score</a:t>
            </a:r>
          </a:p>
          <a:p>
            <a:endParaRPr lang="en-US" u="sng" dirty="0"/>
          </a:p>
          <a:p>
            <a:r>
              <a:rPr lang="en-US" dirty="0"/>
              <a:t>We can do this by </a:t>
            </a:r>
            <a:r>
              <a:rPr lang="en-US" u="sng" dirty="0"/>
              <a:t>summing</a:t>
            </a:r>
            <a:r>
              <a:rPr lang="en-US" dirty="0"/>
              <a:t> (adding up) </a:t>
            </a:r>
            <a:r>
              <a:rPr lang="en-US" u="sng" dirty="0"/>
              <a:t>every raw score deviation </a:t>
            </a:r>
            <a:r>
              <a:rPr lang="en-US" dirty="0"/>
              <a:t>scores</a:t>
            </a:r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30398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Summary Score: How much </a:t>
                </a:r>
                <a:r>
                  <a:rPr lang="en-US" altLang="en-US" i="1" u="sng" dirty="0"/>
                  <a:t>all scores</a:t>
                </a:r>
                <a:r>
                  <a:rPr lang="en-US" altLang="en-US" dirty="0"/>
                  <a:t> vary from the mean?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27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Cannot sum all the raw score deviations... </a:t>
                </a:r>
              </a:p>
              <a:p>
                <a:pPr lvl="1"/>
                <a:r>
                  <a:rPr lang="en-US" i="1" dirty="0"/>
                  <a:t>Negative</a:t>
                </a:r>
                <a:r>
                  <a:rPr lang="en-US" dirty="0"/>
                  <a:t> and </a:t>
                </a:r>
                <a:r>
                  <a:rPr lang="en-US" i="1" dirty="0"/>
                  <a:t>positive</a:t>
                </a:r>
                <a:r>
                  <a:rPr lang="en-US" dirty="0"/>
                  <a:t> </a:t>
                </a:r>
                <a:r>
                  <a:rPr lang="en-US" b="1" u="sng" dirty="0"/>
                  <a:t>cancel</a:t>
                </a:r>
                <a:r>
                  <a:rPr lang="en-US" dirty="0"/>
                  <a:t> each other out and </a:t>
                </a:r>
                <a:r>
                  <a:rPr lang="en-US" b="1" u="sng" dirty="0"/>
                  <a:t>sum to zero</a:t>
                </a:r>
              </a:p>
              <a:p>
                <a:pPr lvl="1"/>
                <a:endParaRPr lang="en-US" altLang="en-US" b="1" u="sng" dirty="0"/>
              </a:p>
              <a:p>
                <a:r>
                  <a:rPr lang="en-US" altLang="en-US" dirty="0"/>
                  <a:t>Because mean is ”center of gravity” …</a:t>
                </a:r>
              </a:p>
              <a:p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en-US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dirty="0"/>
              </a:p>
              <a:p>
                <a:endParaRPr lang="en-US" altLang="en-US" b="1" u="sng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 b="-2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7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2330578"/>
            <a:ext cx="7486650" cy="299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1A1856-5166-4741-BF40-4B1EE56F3D3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r>
              <a:rPr lang="en-US" dirty="0"/>
              <a:t>Nominal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7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Raw Score Deviation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649" y="1787692"/>
            <a:ext cx="80486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21884" y="5198943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-     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A2093-52BC-0A44-9706-8148203FD6AE}"/>
              </a:ext>
            </a:extLst>
          </p:cNvPr>
          <p:cNvSpPr txBox="1"/>
          <p:nvPr/>
        </p:nvSpPr>
        <p:spPr>
          <a:xfrm>
            <a:off x="3846377" y="3036222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1F194-6BE1-9642-BD9B-F5DB3CC8BACA}"/>
              </a:ext>
            </a:extLst>
          </p:cNvPr>
          <p:cNvSpPr txBox="1"/>
          <p:nvPr/>
        </p:nvSpPr>
        <p:spPr>
          <a:xfrm>
            <a:off x="3385299" y="2491176"/>
            <a:ext cx="136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      -</a:t>
            </a:r>
          </a:p>
        </p:txBody>
      </p:sp>
    </p:spTree>
    <p:extLst>
      <p:ext uri="{BB962C8B-B14F-4D97-AF65-F5344CB8AC3E}">
        <p14:creationId xmlns:p14="http://schemas.microsoft.com/office/powerpoint/2010/main" val="19855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Raw Score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Instead, we can square the sum of the deviations to make them all positive</a:t>
                </a:r>
              </a:p>
              <a:p>
                <a:pPr lvl="1"/>
                <a:endParaRPr lang="en-US" dirty="0"/>
              </a:p>
              <a:p>
                <a:pPr marL="366713" lvl="1" indent="0">
                  <a:buNone/>
                </a:pPr>
                <a:endParaRPr lang="en-US" dirty="0"/>
              </a:p>
              <a:p>
                <a:pPr marL="366713" lvl="1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b="1" u="sng" dirty="0">
                    <a:solidFill>
                      <a:schemeClr val="accent1"/>
                    </a:solidFill>
                  </a:rPr>
                  <a:t>Sum of the Squared Deviations from the Mean (Sum of Squares)</a:t>
                </a:r>
                <a:endParaRPr lang="en-US" dirty="0"/>
              </a:p>
              <a:p>
                <a:pPr marL="0" indent="0" algn="ctr">
                  <a:buNone/>
                </a:pPr>
                <a:endParaRPr lang="en-US" altLang="en-US" dirty="0"/>
              </a:p>
              <a:p>
                <a:pPr marL="0" indent="0" algn="ctr">
                  <a:buNone/>
                </a:pP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̅"/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50320-6B37-6C44-B6D8-CF8C9D138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233" t="-1408" b="-2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11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BEE4B-B0AE-C24E-B2D1-08F606F5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Fixing Raw Score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50320-6B37-6C44-B6D8-CF8C9D1380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We create an average-summed-deviation by dividing by the number of cases involved </a:t>
            </a:r>
          </a:p>
          <a:p>
            <a:pPr lvl="1"/>
            <a:r>
              <a:rPr lang="en-US" altLang="en-US" dirty="0"/>
              <a:t>(</a:t>
            </a:r>
            <a:r>
              <a:rPr lang="en-US" altLang="en-US" i="1" dirty="0"/>
              <a:t>number of cases minus 1, to correct for error</a:t>
            </a:r>
            <a:r>
              <a:rPr lang="en-US" alt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0662C5-CEBA-5A4A-826A-A852B2553A58}"/>
                  </a:ext>
                </a:extLst>
              </p:cNvPr>
              <p:cNvSpPr/>
              <p:nvPr/>
            </p:nvSpPr>
            <p:spPr>
              <a:xfrm>
                <a:off x="3682583" y="4763288"/>
                <a:ext cx="4826834" cy="15711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90662C5-CEBA-5A4A-826A-A852B2553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583" y="4763288"/>
                <a:ext cx="4826834" cy="1571136"/>
              </a:xfrm>
              <a:prstGeom prst="rect">
                <a:avLst/>
              </a:prstGeom>
              <a:blipFill>
                <a:blip r:embed="rId3"/>
                <a:stretch>
                  <a:fillRect t="-68800" b="-55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68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for interval-ratio variables</a:t>
            </a:r>
          </a:p>
          <a:p>
            <a:pPr lvl="1"/>
            <a:r>
              <a:rPr lang="en-US" altLang="en-US" dirty="0"/>
              <a:t>How much </a:t>
            </a:r>
            <a:r>
              <a:rPr lang="en-US" altLang="en-US" i="1" u="sng" dirty="0"/>
              <a:t>all scores</a:t>
            </a:r>
            <a:r>
              <a:rPr lang="en-US" altLang="en-US" dirty="0"/>
              <a:t> vary from the mean, on average?</a:t>
            </a:r>
          </a:p>
          <a:p>
            <a:pPr lvl="1"/>
            <a:r>
              <a:rPr lang="en-US" i="1" u="sng" dirty="0"/>
              <a:t>how closely</a:t>
            </a:r>
            <a:r>
              <a:rPr lang="en-US" dirty="0"/>
              <a:t> the scores cluster around the mean, on average</a:t>
            </a:r>
            <a:endParaRPr lang="en-US" alt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of the squared-deviations from the mean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80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2B57-20A5-5B42-8AD4-06B4642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603-ABE1-884E-BC18-3B62088761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“squared units”</a:t>
            </a:r>
          </a:p>
          <a:p>
            <a:pPr lvl="1"/>
            <a:r>
              <a:rPr lang="en-US" dirty="0"/>
              <a:t>We square the deviations because, when we add deviations, they sum to zero</a:t>
            </a:r>
          </a:p>
          <a:p>
            <a:pPr lvl="1"/>
            <a:r>
              <a:rPr lang="en-US" dirty="0"/>
              <a:t>When we square numbers, they become larger (in absolute value) and positive, so you won’t have zeros</a:t>
            </a:r>
          </a:p>
          <a:p>
            <a:pPr lvl="1"/>
            <a:r>
              <a:rPr lang="en-US" dirty="0"/>
              <a:t>However, squared numbers aren’t in the original units as the variable 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A2B57-20A5-5B42-8AD4-06B4642F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0B603-ABE1-884E-BC18-3B620887618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Must take the square root of variance to get it back to the original units (not squared units)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b="1" u="sng" dirty="0">
                <a:solidFill>
                  <a:schemeClr val="accent1"/>
                </a:solidFill>
              </a:rPr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135DE-B6B7-F547-BC06-A4A7D76E46B8}"/>
                  </a:ext>
                </a:extLst>
              </p:cNvPr>
              <p:cNvSpPr/>
              <p:nvPr/>
            </p:nvSpPr>
            <p:spPr>
              <a:xfrm>
                <a:off x="735106" y="4384183"/>
                <a:ext cx="10721788" cy="20928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𝑆𝐷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𝑣𝑎𝑟</m:t>
                          </m:r>
                        </m:e>
                      </m:ra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4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acc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sz="4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0135DE-B6B7-F547-BC06-A4A7D76E46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06" y="4384183"/>
                <a:ext cx="10721788" cy="2092817"/>
              </a:xfrm>
              <a:prstGeom prst="rect">
                <a:avLst/>
              </a:prstGeom>
              <a:blipFill>
                <a:blip r:embed="rId3"/>
                <a:stretch>
                  <a:fillRect t="-36747" b="-32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41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Deviation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measure of variation for interval-ratio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Average overall deviation from the mean</a:t>
            </a:r>
          </a:p>
          <a:p>
            <a:pPr lvl="1"/>
            <a:r>
              <a:rPr lang="en-US" dirty="0"/>
              <a:t>Equal to the square root of the variance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6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Variability and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91105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1A68-A431-8145-B97B-6DD118FC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21D8-10D9-864A-AC55-1135958531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Real measure for average variability in a distribution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Larger scores indicate more variability/spread around the mean</a:t>
            </a: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Can be used to interpret position of a raw score, relative to all other scores within a distribution </a:t>
            </a:r>
          </a:p>
          <a:p>
            <a:pPr marL="0" indent="0">
              <a:buNone/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Standardized (e.g. SD), so can be used to compare variability in one distribution to variability in other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68200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1A68-A431-8145-B97B-6DD118FC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921D8-10D9-864A-AC55-1135958531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Can be used to divide up a normal curve (AKA normal distribution)</a:t>
            </a:r>
          </a:p>
          <a:p>
            <a:pPr lvl="1"/>
            <a:r>
              <a:rPr lang="en-US" sz="2500" dirty="0"/>
              <a:t>About 99.9% of cases in a distribution fall between -3 SDs and +3 SDs of the mean </a:t>
            </a:r>
          </a:p>
          <a:p>
            <a:pPr lvl="1"/>
            <a:r>
              <a:rPr lang="en-US" sz="2800" dirty="0"/>
              <a:t>Just over 2/3 of cases in a distribution fall between -1 SDs and +1 SDs of the mean</a:t>
            </a:r>
          </a:p>
        </p:txBody>
      </p:sp>
    </p:spTree>
    <p:extLst>
      <p:ext uri="{BB962C8B-B14F-4D97-AF65-F5344CB8AC3E}">
        <p14:creationId xmlns:p14="http://schemas.microsoft.com/office/powerpoint/2010/main" val="277126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Ordinal Variables</a:t>
            </a:r>
          </a:p>
          <a:p>
            <a:pPr lvl="1"/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6" y="2292668"/>
            <a:ext cx="7231063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63E7655-0D1A-6045-B6B9-65BE3415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424142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D51B1-788D-6C43-A86A-849C75AB2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Standard Deviation in Relation to Distributions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643189-4F1E-D748-AE1F-5B316A95B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1892300"/>
            <a:ext cx="67564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the Shape of the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dirty="0"/>
              <a:t>measure of how close or far a distribution is from symmetry (the normal curve). It measures the clustering of scores along the X-axis, with regard to the position of the mode, median, and mean. </a:t>
            </a:r>
          </a:p>
          <a:p>
            <a:pPr lvl="2"/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measure of the </a:t>
            </a:r>
            <a:r>
              <a:rPr lang="en-US" dirty="0" err="1"/>
              <a:t>peakedness</a:t>
            </a:r>
            <a:r>
              <a:rPr lang="en-US" dirty="0"/>
              <a:t> of the distribution - how high or low the distribution is on the Y-axis, and how different it is from mesokurtic (e.g. middle kurtosis, or the normal curve).</a:t>
            </a:r>
          </a:p>
        </p:txBody>
      </p:sp>
    </p:spTree>
    <p:extLst>
      <p:ext uri="{BB962C8B-B14F-4D97-AF65-F5344CB8AC3E}">
        <p14:creationId xmlns:p14="http://schemas.microsoft.com/office/powerpoint/2010/main" val="370962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b="1" u="sng" dirty="0"/>
              <a:t>Symmetrical</a:t>
            </a:r>
            <a:r>
              <a:rPr lang="en-US" b="1" dirty="0"/>
              <a:t> </a:t>
            </a:r>
            <a:r>
              <a:rPr lang="en-US" dirty="0"/>
              <a:t>(e.g. Normal Curve)</a:t>
            </a:r>
          </a:p>
          <a:p>
            <a:pPr lvl="2"/>
            <a:r>
              <a:rPr lang="en-US" dirty="0"/>
              <a:t>Mean, median, mode all at center</a:t>
            </a:r>
          </a:p>
          <a:p>
            <a:pPr lvl="1"/>
            <a:r>
              <a:rPr lang="en-US" b="1" u="sng" dirty="0"/>
              <a:t>Negatively Skewed</a:t>
            </a:r>
            <a:r>
              <a:rPr lang="en-US" b="1" dirty="0"/>
              <a:t> </a:t>
            </a:r>
            <a:r>
              <a:rPr lang="en-US" dirty="0"/>
              <a:t>(e.g. Final Grades)</a:t>
            </a:r>
          </a:p>
          <a:p>
            <a:pPr lvl="2"/>
            <a:r>
              <a:rPr lang="en-US" dirty="0"/>
              <a:t>left skew, tail to the left</a:t>
            </a:r>
          </a:p>
          <a:p>
            <a:pPr lvl="2"/>
            <a:r>
              <a:rPr lang="en-US" dirty="0"/>
              <a:t>mean &lt; median &lt; mode</a:t>
            </a:r>
          </a:p>
          <a:p>
            <a:pPr lvl="1"/>
            <a:r>
              <a:rPr lang="en-US" b="1" u="sng" dirty="0"/>
              <a:t>Positively Skewed</a:t>
            </a:r>
            <a:r>
              <a:rPr lang="en-US" dirty="0"/>
              <a:t> (e.g. STIs)</a:t>
            </a:r>
          </a:p>
          <a:p>
            <a:pPr lvl="2"/>
            <a:r>
              <a:rPr lang="en-US" dirty="0"/>
              <a:t>right skew, tail to the right</a:t>
            </a:r>
          </a:p>
          <a:p>
            <a:pPr lvl="2"/>
            <a:r>
              <a:rPr lang="en-US" dirty="0"/>
              <a:t>mode &lt; median &lt; mean</a:t>
            </a:r>
          </a:p>
          <a:p>
            <a:pPr lvl="2"/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b="1" u="sng" dirty="0" err="1"/>
              <a:t>Mesokurtic</a:t>
            </a:r>
            <a:endParaRPr lang="en-US" b="1" u="sng" dirty="0"/>
          </a:p>
          <a:p>
            <a:pPr lvl="2"/>
            <a:r>
              <a:rPr lang="en-US" dirty="0"/>
              <a:t>Normal Curve</a:t>
            </a:r>
          </a:p>
          <a:p>
            <a:pPr lvl="1"/>
            <a:r>
              <a:rPr lang="en-US" b="1" u="sng" dirty="0"/>
              <a:t>Leptokurtic</a:t>
            </a:r>
          </a:p>
          <a:p>
            <a:pPr lvl="2"/>
            <a:r>
              <a:rPr lang="en-US" dirty="0"/>
              <a:t>Very peaked</a:t>
            </a:r>
          </a:p>
          <a:p>
            <a:pPr lvl="1"/>
            <a:r>
              <a:rPr lang="en-US" b="1" u="sng" dirty="0" err="1"/>
              <a:t>Platykurtic</a:t>
            </a:r>
            <a:endParaRPr lang="en-US" b="1" u="sng" dirty="0"/>
          </a:p>
          <a:p>
            <a:pPr lvl="2"/>
            <a:r>
              <a:rPr lang="en-US" dirty="0"/>
              <a:t>Very flat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25A171-7FB1-4946-9B57-D57B307CE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70" y="2029404"/>
            <a:ext cx="3612658" cy="15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ACFF10-D1FD-3E4E-8534-AC2CDD559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864209" y="2131462"/>
            <a:ext cx="3377187" cy="129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99B107-3FA2-8C41-81F3-B799B9B44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849" y="4383608"/>
            <a:ext cx="3776048" cy="15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86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2725-1702-8549-AAF8-A500A3FB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 (Ranges and Cutoffs)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520AA-70D2-7540-84EE-1721006135D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Skewness (symmetry)</a:t>
            </a:r>
          </a:p>
          <a:p>
            <a:pPr lvl="1"/>
            <a:r>
              <a:rPr lang="en-US" dirty="0"/>
              <a:t>Range: −∞ to ∞.</a:t>
            </a:r>
          </a:p>
          <a:p>
            <a:pPr lvl="1"/>
            <a:r>
              <a:rPr lang="en-US" dirty="0"/>
              <a:t>Signs: − is negative skewness, + is positive skewness, and 0 is no skew… (AKA symmetry, AKA the normal curve). </a:t>
            </a:r>
          </a:p>
          <a:p>
            <a:pPr lvl="1"/>
            <a:r>
              <a:rPr lang="en-US" dirty="0"/>
              <a:t>Cutoffs:</a:t>
            </a:r>
          </a:p>
          <a:p>
            <a:pPr lvl="2"/>
            <a:r>
              <a:rPr lang="en-US" dirty="0"/>
              <a:t>High Skewness:      x ≥|1|</a:t>
            </a:r>
          </a:p>
          <a:p>
            <a:pPr lvl="2"/>
            <a:r>
              <a:rPr lang="en-US" dirty="0"/>
              <a:t>Moderate Skewness:      |1| ≥ x ≥ |.5|</a:t>
            </a:r>
          </a:p>
          <a:p>
            <a:pPr lvl="2"/>
            <a:r>
              <a:rPr lang="en-US" dirty="0"/>
              <a:t>Low Skewness:      |.5| ≥ x ≥ |0|</a:t>
            </a:r>
          </a:p>
          <a:p>
            <a:endParaRPr lang="en-US" dirty="0"/>
          </a:p>
          <a:p>
            <a:r>
              <a:rPr lang="en-US" dirty="0"/>
              <a:t>Kurtosis (</a:t>
            </a:r>
            <a:r>
              <a:rPr lang="en-US" dirty="0" err="1"/>
              <a:t>peakedness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Range: −2 to +∞. </a:t>
            </a:r>
          </a:p>
          <a:p>
            <a:pPr lvl="1"/>
            <a:r>
              <a:rPr lang="en-US" dirty="0"/>
              <a:t>Signs: − is platykurtic, + is leptokurtic (+ but close to 0 is mesokurtic)</a:t>
            </a:r>
          </a:p>
          <a:p>
            <a:pPr lvl="1"/>
            <a:r>
              <a:rPr lang="en-US" dirty="0"/>
              <a:t>Cutoffs:</a:t>
            </a:r>
          </a:p>
          <a:p>
            <a:pPr lvl="2"/>
            <a:r>
              <a:rPr lang="en-US" dirty="0"/>
              <a:t>Platykurtic:      0 ≥ x ≥ −2</a:t>
            </a:r>
          </a:p>
          <a:p>
            <a:pPr lvl="2"/>
            <a:r>
              <a:rPr lang="en-US" dirty="0"/>
              <a:t>Mesokurtic:      1 ≥ x ≥ 0</a:t>
            </a:r>
          </a:p>
          <a:p>
            <a:pPr lvl="2"/>
            <a:r>
              <a:rPr lang="en-US" dirty="0"/>
              <a:t>Leptokurtic:      +∞ ≥ x ≥ 1</a:t>
            </a:r>
          </a:p>
        </p:txBody>
      </p:sp>
    </p:spTree>
    <p:extLst>
      <p:ext uri="{BB962C8B-B14F-4D97-AF65-F5344CB8AC3E}">
        <p14:creationId xmlns:p14="http://schemas.microsoft.com/office/powerpoint/2010/main" val="99849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Interval-Ratio Variables</a:t>
            </a:r>
          </a:p>
          <a:p>
            <a:pPr lvl="1"/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663E7655-0D1A-6045-B6B9-65BE3415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US" sz="4000" dirty="0"/>
              <a:t>Frequency Distributions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674D3D-2B17-3645-AAA7-C4009709F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56350" y="2210720"/>
            <a:ext cx="5879299" cy="4418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654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C36F6D-2EC2-6345-9134-050530490002}"/>
              </a:ext>
            </a:extLst>
          </p:cNvPr>
          <p:cNvGraphicFramePr>
            <a:graphicFrameLocks noGrp="1"/>
          </p:cNvGraphicFramePr>
          <p:nvPr/>
        </p:nvGraphicFramePr>
        <p:xfrm>
          <a:off x="1903748" y="2376730"/>
          <a:ext cx="8697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8">
                  <a:extLst>
                    <a:ext uri="{9D8B030D-6E8A-4147-A177-3AD203B41FA5}">
                      <a16:colId xmlns:a16="http://schemas.microsoft.com/office/drawing/2014/main" val="1670904086"/>
                    </a:ext>
                  </a:extLst>
                </a:gridCol>
                <a:gridCol w="1965948">
                  <a:extLst>
                    <a:ext uri="{9D8B030D-6E8A-4147-A177-3AD203B41FA5}">
                      <a16:colId xmlns:a16="http://schemas.microsoft.com/office/drawing/2014/main" val="1066357947"/>
                    </a:ext>
                  </a:extLst>
                </a:gridCol>
                <a:gridCol w="2364863">
                  <a:extLst>
                    <a:ext uri="{9D8B030D-6E8A-4147-A177-3AD203B41FA5}">
                      <a16:colId xmlns:a16="http://schemas.microsoft.com/office/drawing/2014/main" val="2574037190"/>
                    </a:ext>
                  </a:extLst>
                </a:gridCol>
                <a:gridCol w="2795443">
                  <a:extLst>
                    <a:ext uri="{9D8B030D-6E8A-4147-A177-3AD203B41FA5}">
                      <a16:colId xmlns:a16="http://schemas.microsoft.com/office/drawing/2014/main" val="2414190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Race/Eth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(</a:t>
                      </a:r>
                      <a:r>
                        <a:rPr lang="en-US" i="1" dirty="0"/>
                        <a:t>f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(</a:t>
                      </a:r>
                      <a:r>
                        <a:rPr lang="en-US" i="1" dirty="0"/>
                        <a:t>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2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1/27=.037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63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1546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Latinx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0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As. 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35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040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6D29AF-684F-CC4C-BB98-5E5AC8833504}"/>
                  </a:ext>
                </a:extLst>
              </p:cNvPr>
              <p:cNvSpPr/>
              <p:nvPr/>
            </p:nvSpPr>
            <p:spPr>
              <a:xfrm>
                <a:off x="1903748" y="5450557"/>
                <a:ext cx="2691057" cy="6170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%= 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(100)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66D29AF-684F-CC4C-BB98-5E5AC8833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748" y="5450557"/>
                <a:ext cx="2691057" cy="617092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35627902-0EDB-E342-BDF2-DE38D1BC2A59}"/>
              </a:ext>
            </a:extLst>
          </p:cNvPr>
          <p:cNvSpPr/>
          <p:nvPr/>
        </p:nvSpPr>
        <p:spPr>
          <a:xfrm>
            <a:off x="5592064" y="5282050"/>
            <a:ext cx="50091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A relative frequency obtained by dividing the frequency in each category by the total number of cases and multiplying by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i="1" dirty="0"/>
              <a:t>A proportion multiplied by 100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194D7AE-98AE-D848-83B6-DB8EB15B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>
            <a:noAutofit/>
          </a:bodyPr>
          <a:lstStyle/>
          <a:p>
            <a:r>
              <a:rPr lang="en-US" sz="4000" dirty="0"/>
              <a:t>Frequency Distributions: Percentages &amp; Proportions</a:t>
            </a:r>
          </a:p>
        </p:txBody>
      </p:sp>
    </p:spTree>
    <p:extLst>
      <p:ext uri="{BB962C8B-B14F-4D97-AF65-F5344CB8AC3E}">
        <p14:creationId xmlns:p14="http://schemas.microsoft.com/office/powerpoint/2010/main" val="263379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BD710B-0056-AD46-9448-4A50CDEE8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B8246A-234E-D647-B6F2-C8D5BFAB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Graphing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481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B784-E7BF-DD43-92B0-DFADD006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56887-48CF-9F4D-990C-A4AAB97DA7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Pie Charts</a:t>
            </a:r>
          </a:p>
          <a:p>
            <a:r>
              <a:rPr lang="en-US" altLang="en-US" dirty="0"/>
              <a:t>Bar Graphs</a:t>
            </a:r>
          </a:p>
          <a:p>
            <a:r>
              <a:rPr lang="en-US" altLang="en-US" dirty="0"/>
              <a:t>Histograms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1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ethods Them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1350</TotalTime>
  <Words>1706</Words>
  <Application>Microsoft Macintosh PowerPoint</Application>
  <PresentationFormat>Widescreen</PresentationFormat>
  <Paragraphs>333</Paragraphs>
  <Slides>53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Cambria Math</vt:lpstr>
      <vt:lpstr>Myriad Pro</vt:lpstr>
      <vt:lpstr>Verdana</vt:lpstr>
      <vt:lpstr>Wingdings</vt:lpstr>
      <vt:lpstr>Wingdings 2</vt:lpstr>
      <vt:lpstr>Custom Design</vt:lpstr>
      <vt:lpstr>Methods Theme</vt:lpstr>
      <vt:lpstr>Frequencies, Central Tendency, Dispersion/Variability, Graphing Distributions</vt:lpstr>
      <vt:lpstr>Frequency Distributions</vt:lpstr>
      <vt:lpstr>Frequency Distributions</vt:lpstr>
      <vt:lpstr>Frequency Distributions</vt:lpstr>
      <vt:lpstr>Frequency Distributions</vt:lpstr>
      <vt:lpstr>Frequency Distributions</vt:lpstr>
      <vt:lpstr>Frequency Distributions: Percentages &amp; Proportions</vt:lpstr>
      <vt:lpstr>Graphing Distributions</vt:lpstr>
      <vt:lpstr>Graphic Presentation</vt:lpstr>
      <vt:lpstr>Pie Chart</vt:lpstr>
      <vt:lpstr>Pie Chart</vt:lpstr>
      <vt:lpstr>Bar Graph</vt:lpstr>
      <vt:lpstr>Bar Graph</vt:lpstr>
      <vt:lpstr>Histogram (Special Bar Graph) </vt:lpstr>
      <vt:lpstr>Histogram</vt:lpstr>
      <vt:lpstr>Histogram (w/ Normal Curve)</vt:lpstr>
      <vt:lpstr>Measures of Central Tendency</vt:lpstr>
      <vt:lpstr>Measures of Central Tendency</vt:lpstr>
      <vt:lpstr>Measures of Central Tendency</vt:lpstr>
      <vt:lpstr>The Mode</vt:lpstr>
      <vt:lpstr>The Median</vt:lpstr>
      <vt:lpstr>The Mean</vt:lpstr>
      <vt:lpstr>The Mean</vt:lpstr>
      <vt:lpstr>Measures of Variability</vt:lpstr>
      <vt:lpstr>Why Not Just Central Tendency?</vt:lpstr>
      <vt:lpstr>Why Not Just Central Tendency?</vt:lpstr>
      <vt:lpstr>Why Not Just Central Tendency?</vt:lpstr>
      <vt:lpstr>Measuring Variability</vt:lpstr>
      <vt:lpstr>Measures of Variability</vt:lpstr>
      <vt:lpstr>The Range</vt:lpstr>
      <vt:lpstr>Problems and Fixes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Raw Score Deviation</vt:lpstr>
      <vt:lpstr>Fixing Raw Score Deviation</vt:lpstr>
      <vt:lpstr>Fixing Raw Score Deviation</vt:lpstr>
      <vt:lpstr>Variance</vt:lpstr>
      <vt:lpstr>Fixing Variance</vt:lpstr>
      <vt:lpstr>Fixing Variance</vt:lpstr>
      <vt:lpstr>Standard Deviation</vt:lpstr>
      <vt:lpstr>Variability and Distributions</vt:lpstr>
      <vt:lpstr>Standard Deviation in Relation to Distributions</vt:lpstr>
      <vt:lpstr>Standard Deviation in Relation to Distributions</vt:lpstr>
      <vt:lpstr>Standard Deviation in Relation to Distributions</vt:lpstr>
      <vt:lpstr>A Note on the Shape of the Distribution</vt:lpstr>
      <vt:lpstr>Skewness and Kurtosis</vt:lpstr>
      <vt:lpstr>Skewness and Kurtosis (Ranges and Cutoffs)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108</cp:revision>
  <dcterms:created xsi:type="dcterms:W3CDTF">2013-12-06T01:46:03Z</dcterms:created>
  <dcterms:modified xsi:type="dcterms:W3CDTF">2020-02-06T21:36:38Z</dcterms:modified>
</cp:coreProperties>
</file>