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0" r:id="rId3"/>
    <p:sldMasterId id="2147483692" r:id="rId4"/>
  </p:sldMasterIdLst>
  <p:notesMasterIdLst>
    <p:notesMasterId r:id="rId45"/>
  </p:notesMasterIdLst>
  <p:sldIdLst>
    <p:sldId id="256" r:id="rId5"/>
    <p:sldId id="444" r:id="rId6"/>
    <p:sldId id="257" r:id="rId7"/>
    <p:sldId id="414" r:id="rId8"/>
    <p:sldId id="439" r:id="rId9"/>
    <p:sldId id="440" r:id="rId10"/>
    <p:sldId id="441" r:id="rId11"/>
    <p:sldId id="403" r:id="rId12"/>
    <p:sldId id="442" r:id="rId13"/>
    <p:sldId id="404" r:id="rId14"/>
    <p:sldId id="428" r:id="rId15"/>
    <p:sldId id="429" r:id="rId16"/>
    <p:sldId id="430" r:id="rId17"/>
    <p:sldId id="431" r:id="rId18"/>
    <p:sldId id="432" r:id="rId19"/>
    <p:sldId id="433" r:id="rId20"/>
    <p:sldId id="498" r:id="rId21"/>
    <p:sldId id="294" r:id="rId22"/>
    <p:sldId id="416" r:id="rId23"/>
    <p:sldId id="295" r:id="rId24"/>
    <p:sldId id="296" r:id="rId25"/>
    <p:sldId id="501" r:id="rId26"/>
    <p:sldId id="453" r:id="rId27"/>
    <p:sldId id="443" r:id="rId28"/>
    <p:sldId id="445" r:id="rId29"/>
    <p:sldId id="446" r:id="rId30"/>
    <p:sldId id="415" r:id="rId31"/>
    <p:sldId id="417" r:id="rId32"/>
    <p:sldId id="418" r:id="rId33"/>
    <p:sldId id="273" r:id="rId34"/>
    <p:sldId id="285" r:id="rId35"/>
    <p:sldId id="436" r:id="rId36"/>
    <p:sldId id="422" r:id="rId37"/>
    <p:sldId id="423" r:id="rId38"/>
    <p:sldId id="434" r:id="rId39"/>
    <p:sldId id="435" r:id="rId40"/>
    <p:sldId id="502" r:id="rId41"/>
    <p:sldId id="503" r:id="rId42"/>
    <p:sldId id="504" r:id="rId43"/>
    <p:sldId id="50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93"/>
    <p:restoredTop sz="94509"/>
  </p:normalViewPr>
  <p:slideViewPr>
    <p:cSldViewPr snapToGrid="0" snapToObjects="1">
      <p:cViewPr>
        <p:scale>
          <a:sx n="116" d="100"/>
          <a:sy n="116" d="100"/>
        </p:scale>
        <p:origin x="-408" y="1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3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1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2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84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2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is violated should be okay. But should make adjustments if necessary. </a:t>
            </a:r>
          </a:p>
          <a:p>
            <a:endParaRPr lang="en-US" dirty="0"/>
          </a:p>
          <a:p>
            <a:r>
              <a:rPr lang="en-US" dirty="0"/>
              <a:t>Don’t have triple whammy (violating final 3 – equal sample sizes, homogeneity of variances, and normality of distribution). You can violate 2 of 3 and still be okay, though.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D189-662E-A14D-AB82-6A5B904B78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BD189-662E-A14D-AB82-6A5B904B78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72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8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8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51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2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75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8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9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70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 take the </a:t>
            </a:r>
            <a:r>
              <a:rPr lang="en-US" baseline="0" dirty="0" err="1"/>
              <a:t>marginals</a:t>
            </a:r>
            <a:r>
              <a:rPr lang="en-US" baseline="0" dirty="0"/>
              <a:t> to calculate the </a:t>
            </a:r>
            <a:r>
              <a:rPr lang="en-US" baseline="0" dirty="0" err="1"/>
              <a:t>fe</a:t>
            </a:r>
            <a:r>
              <a:rPr lang="en-US" baseline="0" dirty="0"/>
              <a:t> for each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69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 take the </a:t>
            </a:r>
            <a:r>
              <a:rPr lang="en-US" baseline="0" dirty="0" err="1"/>
              <a:t>marginals</a:t>
            </a:r>
            <a:r>
              <a:rPr lang="en-US" baseline="0" dirty="0"/>
              <a:t> to calculate the </a:t>
            </a:r>
            <a:r>
              <a:rPr lang="en-US" baseline="0" dirty="0" err="1"/>
              <a:t>fe</a:t>
            </a:r>
            <a:r>
              <a:rPr lang="en-US" baseline="0" dirty="0"/>
              <a:t> for each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50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We take the </a:t>
            </a:r>
            <a:r>
              <a:rPr lang="en-US" baseline="0" dirty="0" err="1"/>
              <a:t>marginals</a:t>
            </a:r>
            <a:r>
              <a:rPr lang="en-US" baseline="0" dirty="0"/>
              <a:t> to calculate the </a:t>
            </a:r>
            <a:r>
              <a:rPr lang="en-US" baseline="0" dirty="0" err="1"/>
              <a:t>fe</a:t>
            </a:r>
            <a:r>
              <a:rPr lang="en-US" baseline="0" dirty="0"/>
              <a:t> for each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5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9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7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2 variables are unrelated, and X</a:t>
            </a:r>
            <a:r>
              <a:rPr lang="en-US" baseline="30000" dirty="0"/>
              <a:t>2</a:t>
            </a:r>
            <a:r>
              <a:rPr lang="en-US" dirty="0"/>
              <a:t> is low</a:t>
            </a:r>
          </a:p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2 variables are related, and X</a:t>
            </a:r>
            <a:r>
              <a:rPr lang="en-US" baseline="30000" dirty="0"/>
              <a:t>2</a:t>
            </a:r>
            <a:r>
              <a:rPr lang="en-US" dirty="0"/>
              <a:t> is high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H0</a:t>
            </a:r>
            <a:r>
              <a:rPr lang="en-US" baseline="0" dirty="0"/>
              <a:t> is null hypothesis</a:t>
            </a:r>
            <a:r>
              <a:rPr lang="mr-IN" baseline="0" dirty="0"/>
              <a:t>…</a:t>
            </a:r>
            <a:r>
              <a:rPr lang="en-US" baseline="0" dirty="0"/>
              <a:t> which we are always trying to reject.. Null says no relationship</a:t>
            </a:r>
            <a:r>
              <a:rPr lang="mr-IN" baseline="0" dirty="0"/>
              <a:t>…</a:t>
            </a:r>
            <a:r>
              <a:rPr lang="en-US" baseline="0" dirty="0"/>
              <a:t> to reject is to show that there is a relationship</a:t>
            </a:r>
            <a:r>
              <a:rPr lang="mr-IN" baseline="0" dirty="0"/>
              <a:t>…</a:t>
            </a:r>
            <a:r>
              <a:rPr lang="en-US" baseline="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3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18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63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4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5054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774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22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47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1" i="0" cap="none" baseline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1" i="0" kern="1200" cap="none" baseline="0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2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057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4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7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019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86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95000"/>
                    <a:lumOff val="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95000"/>
                    <a:lumOff val="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3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urrelvannjr.com/docs/x2_table.pdf" TargetMode="Externa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urrelvannjr.com/docs/x2_table.pdf" TargetMode="Externa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burrelvannjr.com/docs/x2_table.pdf" TargetMode="Externa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urrelvannjr.com/docs/x2_table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urrelvannjr.com/docs/x2_table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 SQUARE TEST OF INDEPENDENCE/ASSOCIATION</a:t>
            </a:r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Concept of Expected Frequencies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675" lvl="2" indent="-320675"/>
            <a:r>
              <a:rPr lang="en-US" sz="3200" dirty="0"/>
              <a:t>Observed frequencies (</a:t>
            </a:r>
            <a:r>
              <a:rPr lang="en-US" sz="3200" i="1" dirty="0"/>
              <a:t>f</a:t>
            </a:r>
            <a:r>
              <a:rPr lang="en-US" sz="3200" i="1" baseline="-25000" dirty="0"/>
              <a:t>o</a:t>
            </a:r>
            <a:r>
              <a:rPr lang="en-US" sz="3200" dirty="0"/>
              <a:t>) </a:t>
            </a:r>
          </a:p>
          <a:p>
            <a:pPr marL="777875" lvl="3" indent="-320675"/>
            <a:r>
              <a:rPr lang="en-US" sz="2500" dirty="0"/>
              <a:t>Cell frequencies </a:t>
            </a:r>
            <a:r>
              <a:rPr lang="en-US" sz="2500" b="1" dirty="0"/>
              <a:t>actually observed </a:t>
            </a:r>
            <a:r>
              <a:rPr lang="en-US" sz="2500" dirty="0"/>
              <a:t>in a bivariate table (crosstab)</a:t>
            </a:r>
          </a:p>
          <a:p>
            <a:pPr marL="777875" lvl="3" indent="-320675"/>
            <a:endParaRPr lang="en-US" sz="2500" dirty="0"/>
          </a:p>
          <a:p>
            <a:pPr marL="320675" lvl="2" indent="-320675"/>
            <a:r>
              <a:rPr lang="en-US" sz="3200" dirty="0"/>
              <a:t>Expected frequencies (</a:t>
            </a:r>
            <a:r>
              <a:rPr lang="en-US" sz="3200" i="1" dirty="0" err="1"/>
              <a:t>f</a:t>
            </a:r>
            <a:r>
              <a:rPr lang="en-US" sz="3200" i="1" baseline="-25000" dirty="0" err="1"/>
              <a:t>e</a:t>
            </a:r>
            <a:r>
              <a:rPr lang="en-US" sz="3200" dirty="0"/>
              <a:t>) </a:t>
            </a:r>
          </a:p>
          <a:p>
            <a:pPr marL="777875" lvl="3" indent="-320675"/>
            <a:r>
              <a:rPr lang="en-US" sz="2500" dirty="0"/>
              <a:t>Expected cell frequencies in crosstab if…</a:t>
            </a:r>
          </a:p>
          <a:p>
            <a:pPr marL="960755" lvl="4" indent="-320675"/>
            <a:r>
              <a:rPr lang="en-US" sz="2000" dirty="0"/>
              <a:t>the two variables were statistically independent</a:t>
            </a:r>
          </a:p>
          <a:p>
            <a:pPr marL="960755" lvl="4" indent="-320675"/>
            <a:r>
              <a:rPr lang="en-US" sz="2000" dirty="0"/>
              <a:t>the null hypothesis were true</a:t>
            </a:r>
          </a:p>
          <a:p>
            <a:pPr marL="320675" lvl="2" indent="-320675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87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Observed Frequencies Example: Sex by First-gen Status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675" lvl="2" indent="-320675"/>
            <a:r>
              <a:rPr lang="en-US" sz="3200" dirty="0"/>
              <a:t>Frequencies of actual data</a:t>
            </a:r>
            <a:endParaRPr lang="en-US" sz="2500" dirty="0"/>
          </a:p>
          <a:p>
            <a:pPr marL="320675" lvl="2" indent="-320675"/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EA1CA8-7A11-6941-B554-67F786386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30332"/>
              </p:ext>
            </p:extLst>
          </p:nvPr>
        </p:nvGraphicFramePr>
        <p:xfrm>
          <a:off x="1771650" y="3429000"/>
          <a:ext cx="8648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453">
                  <a:extLst>
                    <a:ext uri="{9D8B030D-6E8A-4147-A177-3AD203B41FA5}">
                      <a16:colId xmlns:a16="http://schemas.microsoft.com/office/drawing/2014/main" val="3288605333"/>
                    </a:ext>
                  </a:extLst>
                </a:gridCol>
                <a:gridCol w="1962897">
                  <a:extLst>
                    <a:ext uri="{9D8B030D-6E8A-4147-A177-3AD203B41FA5}">
                      <a16:colId xmlns:a16="http://schemas.microsoft.com/office/drawing/2014/main" val="336482833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085609114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2828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Gen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5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9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Nonfirsts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1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0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Expected Frequencies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675" lvl="2" indent="-320675"/>
            <a:r>
              <a:rPr lang="en-US" sz="3200" dirty="0"/>
              <a:t>What would the data look like if H</a:t>
            </a:r>
            <a:r>
              <a:rPr lang="en-US" sz="3200" baseline="-25000" dirty="0"/>
              <a:t>0</a:t>
            </a:r>
            <a:r>
              <a:rPr lang="en-US" sz="3200" dirty="0"/>
              <a:t> were true?</a:t>
            </a:r>
          </a:p>
          <a:p>
            <a:pPr marL="777875" lvl="3" indent="-320675"/>
            <a:r>
              <a:rPr lang="en-US" sz="2200" dirty="0"/>
              <a:t>No association between categories of the variables</a:t>
            </a:r>
          </a:p>
          <a:p>
            <a:pPr marL="320675" lvl="2" indent="-320675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0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Expected Frequencies Example: Sex by First-gen Status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675" lvl="2" indent="-320675"/>
            <a:r>
              <a:rPr lang="en-US" sz="3200" dirty="0"/>
              <a:t>What would the data look like if H</a:t>
            </a:r>
            <a:r>
              <a:rPr lang="en-US" sz="3200" baseline="-25000" dirty="0"/>
              <a:t>0</a:t>
            </a:r>
            <a:r>
              <a:rPr lang="en-US" sz="3200" dirty="0"/>
              <a:t> were true?</a:t>
            </a:r>
          </a:p>
          <a:p>
            <a:pPr marL="777875" lvl="3" indent="-320675"/>
            <a:r>
              <a:rPr lang="en-US" sz="2200" dirty="0"/>
              <a:t>No association between categories of the variables</a:t>
            </a:r>
          </a:p>
          <a:p>
            <a:pPr marL="320675" lvl="2" indent="-320675"/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EA1CA8-7A11-6941-B554-67F786386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55937"/>
              </p:ext>
            </p:extLst>
          </p:nvPr>
        </p:nvGraphicFramePr>
        <p:xfrm>
          <a:off x="1771650" y="3556000"/>
          <a:ext cx="8648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453">
                  <a:extLst>
                    <a:ext uri="{9D8B030D-6E8A-4147-A177-3AD203B41FA5}">
                      <a16:colId xmlns:a16="http://schemas.microsoft.com/office/drawing/2014/main" val="3288605333"/>
                    </a:ext>
                  </a:extLst>
                </a:gridCol>
                <a:gridCol w="1962897">
                  <a:extLst>
                    <a:ext uri="{9D8B030D-6E8A-4147-A177-3AD203B41FA5}">
                      <a16:colId xmlns:a16="http://schemas.microsoft.com/office/drawing/2014/main" val="336482833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085609114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2828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Gen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5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9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Nonfirsts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1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9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Expected Frequencies Example: Sex by First-gen Status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675" lvl="2" indent="-320675"/>
            <a:r>
              <a:rPr lang="en-US" sz="3200" dirty="0"/>
              <a:t>What would the data look like if H</a:t>
            </a:r>
            <a:r>
              <a:rPr lang="en-US" sz="3200" baseline="-25000" dirty="0"/>
              <a:t>0</a:t>
            </a:r>
            <a:r>
              <a:rPr lang="en-US" sz="3200" dirty="0"/>
              <a:t> were true?</a:t>
            </a:r>
          </a:p>
          <a:p>
            <a:pPr marL="777875" lvl="3" indent="-320675"/>
            <a:r>
              <a:rPr lang="en-US" sz="2200" dirty="0"/>
              <a:t>No association between categories of the variables</a:t>
            </a:r>
          </a:p>
          <a:p>
            <a:pPr marL="320675" lvl="2" indent="-320675"/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EA1CA8-7A11-6941-B554-67F786386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77642"/>
              </p:ext>
            </p:extLst>
          </p:nvPr>
        </p:nvGraphicFramePr>
        <p:xfrm>
          <a:off x="1771650" y="3556000"/>
          <a:ext cx="8648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453">
                  <a:extLst>
                    <a:ext uri="{9D8B030D-6E8A-4147-A177-3AD203B41FA5}">
                      <a16:colId xmlns:a16="http://schemas.microsoft.com/office/drawing/2014/main" val="3288605333"/>
                    </a:ext>
                  </a:extLst>
                </a:gridCol>
                <a:gridCol w="1962897">
                  <a:extLst>
                    <a:ext uri="{9D8B030D-6E8A-4147-A177-3AD203B41FA5}">
                      <a16:colId xmlns:a16="http://schemas.microsoft.com/office/drawing/2014/main" val="336482833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085609114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2828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Gen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5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9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Nonfirsts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195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2C78ED5-E605-4945-9578-AEE7E805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70" y="5522595"/>
            <a:ext cx="3193987" cy="75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39FD62-4DED-4346-AC06-21BAA4A41F5E}"/>
              </a:ext>
            </a:extLst>
          </p:cNvPr>
          <p:cNvCxnSpPr>
            <a:cxnSpLocks/>
          </p:cNvCxnSpPr>
          <p:nvPr/>
        </p:nvCxnSpPr>
        <p:spPr>
          <a:xfrm flipV="1">
            <a:off x="2960915" y="4823793"/>
            <a:ext cx="1232262" cy="87167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494A4C-32DB-1545-B860-C6A2377B2216}"/>
              </a:ext>
            </a:extLst>
          </p:cNvPr>
          <p:cNvCxnSpPr>
            <a:cxnSpLocks/>
          </p:cNvCxnSpPr>
          <p:nvPr/>
        </p:nvCxnSpPr>
        <p:spPr>
          <a:xfrm flipH="1">
            <a:off x="8997861" y="3461961"/>
            <a:ext cx="971678" cy="7002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AF771C-F557-524E-BC6E-DCDA40695EEE}"/>
              </a:ext>
            </a:extLst>
          </p:cNvPr>
          <p:cNvCxnSpPr>
            <a:cxnSpLocks/>
          </p:cNvCxnSpPr>
          <p:nvPr/>
        </p:nvCxnSpPr>
        <p:spPr>
          <a:xfrm flipH="1" flipV="1">
            <a:off x="8997861" y="4944352"/>
            <a:ext cx="184239" cy="10450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049948-C3BD-9645-8B23-8114DD623131}"/>
              </a:ext>
            </a:extLst>
          </p:cNvPr>
          <p:cNvSpPr txBox="1"/>
          <p:nvPr/>
        </p:nvSpPr>
        <p:spPr>
          <a:xfrm>
            <a:off x="9483700" y="3020693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Marginal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F8B48-BA50-DF44-9265-158CFE8E04A9}"/>
              </a:ext>
            </a:extLst>
          </p:cNvPr>
          <p:cNvSpPr txBox="1"/>
          <p:nvPr/>
        </p:nvSpPr>
        <p:spPr>
          <a:xfrm>
            <a:off x="1561194" y="5620048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Marginal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08F89-CEE6-0F4E-8F2D-2DA5594A8DC1}"/>
              </a:ext>
            </a:extLst>
          </p:cNvPr>
          <p:cNvSpPr txBox="1"/>
          <p:nvPr/>
        </p:nvSpPr>
        <p:spPr>
          <a:xfrm>
            <a:off x="9125910" y="59034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24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Expected Frequencies Example: Sex by First-gen Status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675" lvl="2" indent="-320675"/>
            <a:r>
              <a:rPr lang="en-US" sz="3200" dirty="0"/>
              <a:t>What would the data look like if H</a:t>
            </a:r>
            <a:r>
              <a:rPr lang="en-US" sz="3200" baseline="-25000" dirty="0"/>
              <a:t>0</a:t>
            </a:r>
            <a:r>
              <a:rPr lang="en-US" sz="3200" dirty="0"/>
              <a:t> were true?</a:t>
            </a:r>
          </a:p>
          <a:p>
            <a:pPr marL="777875" lvl="3" indent="-320675"/>
            <a:r>
              <a:rPr lang="en-US" sz="2200" dirty="0"/>
              <a:t>No association between categories of the variables</a:t>
            </a:r>
          </a:p>
          <a:p>
            <a:pPr marL="320675" lvl="2" indent="-320675"/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EA1CA8-7A11-6941-B554-67F786386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8165"/>
              </p:ext>
            </p:extLst>
          </p:nvPr>
        </p:nvGraphicFramePr>
        <p:xfrm>
          <a:off x="1771650" y="3556000"/>
          <a:ext cx="8648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453">
                  <a:extLst>
                    <a:ext uri="{9D8B030D-6E8A-4147-A177-3AD203B41FA5}">
                      <a16:colId xmlns:a16="http://schemas.microsoft.com/office/drawing/2014/main" val="3288605333"/>
                    </a:ext>
                  </a:extLst>
                </a:gridCol>
                <a:gridCol w="1962897">
                  <a:extLst>
                    <a:ext uri="{9D8B030D-6E8A-4147-A177-3AD203B41FA5}">
                      <a16:colId xmlns:a16="http://schemas.microsoft.com/office/drawing/2014/main" val="336482833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085609114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2828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Gen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5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9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Nonfirsts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195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2C78ED5-E605-4945-9578-AEE7E805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70" y="5522595"/>
            <a:ext cx="3193987" cy="75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23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Expected Frequencies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7875" lvl="3" indent="-320675"/>
            <a:r>
              <a:rPr lang="en-US" sz="2200" dirty="0"/>
              <a:t>Actual data</a:t>
            </a:r>
          </a:p>
          <a:p>
            <a:pPr marL="777875" lvl="3" indent="-320675"/>
            <a:endParaRPr lang="en-US" sz="2200" dirty="0"/>
          </a:p>
          <a:p>
            <a:pPr marL="777875" lvl="3" indent="-320675"/>
            <a:endParaRPr lang="en-US" sz="2200" dirty="0"/>
          </a:p>
          <a:p>
            <a:pPr marL="777875" lvl="3" indent="-320675"/>
            <a:endParaRPr lang="en-US" sz="2200" dirty="0"/>
          </a:p>
          <a:p>
            <a:pPr marL="457200" lvl="3" indent="0">
              <a:buNone/>
            </a:pPr>
            <a:endParaRPr lang="en-US" sz="2200" dirty="0"/>
          </a:p>
          <a:p>
            <a:pPr marL="457200" lvl="3" indent="0">
              <a:buNone/>
            </a:pPr>
            <a:endParaRPr lang="en-US" sz="2200" dirty="0"/>
          </a:p>
          <a:p>
            <a:pPr marL="777875" lvl="3" indent="-320675"/>
            <a:r>
              <a:rPr lang="en-US" sz="2200" dirty="0"/>
              <a:t>Expected data from H</a:t>
            </a:r>
            <a:r>
              <a:rPr lang="en-US" sz="2200" baseline="-25000" dirty="0"/>
              <a:t>0</a:t>
            </a:r>
            <a:r>
              <a:rPr lang="en-US" sz="2200" dirty="0"/>
              <a:t>: no association between categories of the variables</a:t>
            </a:r>
          </a:p>
          <a:p>
            <a:pPr marL="320675" lvl="2" indent="-320675"/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EA1CA8-7A11-6941-B554-67F786386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17307"/>
              </p:ext>
            </p:extLst>
          </p:nvPr>
        </p:nvGraphicFramePr>
        <p:xfrm>
          <a:off x="1771650" y="4918336"/>
          <a:ext cx="8648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453">
                  <a:extLst>
                    <a:ext uri="{9D8B030D-6E8A-4147-A177-3AD203B41FA5}">
                      <a16:colId xmlns:a16="http://schemas.microsoft.com/office/drawing/2014/main" val="3288605333"/>
                    </a:ext>
                  </a:extLst>
                </a:gridCol>
                <a:gridCol w="1962897">
                  <a:extLst>
                    <a:ext uri="{9D8B030D-6E8A-4147-A177-3AD203B41FA5}">
                      <a16:colId xmlns:a16="http://schemas.microsoft.com/office/drawing/2014/main" val="336482833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085609114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2828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Gen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5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9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Nonfirsts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195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199CF5-1D09-CB41-9905-42DB5EE89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575191"/>
              </p:ext>
            </p:extLst>
          </p:nvPr>
        </p:nvGraphicFramePr>
        <p:xfrm>
          <a:off x="1771650" y="2687320"/>
          <a:ext cx="8648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453">
                  <a:extLst>
                    <a:ext uri="{9D8B030D-6E8A-4147-A177-3AD203B41FA5}">
                      <a16:colId xmlns:a16="http://schemas.microsoft.com/office/drawing/2014/main" val="3288605333"/>
                    </a:ext>
                  </a:extLst>
                </a:gridCol>
                <a:gridCol w="1962897">
                  <a:extLst>
                    <a:ext uri="{9D8B030D-6E8A-4147-A177-3AD203B41FA5}">
                      <a16:colId xmlns:a16="http://schemas.microsoft.com/office/drawing/2014/main" val="3364828330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085609114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42828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Gen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5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59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Nonfirsts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11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8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52BC-B6D6-8B45-B2E6-68FF44AD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 Square (</a:t>
            </a:r>
            <a:r>
              <a:rPr lang="en-US" i="1" dirty="0"/>
              <a:t>X</a:t>
            </a:r>
            <a:r>
              <a:rPr lang="en-US" i="1" baseline="30000" dirty="0"/>
              <a:t>2</a:t>
            </a:r>
            <a:r>
              <a:rPr lang="en-US" dirty="0"/>
              <a:t>)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8E984-8A95-0A4E-AA40-C17BB1F2F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722B-4C93-544B-BA09-97DC35F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4114-4935-4B41-B9D1-F336818D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Examines whether or not two nominal/ordinal variables are independent of each other (not related to each other)</a:t>
            </a:r>
          </a:p>
          <a:p>
            <a:endParaRPr lang="en-US" b="1" dirty="0"/>
          </a:p>
          <a:p>
            <a:r>
              <a:rPr lang="en-US" dirty="0"/>
              <a:t>Examines how frequencies within categories of one variable are distributed along categories of another variable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Chi-Square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size of difference between observed and the expected frequencies</a:t>
            </a:r>
          </a:p>
          <a:p>
            <a:pPr lvl="1"/>
            <a:r>
              <a:rPr lang="en-US" dirty="0"/>
              <a:t>By calculating the difference for </a:t>
            </a:r>
            <a:r>
              <a:rPr lang="en-US" i="1" u="sng" dirty="0"/>
              <a:t>each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5962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8D2-EE9B-7546-A31A-A8EB7452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social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2350-138F-1441-A20B-EEA32FE6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know about whether or not a category (attribute) of one variable </a:t>
            </a:r>
            <a:r>
              <a:rPr lang="en-US" b="1" dirty="0"/>
              <a:t>varies</a:t>
            </a:r>
            <a:r>
              <a:rPr lang="en-US" dirty="0"/>
              <a:t> by categories of another variable</a:t>
            </a:r>
          </a:p>
          <a:p>
            <a:endParaRPr lang="en-US" dirty="0"/>
          </a:p>
          <a:p>
            <a:pPr lvl="1"/>
            <a:r>
              <a:rPr lang="en-US" dirty="0"/>
              <a:t>Are blacks more likely to be Democrats?</a:t>
            </a:r>
          </a:p>
          <a:p>
            <a:pPr lvl="2"/>
            <a:r>
              <a:rPr lang="en-US" dirty="0"/>
              <a:t>Relationship between race (2 or more groups) and political party affiliation (2 or more groups)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Are liberals or conservative more permissive in their childrearing?</a:t>
            </a:r>
          </a:p>
          <a:p>
            <a:pPr lvl="2"/>
            <a:r>
              <a:rPr lang="en-US" dirty="0"/>
              <a:t>Relationship between party affiliation (2 groups) and permissiveness (2 categories)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b="1" i="1" u="sng" dirty="0"/>
              <a:t>Relationship between two nominal/ordinal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142-41B3-C540-A3AA-6F43DD52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 Square Test (Variable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6819-41C8-4946-9913-4313738C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IV: nominal, ordinal (e.g. categorical/discrete)</a:t>
            </a:r>
          </a:p>
          <a:p>
            <a:pPr lvl="1"/>
            <a:r>
              <a:rPr lang="en-US" dirty="0"/>
              <a:t>Grouping variable</a:t>
            </a:r>
          </a:p>
          <a:p>
            <a:r>
              <a:rPr lang="en-US" dirty="0"/>
              <a:t>DV: nominal, ordinal (e.g. categorical/discrete)</a:t>
            </a:r>
          </a:p>
          <a:p>
            <a:pPr lvl="1"/>
            <a:r>
              <a:rPr lang="en-US" dirty="0"/>
              <a:t>Grouping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5142-41B3-C540-A3AA-6F43DD52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 Square Test (Hypotheses)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6819-41C8-4946-9913-4313738C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There is no difference between the observed and expected frequencies for categories of the variables. The variables are independent of one another. There is no association between the variables.</a:t>
            </a:r>
          </a:p>
          <a:p>
            <a:pPr lvl="1"/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i="1" dirty="0" err="1"/>
              <a:t>f</a:t>
            </a:r>
            <a:r>
              <a:rPr lang="en-US" sz="2800" i="1" baseline="-25000" dirty="0" err="1"/>
              <a:t>e</a:t>
            </a:r>
            <a:r>
              <a:rPr lang="en-US" sz="2800" i="1" dirty="0"/>
              <a:t> = </a:t>
            </a:r>
            <a:r>
              <a:rPr lang="en-US" sz="2800" i="1" dirty="0" err="1"/>
              <a:t>f</a:t>
            </a:r>
            <a:r>
              <a:rPr lang="en-US" sz="2800" i="1" baseline="-25000" dirty="0" err="1"/>
              <a:t>o</a:t>
            </a:r>
            <a:endParaRPr lang="en-US" sz="2800" i="1" baseline="-25000" dirty="0"/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There is a difference between the observed and expected frequencies for categories of the variables. The variables are dependent on one another. There is an association or relationship between the variables.</a:t>
            </a:r>
          </a:p>
          <a:p>
            <a:pPr lvl="1"/>
            <a:r>
              <a:rPr lang="en-US" sz="2800" dirty="0"/>
              <a:t>H</a:t>
            </a:r>
            <a:r>
              <a:rPr lang="en-US" sz="2800" baseline="-25000" dirty="0"/>
              <a:t>1</a:t>
            </a:r>
            <a:r>
              <a:rPr lang="en-US" sz="2800" dirty="0"/>
              <a:t>: </a:t>
            </a:r>
            <a:r>
              <a:rPr lang="en-US" sz="2800" i="1" dirty="0" err="1"/>
              <a:t>f</a:t>
            </a:r>
            <a:r>
              <a:rPr lang="en-US" sz="2800" i="1" baseline="-25000" dirty="0" err="1"/>
              <a:t>e</a:t>
            </a:r>
            <a:r>
              <a:rPr lang="en-US" sz="2800" dirty="0"/>
              <a:t> ≠ </a:t>
            </a:r>
            <a:r>
              <a:rPr lang="en-US" sz="2800" i="1" dirty="0" err="1"/>
              <a:t>f</a:t>
            </a:r>
            <a:r>
              <a:rPr lang="en-US" sz="2800" i="1" baseline="-25000" dirty="0" err="1"/>
              <a:t>o</a:t>
            </a:r>
            <a:endParaRPr lang="en-US" sz="2800" i="1" baseline="-25000" dirty="0"/>
          </a:p>
          <a:p>
            <a:pPr marL="128016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55D-5018-4F40-8685-28AEF82D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 Square test ASSUMPTIONS (cannot be violated)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C357-FF49-E841-848C-C8549FC3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0916" lvl="1" indent="-342900">
              <a:buFont typeface="+mj-lt"/>
              <a:buAutoNum type="arabicPeriod"/>
            </a:pPr>
            <a:r>
              <a:rPr lang="en-US" dirty="0"/>
              <a:t>Independence of Observations</a:t>
            </a:r>
          </a:p>
          <a:p>
            <a:pPr lvl="2"/>
            <a:r>
              <a:rPr lang="en-US" dirty="0"/>
              <a:t>Groups are not related or dependent upon each other. Case can’t be in more than one group. No ties between observations</a:t>
            </a:r>
          </a:p>
          <a:p>
            <a:pPr marL="128016" lvl="1" indent="0">
              <a:buNone/>
            </a:pPr>
            <a:endParaRPr lang="en-US" dirty="0"/>
          </a:p>
          <a:p>
            <a:pPr marL="470916" lvl="1" indent="-342900">
              <a:buFont typeface="+mj-lt"/>
              <a:buAutoNum type="arabicPeriod"/>
            </a:pPr>
            <a:r>
              <a:rPr lang="en-US" dirty="0"/>
              <a:t>Normality of Distribution</a:t>
            </a:r>
          </a:p>
          <a:p>
            <a:pPr lvl="2"/>
            <a:r>
              <a:rPr lang="en-US" dirty="0"/>
              <a:t>Distribution must be relatively normal</a:t>
            </a:r>
          </a:p>
          <a:p>
            <a:pPr lvl="3"/>
            <a:r>
              <a:rPr lang="en-US" dirty="0"/>
              <a:t>If 20% or more expected cell frequencies (</a:t>
            </a:r>
            <a:r>
              <a:rPr lang="en-US" dirty="0" err="1"/>
              <a:t>f</a:t>
            </a:r>
            <a:r>
              <a:rPr lang="en-US" baseline="-25000" dirty="0" err="1"/>
              <a:t>e</a:t>
            </a:r>
            <a:r>
              <a:rPr lang="en-US" dirty="0"/>
              <a:t>) are below n=5, you violate the assumption</a:t>
            </a:r>
          </a:p>
        </p:txBody>
      </p:sp>
    </p:spTree>
    <p:extLst>
      <p:ext uri="{BB962C8B-B14F-4D97-AF65-F5344CB8AC3E}">
        <p14:creationId xmlns:p14="http://schemas.microsoft.com/office/powerpoint/2010/main" val="81159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2CDA-BD97-B544-AD38-71F9F49A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 Square test (Distributions)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EC3A7-308A-AE47-8F34-FF8E65C07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6330261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u="sng" dirty="0"/>
                  <a:t>X</a:t>
                </a:r>
                <a:r>
                  <a:rPr lang="en-US" u="sng" baseline="30000" dirty="0"/>
                  <a:t>2</a:t>
                </a:r>
                <a:r>
                  <a:rPr lang="en-US" u="sng" dirty="0"/>
                  <a:t>-distribution has multiple curves</a:t>
                </a:r>
              </a:p>
              <a:p>
                <a:pPr lvl="1"/>
                <a:r>
                  <a:rPr lang="en-US" dirty="0"/>
                  <a:t>Each curve based on </a:t>
                </a:r>
                <a:r>
                  <a:rPr lang="en-US" u="sng" dirty="0"/>
                  <a:t>sample size</a:t>
                </a:r>
                <a:r>
                  <a:rPr lang="en-US" dirty="0"/>
                  <a:t> or </a:t>
                </a:r>
                <a:r>
                  <a:rPr lang="en-US" u="sng" dirty="0"/>
                  <a:t>degrees of freedom</a:t>
                </a:r>
              </a:p>
              <a:p>
                <a:endParaRPr lang="en-US" i="1" dirty="0"/>
              </a:p>
              <a:p>
                <a:r>
                  <a:rPr lang="en-US" dirty="0"/>
                  <a:t>It also is one-sided (squaring gets us positive numbers), ranging from 0 to +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5EC3A7-308A-AE47-8F34-FF8E65C07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6330261" cy="4023360"/>
              </a:xfrm>
              <a:blipFill>
                <a:blip r:embed="rId3"/>
                <a:stretch>
                  <a:fillRect l="-40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0F757D8D-9DFE-A74D-A389-27CC1FA1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0971" y="3230808"/>
            <a:ext cx="4664160" cy="307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73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Chi-Square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overall </a:t>
            </a:r>
            <a:r>
              <a:rPr lang="en-US" i="1" u="sng" dirty="0"/>
              <a:t>difference</a:t>
            </a:r>
            <a:r>
              <a:rPr lang="en-US" dirty="0"/>
              <a:t> between the expected and observed frequencies </a:t>
            </a:r>
            <a:r>
              <a:rPr lang="en-US" i="1" u="sng" dirty="0"/>
              <a:t>is extreme enough</a:t>
            </a:r>
          </a:p>
          <a:p>
            <a:pPr lvl="1"/>
            <a:r>
              <a:rPr lang="en-US" dirty="0"/>
              <a:t>We </a:t>
            </a:r>
            <a:r>
              <a:rPr lang="en-US" b="1" dirty="0"/>
              <a:t>reject the null hypothesis</a:t>
            </a:r>
          </a:p>
          <a:p>
            <a:pPr lvl="1"/>
            <a:r>
              <a:rPr lang="en-US" dirty="0"/>
              <a:t>We claim to have a </a:t>
            </a:r>
            <a:r>
              <a:rPr lang="en-US" b="1" dirty="0"/>
              <a:t>statistically significant association </a:t>
            </a:r>
            <a:r>
              <a:rPr lang="en-US" dirty="0"/>
              <a:t>between the two variables</a:t>
            </a:r>
          </a:p>
          <a:p>
            <a:pPr lvl="1"/>
            <a:r>
              <a:rPr lang="en-US" dirty="0"/>
              <a:t>Decide that an association, or difference between two groups on the dependent variable, exists in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36544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Chi-Square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see if our obtained (calculated) </a:t>
                </a:r>
                <a:r>
                  <a:rPr lang="en-US" i="1" dirty="0"/>
                  <a:t>X</a:t>
                </a:r>
                <a:r>
                  <a:rPr lang="en-US" i="1" baseline="30000" dirty="0"/>
                  <a:t>2</a:t>
                </a:r>
                <a:r>
                  <a:rPr lang="en-US" dirty="0"/>
                  <a:t> value is statistically significant, we have to compare it to a critical </a:t>
                </a:r>
                <a:r>
                  <a:rPr lang="en-US" i="1" dirty="0"/>
                  <a:t>X</a:t>
                </a:r>
                <a:r>
                  <a:rPr lang="en-US" i="1" baseline="30000" dirty="0"/>
                  <a:t>2</a:t>
                </a:r>
                <a:r>
                  <a:rPr lang="en-US" dirty="0"/>
                  <a:t> value, located in a table</a:t>
                </a:r>
              </a:p>
              <a:p>
                <a:endParaRPr lang="en-US" dirty="0"/>
              </a:p>
              <a:p>
                <a:r>
                  <a:rPr lang="en-US" dirty="0"/>
                  <a:t>To do so, we need to know</a:t>
                </a:r>
              </a:p>
              <a:p>
                <a:pPr lvl="1"/>
                <a:r>
                  <a:rPr lang="en-US" dirty="0"/>
                  <a:t>Degrees of freedom for our </a:t>
                </a:r>
                <a:r>
                  <a:rPr lang="en-US" i="1" dirty="0"/>
                  <a:t>X</a:t>
                </a:r>
                <a:r>
                  <a:rPr lang="en-US" i="1" baseline="30000" dirty="0"/>
                  <a:t>2</a:t>
                </a:r>
              </a:p>
              <a:p>
                <a:pPr lvl="1"/>
                <a:r>
                  <a:rPr lang="en-US" dirty="0"/>
                  <a:t>Our alpha level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.05)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2D4F5CA5-DD1B-8147-A490-58BE479E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72" y="3686795"/>
            <a:ext cx="4158261" cy="20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5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Chi-Square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Testing:</a:t>
            </a:r>
          </a:p>
          <a:p>
            <a:pPr lvl="1"/>
            <a:r>
              <a:rPr lang="en-US" dirty="0"/>
              <a:t>Compare our calculated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value to the critical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value (</a:t>
            </a:r>
            <a:r>
              <a:rPr lang="en-US" i="1" dirty="0">
                <a:solidFill>
                  <a:srgbClr val="FFE193"/>
                </a:solidFill>
                <a:hlinkClick r:id="rId2"/>
              </a:rPr>
              <a:t>X</a:t>
            </a:r>
            <a:r>
              <a:rPr lang="en-US" baseline="30000" dirty="0">
                <a:solidFill>
                  <a:srgbClr val="FFE193"/>
                </a:solidFill>
                <a:hlinkClick r:id="rId2"/>
              </a:rPr>
              <a:t>2</a:t>
            </a:r>
            <a:r>
              <a:rPr lang="en-US" dirty="0">
                <a:solidFill>
                  <a:srgbClr val="FFE193"/>
                </a:solidFill>
                <a:hlinkClick r:id="rId2"/>
              </a:rPr>
              <a:t> Table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obtained</a:t>
            </a:r>
            <a:r>
              <a:rPr lang="en-US" dirty="0"/>
              <a:t> &gt;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critical</a:t>
            </a:r>
            <a:r>
              <a:rPr lang="en-US" dirty="0"/>
              <a:t>, reject the null hypothesis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obtained</a:t>
            </a:r>
            <a:r>
              <a:rPr lang="en-US" dirty="0"/>
              <a:t> &lt;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critical</a:t>
            </a:r>
            <a:r>
              <a:rPr lang="en-US" dirty="0"/>
              <a:t>, fail to reject the null hypothesis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Logic is same as other hypothesis tests (for t-test, ANOVA, correlation, Z-score, </a:t>
            </a:r>
            <a:r>
              <a:rPr lang="en-US" i="1" dirty="0" err="1"/>
              <a:t>etc</a:t>
            </a:r>
            <a:r>
              <a:rPr lang="en-US" i="1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Chi-Square Test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884236"/>
            <a:ext cx="8669108" cy="301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8D8DB-C143-3541-8B2D-A8C804040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474" y="3429000"/>
            <a:ext cx="3193987" cy="75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2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Chi-Square Test for </a:t>
            </a:r>
            <a:r>
              <a:rPr lang="en-US" sz="5400" dirty="0"/>
              <a:t>Sex by First-gen Status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084832"/>
            <a:ext cx="8648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55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Chi-Square Test for </a:t>
            </a:r>
            <a:r>
              <a:rPr lang="en-US" sz="5400" dirty="0"/>
              <a:t>Sex by First-gen Status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084832"/>
            <a:ext cx="86391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9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Chi-Square Test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Inferential statistical technique to test for significant relationships between two nominal or ordinal variables</a:t>
            </a:r>
          </a:p>
          <a:p>
            <a:pPr lvl="1"/>
            <a:r>
              <a:rPr lang="en-US" sz="2400" dirty="0"/>
              <a:t>Widely used in social sciences</a:t>
            </a:r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 is the same as usual, compare our calculated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value to the critical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 value (</a:t>
            </a:r>
            <a:r>
              <a:rPr lang="en-US" i="1" dirty="0">
                <a:solidFill>
                  <a:srgbClr val="FFE193"/>
                </a:solidFill>
                <a:hlinkClick r:id="rId2"/>
              </a:rPr>
              <a:t>X</a:t>
            </a:r>
            <a:r>
              <a:rPr lang="en-US" baseline="30000" dirty="0">
                <a:solidFill>
                  <a:srgbClr val="FFE193"/>
                </a:solidFill>
                <a:hlinkClick r:id="rId2"/>
              </a:rPr>
              <a:t>2</a:t>
            </a:r>
            <a:r>
              <a:rPr lang="en-US" dirty="0">
                <a:solidFill>
                  <a:srgbClr val="FFE193"/>
                </a:solidFill>
                <a:hlinkClick r:id="rId2"/>
              </a:rPr>
              <a:t> Table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obtained</a:t>
            </a:r>
            <a:r>
              <a:rPr lang="en-US" dirty="0"/>
              <a:t> &gt;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critical</a:t>
            </a:r>
            <a:r>
              <a:rPr lang="en-US" dirty="0"/>
              <a:t>, reject the null hypothesis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obtained</a:t>
            </a:r>
            <a:r>
              <a:rPr lang="en-US" dirty="0"/>
              <a:t> &lt;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critical</a:t>
            </a:r>
            <a:r>
              <a:rPr lang="en-US" dirty="0"/>
              <a:t>, fail to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4279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find critical </a:t>
                </a:r>
                <a:r>
                  <a:rPr lang="en-US" i="1" dirty="0"/>
                  <a:t>X</a:t>
                </a:r>
                <a:r>
                  <a:rPr lang="en-US" baseline="30000" dirty="0"/>
                  <a:t>2 </a:t>
                </a:r>
                <a:r>
                  <a:rPr lang="en-US" dirty="0"/>
                  <a:t>in </a:t>
                </a:r>
                <a:r>
                  <a:rPr lang="en-US" i="1" dirty="0">
                    <a:solidFill>
                      <a:srgbClr val="FFE193"/>
                    </a:solidFill>
                    <a:hlinkClick r:id="rId2"/>
                  </a:rPr>
                  <a:t>X</a:t>
                </a:r>
                <a:r>
                  <a:rPr lang="en-US" baseline="30000" dirty="0">
                    <a:solidFill>
                      <a:srgbClr val="FFE193"/>
                    </a:solidFill>
                    <a:hlinkClick r:id="rId2"/>
                  </a:rPr>
                  <a:t>2</a:t>
                </a:r>
                <a:r>
                  <a:rPr lang="en-US" dirty="0">
                    <a:solidFill>
                      <a:srgbClr val="FFE193"/>
                    </a:solidFill>
                    <a:hlinkClick r:id="rId2"/>
                  </a:rPr>
                  <a:t> Table</a:t>
                </a:r>
                <a:r>
                  <a:rPr lang="en-US" dirty="0"/>
                  <a:t>, we need alpha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and degrees of freedom </a:t>
                </a:r>
                <a:r>
                  <a:rPr lang="en-US" i="1" dirty="0" err="1"/>
                  <a:t>df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Select the column based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.05)</a:t>
                </a:r>
              </a:p>
              <a:p>
                <a:pPr lvl="1"/>
                <a:r>
                  <a:rPr lang="en-US" dirty="0"/>
                  <a:t>Select the row based on </a:t>
                </a:r>
                <a:r>
                  <a:rPr lang="en-US" i="1" dirty="0"/>
                  <a:t>df</a:t>
                </a:r>
              </a:p>
              <a:p>
                <a:pPr lvl="2"/>
                <a:r>
                  <a:rPr lang="en-US" b="1" i="1" dirty="0"/>
                  <a:t>df</a:t>
                </a:r>
                <a:r>
                  <a:rPr lang="en-US" b="1" dirty="0"/>
                  <a:t> = (r-1)(c-1)</a:t>
                </a:r>
                <a:endParaRPr lang="en-US" b="1" i="1" dirty="0"/>
              </a:p>
              <a:p>
                <a:pPr lvl="2"/>
                <a:r>
                  <a:rPr lang="en-US" dirty="0"/>
                  <a:t>Where they intersect is the critical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dirty="0"/>
                  <a:t> value,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critical</a:t>
                </a:r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obtained</a:t>
                </a:r>
                <a:r>
                  <a:rPr lang="en-US" dirty="0"/>
                  <a:t> &gt;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critical</a:t>
                </a:r>
                <a:r>
                  <a:rPr lang="en-US" dirty="0"/>
                  <a:t>, reject H</a:t>
                </a:r>
                <a:r>
                  <a:rPr lang="en-US" baseline="-25000" dirty="0"/>
                  <a:t>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79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compare our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obtained</a:t>
                </a:r>
                <a:r>
                  <a:rPr lang="en-US" dirty="0"/>
                  <a:t> to our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critical</a:t>
                </a:r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FFE193"/>
                    </a:solidFill>
                    <a:hlinkClick r:id="rId3"/>
                  </a:rPr>
                  <a:t>X</a:t>
                </a:r>
                <a:r>
                  <a:rPr lang="en-US" baseline="30000" dirty="0">
                    <a:solidFill>
                      <a:srgbClr val="FFE193"/>
                    </a:solidFill>
                    <a:hlinkClick r:id="rId3"/>
                  </a:rPr>
                  <a:t>2</a:t>
                </a:r>
                <a:r>
                  <a:rPr lang="en-US" dirty="0">
                    <a:solidFill>
                      <a:srgbClr val="FFE193"/>
                    </a:solidFill>
                    <a:hlinkClick r:id="rId3"/>
                  </a:rPr>
                  <a:t> Table</a:t>
                </a:r>
                <a:r>
                  <a:rPr lang="en-US" dirty="0"/>
                  <a:t>.</a:t>
                </a:r>
              </a:p>
              <a:p>
                <a:pPr marL="46038" indent="0">
                  <a:buNone/>
                </a:pPr>
                <a:endParaRPr lang="en-US" dirty="0"/>
              </a:p>
              <a:p>
                <a:r>
                  <a:rPr lang="en-US" dirty="0"/>
                  <a:t>If 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obtained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critical</a:t>
                </a:r>
                <a:r>
                  <a:rPr lang="en-US" dirty="0"/>
                  <a:t>, then…</a:t>
                </a:r>
              </a:p>
              <a:p>
                <a:pPr lvl="1"/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obtained</a:t>
                </a:r>
                <a:r>
                  <a:rPr lang="en-US" dirty="0"/>
                  <a:t> is in rejection region</a:t>
                </a:r>
              </a:p>
              <a:p>
                <a:pPr lvl="1"/>
                <a:r>
                  <a:rPr lang="en-US" dirty="0"/>
                  <a:t>We reject H</a:t>
                </a:r>
                <a:r>
                  <a:rPr lang="en-US" baseline="-25000" dirty="0"/>
                  <a:t>0</a:t>
                </a:r>
                <a:endParaRPr lang="en-US" dirty="0"/>
              </a:p>
              <a:p>
                <a:pPr lvl="1"/>
                <a:r>
                  <a:rPr lang="en-US" i="1" dirty="0"/>
                  <a:t>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Statistically significant association (diff from expected by H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233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1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Next, we use our degrees of freedom (</a:t>
                </a:r>
                <a:r>
                  <a:rPr lang="en-US" i="1" dirty="0" err="1"/>
                  <a:t>df</a:t>
                </a:r>
                <a:r>
                  <a:rPr lang="en-US" dirty="0"/>
                  <a:t>) and our alpha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to locate our critical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dirty="0"/>
                  <a:t> value in the </a:t>
                </a:r>
                <a:r>
                  <a:rPr lang="en-US" i="1" dirty="0">
                    <a:solidFill>
                      <a:srgbClr val="FFE193"/>
                    </a:solidFill>
                  </a:rPr>
                  <a:t>X</a:t>
                </a:r>
                <a:r>
                  <a:rPr lang="en-US" baseline="30000" dirty="0">
                    <a:solidFill>
                      <a:srgbClr val="FFE193"/>
                    </a:solidFill>
                  </a:rPr>
                  <a:t>2</a:t>
                </a:r>
                <a:r>
                  <a:rPr lang="en-US" dirty="0">
                    <a:solidFill>
                      <a:srgbClr val="FFE193"/>
                    </a:solidFill>
                  </a:rPr>
                  <a:t> Table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We compare our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obtained</a:t>
                </a:r>
                <a:r>
                  <a:rPr lang="en-US" dirty="0"/>
                  <a:t> to our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critical</a:t>
                </a:r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FFE193"/>
                    </a:solidFill>
                    <a:hlinkClick r:id="rId3"/>
                  </a:rPr>
                  <a:t>X</a:t>
                </a:r>
                <a:r>
                  <a:rPr lang="en-US" baseline="30000" dirty="0">
                    <a:solidFill>
                      <a:srgbClr val="FFE193"/>
                    </a:solidFill>
                    <a:hlinkClick r:id="rId3"/>
                  </a:rPr>
                  <a:t>2</a:t>
                </a:r>
                <a:r>
                  <a:rPr lang="en-US" dirty="0">
                    <a:solidFill>
                      <a:srgbClr val="FFE193"/>
                    </a:solidFill>
                    <a:hlinkClick r:id="rId3"/>
                  </a:rPr>
                  <a:t> Table</a:t>
                </a:r>
                <a:r>
                  <a:rPr lang="en-US" dirty="0"/>
                  <a:t>.</a:t>
                </a:r>
              </a:p>
              <a:p>
                <a:pPr marL="366713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If 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obtained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critical</a:t>
                </a:r>
                <a:r>
                  <a:rPr lang="en-US" dirty="0"/>
                  <a:t>, then…</a:t>
                </a:r>
              </a:p>
              <a:p>
                <a:pPr lvl="2"/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obtained</a:t>
                </a:r>
                <a:r>
                  <a:rPr lang="en-US" dirty="0"/>
                  <a:t> is in rejection region</a:t>
                </a:r>
              </a:p>
              <a:p>
                <a:pPr lvl="2"/>
                <a:r>
                  <a:rPr lang="en-US" dirty="0"/>
                  <a:t>We reject H</a:t>
                </a:r>
                <a:r>
                  <a:rPr lang="en-US" baseline="-25000" dirty="0"/>
                  <a:t>0</a:t>
                </a:r>
                <a:endParaRPr lang="en-US" dirty="0"/>
              </a:p>
              <a:p>
                <a:pPr lvl="2"/>
                <a:r>
                  <a:rPr lang="en-US" i="1" dirty="0"/>
                  <a:t>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Statistically significant association (diff from expected by H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61" t="-2208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40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our example, we have the following:</a:t>
                </a:r>
              </a:p>
              <a:p>
                <a:pPr lvl="1"/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2"/>
                    </a:solidFill>
                  </a:rPr>
                  <a:t>57.99</a:t>
                </a:r>
              </a:p>
              <a:p>
                <a:pPr lvl="1"/>
                <a:r>
                  <a:rPr lang="en-US" i="1" dirty="0" err="1"/>
                  <a:t>df</a:t>
                </a:r>
                <a:r>
                  <a:rPr lang="en-US" dirty="0"/>
                  <a:t> = (2-1)(2-1) = </a:t>
                </a:r>
                <a:r>
                  <a:rPr lang="en-US" dirty="0">
                    <a:solidFill>
                      <a:schemeClr val="accent2"/>
                    </a:solidFill>
                  </a:rPr>
                  <a:t>1</a:t>
                </a:r>
              </a:p>
              <a:p>
                <a:endParaRPr lang="en-US" dirty="0"/>
              </a:p>
              <a:p>
                <a:r>
                  <a:rPr lang="en-US" dirty="0"/>
                  <a:t>In our </a:t>
                </a:r>
                <a:r>
                  <a:rPr lang="en-US" i="1" dirty="0">
                    <a:solidFill>
                      <a:schemeClr val="accent2"/>
                    </a:solidFill>
                  </a:rPr>
                  <a:t>X</a:t>
                </a:r>
                <a:r>
                  <a:rPr lang="en-US" baseline="30000" dirty="0">
                    <a:solidFill>
                      <a:schemeClr val="accent2"/>
                    </a:solidFill>
                  </a:rPr>
                  <a:t>2</a:t>
                </a:r>
                <a:r>
                  <a:rPr lang="en-US" dirty="0">
                    <a:solidFill>
                      <a:schemeClr val="accent2"/>
                    </a:solidFill>
                  </a:rPr>
                  <a:t> Table</a:t>
                </a:r>
                <a:r>
                  <a:rPr lang="en-US" dirty="0"/>
                  <a:t>, we follow the </a:t>
                </a:r>
                <a:r>
                  <a:rPr lang="en-US" i="1" dirty="0" err="1"/>
                  <a:t>df</a:t>
                </a:r>
                <a:r>
                  <a:rPr lang="en-US" dirty="0"/>
                  <a:t> = 1 row 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.050 column, to see where they intersect. </a:t>
                </a:r>
              </a:p>
              <a:p>
                <a:pPr lvl="1"/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critical </a:t>
                </a:r>
                <a:r>
                  <a:rPr lang="en-US" dirty="0"/>
                  <a:t>= </a:t>
                </a:r>
                <a:r>
                  <a:rPr lang="en-US" dirty="0">
                    <a:solidFill>
                      <a:schemeClr val="accent2"/>
                    </a:solidFill>
                  </a:rPr>
                  <a:t>3.84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Because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obtained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X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critical</a:t>
                </a:r>
                <a:r>
                  <a:rPr lang="en-US" dirty="0"/>
                  <a:t> we reject the null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Chi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</a:t>
            </a:r>
          </a:p>
          <a:p>
            <a:pPr lvl="1"/>
            <a:r>
              <a:rPr lang="en-US" dirty="0"/>
              <a:t>The test used</a:t>
            </a:r>
          </a:p>
          <a:p>
            <a:pPr lvl="1"/>
            <a:r>
              <a:rPr lang="en-US" dirty="0"/>
              <a:t>If you reject or fail to reject the null hypothesis</a:t>
            </a:r>
          </a:p>
          <a:p>
            <a:pPr lvl="1"/>
            <a:r>
              <a:rPr lang="en-US" dirty="0"/>
              <a:t>The variables used in the analysis</a:t>
            </a:r>
          </a:p>
          <a:p>
            <a:pPr lvl="1"/>
            <a:r>
              <a:rPr lang="en-US" dirty="0"/>
              <a:t>The degrees of freedom, calculated value of the test, and p-value</a:t>
            </a:r>
          </a:p>
          <a:p>
            <a:pPr lvl="2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b="1" u="sng" dirty="0" err="1">
                <a:solidFill>
                  <a:schemeClr val="accent2"/>
                </a:solidFill>
              </a:rPr>
              <a:t>df</a:t>
            </a:r>
            <a:r>
              <a:rPr lang="en-US" dirty="0"/>
              <a:t>) = </a:t>
            </a:r>
            <a:r>
              <a:rPr lang="en-US" b="1" u="sng" dirty="0">
                <a:solidFill>
                  <a:schemeClr val="accent2"/>
                </a:solidFill>
              </a:rPr>
              <a:t>Chi-</a:t>
            </a:r>
            <a:r>
              <a:rPr lang="en-US" b="1" u="sng" dirty="0" err="1">
                <a:solidFill>
                  <a:schemeClr val="accent2"/>
                </a:solidFill>
              </a:rPr>
              <a:t>square</a:t>
            </a:r>
            <a:r>
              <a:rPr lang="en-US" b="1" u="sng" baseline="-25000" dirty="0" err="1">
                <a:solidFill>
                  <a:schemeClr val="accent2"/>
                </a:solidFill>
              </a:rPr>
              <a:t>obtained</a:t>
            </a:r>
            <a:r>
              <a:rPr lang="en-US" dirty="0"/>
              <a:t>, </a:t>
            </a:r>
            <a:r>
              <a:rPr lang="en-US" b="1" u="sng" dirty="0">
                <a:solidFill>
                  <a:schemeClr val="accent2"/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chemeClr val="accent2"/>
                </a:solidFill>
              </a:rPr>
              <a:t>Using the Chi Square test of independence, </a:t>
            </a:r>
            <a:r>
              <a:rPr lang="en-US" u="sng" dirty="0">
                <a:solidFill>
                  <a:schemeClr val="accent2"/>
                </a:solidFill>
              </a:rPr>
              <a:t>I reject/fail to reject</a:t>
            </a:r>
            <a:r>
              <a:rPr lang="en-US" dirty="0">
                <a:solidFill>
                  <a:schemeClr val="accent2"/>
                </a:solidFill>
              </a:rPr>
              <a:t> the null hypothesis that there is no relationship between </a:t>
            </a:r>
            <a:r>
              <a:rPr lang="en-US" u="sng" dirty="0">
                <a:solidFill>
                  <a:schemeClr val="accent2"/>
                </a:solidFill>
              </a:rPr>
              <a:t>one variable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u="sng" dirty="0">
                <a:solidFill>
                  <a:schemeClr val="accent2"/>
                </a:solidFill>
              </a:rPr>
              <a:t>the other variable</a:t>
            </a:r>
            <a:r>
              <a:rPr lang="en-US" dirty="0">
                <a:solidFill>
                  <a:schemeClr val="accent2"/>
                </a:solidFill>
              </a:rPr>
              <a:t>, in the population, </a:t>
            </a:r>
            <a:r>
              <a:rPr lang="en-US" i="1" dirty="0">
                <a:solidFill>
                  <a:schemeClr val="accent2"/>
                </a:solidFill>
              </a:rPr>
              <a:t>X</a:t>
            </a:r>
            <a:r>
              <a:rPr lang="en-US" baseline="30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u="sng" dirty="0">
                <a:solidFill>
                  <a:schemeClr val="accent2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 = ?, </a:t>
            </a:r>
            <a:r>
              <a:rPr lang="en-US" i="1" dirty="0">
                <a:solidFill>
                  <a:schemeClr val="accent2"/>
                </a:solidFill>
              </a:rPr>
              <a:t>p</a:t>
            </a:r>
            <a:r>
              <a:rPr lang="en-US" dirty="0">
                <a:solidFill>
                  <a:schemeClr val="accent2"/>
                </a:solidFill>
              </a:rPr>
              <a:t> ? .05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3617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Chi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</a:t>
            </a:r>
          </a:p>
          <a:p>
            <a:pPr lvl="1"/>
            <a:r>
              <a:rPr lang="en-US" dirty="0"/>
              <a:t>The test used</a:t>
            </a:r>
          </a:p>
          <a:p>
            <a:pPr lvl="1"/>
            <a:r>
              <a:rPr lang="en-US" dirty="0"/>
              <a:t>If you reject or fail to reject the null hypothesis</a:t>
            </a:r>
          </a:p>
          <a:p>
            <a:pPr lvl="1"/>
            <a:r>
              <a:rPr lang="en-US" dirty="0"/>
              <a:t>The variables used in the analysis</a:t>
            </a:r>
          </a:p>
          <a:p>
            <a:pPr lvl="1"/>
            <a:r>
              <a:rPr lang="en-US" dirty="0"/>
              <a:t>The degrees of freedom, calculated value of the test, and p-value</a:t>
            </a:r>
          </a:p>
          <a:p>
            <a:pPr lvl="2"/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b="1" u="sng" dirty="0" err="1">
                <a:solidFill>
                  <a:schemeClr val="accent5"/>
                </a:solidFill>
              </a:rPr>
              <a:t>df</a:t>
            </a:r>
            <a:r>
              <a:rPr lang="en-US" dirty="0"/>
              <a:t>) = </a:t>
            </a:r>
            <a:r>
              <a:rPr lang="en-US" b="1" u="sng" dirty="0">
                <a:solidFill>
                  <a:schemeClr val="accent5"/>
                </a:solidFill>
              </a:rPr>
              <a:t>Chi-</a:t>
            </a:r>
            <a:r>
              <a:rPr lang="en-US" b="1" u="sng" dirty="0" err="1">
                <a:solidFill>
                  <a:schemeClr val="accent5"/>
                </a:solidFill>
              </a:rPr>
              <a:t>square</a:t>
            </a:r>
            <a:r>
              <a:rPr lang="en-US" b="1" u="sng" baseline="-25000" dirty="0" err="1">
                <a:solidFill>
                  <a:schemeClr val="accent5"/>
                </a:solidFill>
              </a:rPr>
              <a:t>obtained</a:t>
            </a:r>
            <a:r>
              <a:rPr lang="en-US" dirty="0"/>
              <a:t>, </a:t>
            </a:r>
            <a:r>
              <a:rPr lang="en-US" b="1" u="sng" dirty="0">
                <a:solidFill>
                  <a:schemeClr val="accent5"/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chemeClr val="accent5"/>
                </a:solidFill>
              </a:rPr>
              <a:t>Using the Chi Square test of independence, </a:t>
            </a:r>
            <a:r>
              <a:rPr lang="en-US" u="sng" dirty="0">
                <a:solidFill>
                  <a:schemeClr val="accent5"/>
                </a:solidFill>
              </a:rPr>
              <a:t>I reject</a:t>
            </a:r>
            <a:r>
              <a:rPr lang="en-US" dirty="0">
                <a:solidFill>
                  <a:schemeClr val="accent5"/>
                </a:solidFill>
              </a:rPr>
              <a:t> the null hypothesis that there is no relationship between </a:t>
            </a:r>
            <a:r>
              <a:rPr lang="en-US" u="sng" dirty="0">
                <a:solidFill>
                  <a:schemeClr val="accent5"/>
                </a:solidFill>
              </a:rPr>
              <a:t>gender</a:t>
            </a:r>
            <a:r>
              <a:rPr lang="en-US" dirty="0">
                <a:solidFill>
                  <a:schemeClr val="accent5"/>
                </a:solidFill>
              </a:rPr>
              <a:t> and </a:t>
            </a:r>
            <a:r>
              <a:rPr lang="en-US" u="sng" dirty="0">
                <a:solidFill>
                  <a:schemeClr val="accent5"/>
                </a:solidFill>
              </a:rPr>
              <a:t>first-gen status</a:t>
            </a:r>
            <a:r>
              <a:rPr lang="en-US" dirty="0">
                <a:solidFill>
                  <a:schemeClr val="accent5"/>
                </a:solidFill>
              </a:rPr>
              <a:t>, in the population, </a:t>
            </a:r>
            <a:r>
              <a:rPr lang="en-US" i="1" dirty="0">
                <a:solidFill>
                  <a:schemeClr val="accent5"/>
                </a:solidFill>
              </a:rPr>
              <a:t>X</a:t>
            </a:r>
            <a:r>
              <a:rPr lang="en-US" baseline="30000" dirty="0">
                <a:solidFill>
                  <a:schemeClr val="accent5"/>
                </a:solidFill>
              </a:rPr>
              <a:t>2</a:t>
            </a:r>
            <a:r>
              <a:rPr lang="en-US" dirty="0">
                <a:solidFill>
                  <a:schemeClr val="accent5"/>
                </a:solidFill>
              </a:rPr>
              <a:t>(</a:t>
            </a:r>
            <a:r>
              <a:rPr lang="en-US" u="sng" dirty="0">
                <a:solidFill>
                  <a:schemeClr val="accent5"/>
                </a:solidFill>
              </a:rPr>
              <a:t>1</a:t>
            </a:r>
            <a:r>
              <a:rPr lang="en-US" dirty="0">
                <a:solidFill>
                  <a:schemeClr val="accent5"/>
                </a:solidFill>
              </a:rPr>
              <a:t>) = 57.99, </a:t>
            </a:r>
            <a:r>
              <a:rPr lang="en-US" i="1" dirty="0">
                <a:solidFill>
                  <a:schemeClr val="accent5"/>
                </a:solidFill>
              </a:rPr>
              <a:t>p</a:t>
            </a:r>
            <a:r>
              <a:rPr lang="en-US" dirty="0">
                <a:solidFill>
                  <a:schemeClr val="accent5"/>
                </a:solidFill>
              </a:rPr>
              <a:t> &lt; .05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2553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Expected Frequencies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9691" y="2645229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Child-Rearing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Political Orientation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Liberals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Conservatives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Not 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16" y="5442640"/>
            <a:ext cx="3435349" cy="80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3209109" y="4397612"/>
            <a:ext cx="1894115" cy="7511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8561614" y="2115562"/>
            <a:ext cx="996042" cy="14247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561614" y="4380625"/>
            <a:ext cx="620486" cy="10450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61614" y="1768003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Marginal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9388" y="5073308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Marginal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25910" y="53397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3286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Expected Frequencies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9691" y="2645229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Child-Rearing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Political Orientation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Liberals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Conservatives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(12.5)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(12.5)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Not 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(7.5)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(7.5)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22" y="5253163"/>
            <a:ext cx="4634338" cy="108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3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Obtained Chi-Square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9691" y="171450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Child-Rearing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Political Orientation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Liberals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Conservatives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(12.5)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(12.5)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Not 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(7.5)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(7.5)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16213" y="4333240"/>
          <a:ext cx="83003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</a:t>
                      </a:r>
                      <a:r>
                        <a:rPr lang="en-US" i="1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f</a:t>
                      </a:r>
                      <a:r>
                        <a:rPr lang="en-US" i="1" baseline="-25000" dirty="0" err="1"/>
                        <a:t>e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</a:t>
                      </a:r>
                      <a:r>
                        <a:rPr lang="en-US" i="1" baseline="-25000" dirty="0"/>
                        <a:t>0</a:t>
                      </a:r>
                      <a:r>
                        <a:rPr lang="en-US" i="1" baseline="0" dirty="0"/>
                        <a:t> - </a:t>
                      </a:r>
                      <a:r>
                        <a:rPr lang="en-US" i="1" baseline="0" dirty="0" err="1"/>
                        <a:t>f</a:t>
                      </a:r>
                      <a:r>
                        <a:rPr lang="en-US" i="1" baseline="-25000" dirty="0" err="1"/>
                        <a:t>e</a:t>
                      </a:r>
                      <a:endParaRPr lang="en-US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i="1" dirty="0"/>
                        <a:t>f</a:t>
                      </a:r>
                      <a:r>
                        <a:rPr lang="en-US" i="1" baseline="-25000" dirty="0"/>
                        <a:t>0</a:t>
                      </a:r>
                      <a:r>
                        <a:rPr lang="en-US" i="1" dirty="0"/>
                        <a:t> – </a:t>
                      </a:r>
                      <a:r>
                        <a:rPr lang="en-US" i="1" dirty="0" err="1"/>
                        <a:t>f</a:t>
                      </a:r>
                      <a:r>
                        <a:rPr lang="en-US" i="1" baseline="-25000" dirty="0" err="1"/>
                        <a:t>e</a:t>
                      </a:r>
                      <a:r>
                        <a:rPr lang="en-US" dirty="0"/>
                        <a:t>)</a:t>
                      </a:r>
                      <a:r>
                        <a:rPr lang="en-US" i="1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i="1" dirty="0"/>
                        <a:t>f</a:t>
                      </a:r>
                      <a:r>
                        <a:rPr lang="en-US" i="1" baseline="-25000" dirty="0"/>
                        <a:t>0</a:t>
                      </a:r>
                      <a:r>
                        <a:rPr lang="en-US" i="1" dirty="0"/>
                        <a:t> – </a:t>
                      </a:r>
                      <a:r>
                        <a:rPr lang="en-US" i="1" dirty="0" err="1"/>
                        <a:t>f</a:t>
                      </a:r>
                      <a:r>
                        <a:rPr lang="en-US" i="1" baseline="-25000" dirty="0" err="1"/>
                        <a:t>e</a:t>
                      </a:r>
                      <a:r>
                        <a:rPr lang="en-US" dirty="0"/>
                        <a:t>)</a:t>
                      </a:r>
                      <a:r>
                        <a:rPr lang="en-US" i="1" baseline="30000" dirty="0"/>
                        <a:t>2</a:t>
                      </a:r>
                      <a:r>
                        <a:rPr lang="en-US" i="1" baseline="0" dirty="0"/>
                        <a:t> </a:t>
                      </a:r>
                      <a:r>
                        <a:rPr lang="en-US" dirty="0"/>
                        <a:t>/ </a:t>
                      </a:r>
                      <a:r>
                        <a:rPr lang="en-US" i="1" dirty="0" err="1"/>
                        <a:t>f</a:t>
                      </a:r>
                      <a:r>
                        <a:rPr lang="en-US" i="1" baseline="-25000" dirty="0" err="1"/>
                        <a:t>e</a:t>
                      </a:r>
                      <a:endParaRPr lang="en-US" i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Upper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  <a:r>
                        <a:rPr lang="en-US" baseline="0" dirty="0"/>
                        <a:t>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  <a:r>
                        <a:rPr lang="en-US" i="1" baseline="30000" dirty="0"/>
                        <a:t>2</a:t>
                      </a:r>
                      <a:r>
                        <a:rPr lang="en-US" dirty="0"/>
                        <a:t> = 2.66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the independence of (absence of association between) two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8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Political Orientation and Views of BLM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the following cross-tab, hand calculate: </a:t>
            </a:r>
          </a:p>
          <a:p>
            <a:pPr lvl="1"/>
            <a:r>
              <a:rPr lang="en-US" i="1" dirty="0"/>
              <a:t>X</a:t>
            </a:r>
            <a:r>
              <a:rPr lang="en-US" i="1" baseline="30000" dirty="0"/>
              <a:t>2</a:t>
            </a:r>
          </a:p>
          <a:p>
            <a:pPr lvl="1"/>
            <a:r>
              <a:rPr lang="en-US" dirty="0"/>
              <a:t>degrees of freedom</a:t>
            </a:r>
          </a:p>
          <a:p>
            <a:pPr lvl="1"/>
            <a:r>
              <a:rPr lang="en-US" dirty="0"/>
              <a:t>determine it’s significance level</a:t>
            </a:r>
          </a:p>
          <a:p>
            <a:pPr lvl="1"/>
            <a:r>
              <a:rPr lang="en-US" dirty="0"/>
              <a:t>Fully and completely report your findings (and whether you reject/fail to reject the null hypothesis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876574" y="462280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  <a:r>
                        <a:rPr lang="en-US" baseline="0" dirty="0"/>
                        <a:t> of BLM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Political Orientation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Liberals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Conservatives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Negative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51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 is based on the Crosstabulation (Crosstab)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Crosstab</a:t>
            </a:r>
          </a:p>
          <a:p>
            <a:pPr lvl="1"/>
            <a:r>
              <a:rPr lang="en-US" dirty="0"/>
              <a:t>Helps visualize bivariate relationships</a:t>
            </a:r>
          </a:p>
          <a:p>
            <a:endParaRPr lang="en-US" dirty="0"/>
          </a:p>
          <a:p>
            <a:r>
              <a:rPr lang="en-US" dirty="0"/>
              <a:t>Allows us to compare distribution in categories of one variable across categories of another variable</a:t>
            </a:r>
          </a:p>
          <a:p>
            <a:pPr lvl="1"/>
            <a:r>
              <a:rPr lang="en-US" dirty="0"/>
              <a:t>Differences in the independent variable groups (e.g. liberals and conservatives), in terms of the dependent variable, their childrearing method (e.g. permissive and not)</a:t>
            </a:r>
          </a:p>
        </p:txBody>
      </p:sp>
    </p:spTree>
    <p:extLst>
      <p:ext uri="{BB962C8B-B14F-4D97-AF65-F5344CB8AC3E}">
        <p14:creationId xmlns:p14="http://schemas.microsoft.com/office/powerpoint/2010/main" val="20115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Crosstab of Political Orientation and Child-Rearing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36648" y="2596243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Child-Rearing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Political Orientation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Liberals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Conservatives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Not Permissive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7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Chi-Square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into account the frequencies (in the crosstab) across categories of two nominal or ordinal variables</a:t>
            </a:r>
          </a:p>
          <a:p>
            <a:endParaRPr lang="en-US" dirty="0"/>
          </a:p>
          <a:p>
            <a:r>
              <a:rPr lang="en-US" dirty="0"/>
              <a:t>Tests the independence of (absence of association between) two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3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Stating the Hypotheses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675" lvl="2" indent="-320675"/>
            <a:r>
              <a:rPr lang="en-US" sz="3200" dirty="0"/>
              <a:t>Null hypothesis (H</a:t>
            </a:r>
            <a:r>
              <a:rPr lang="en-US" sz="3200" baseline="-25000" dirty="0"/>
              <a:t>0</a:t>
            </a:r>
            <a:r>
              <a:rPr lang="en-US" sz="3200" dirty="0"/>
              <a:t>) </a:t>
            </a:r>
          </a:p>
          <a:p>
            <a:pPr marL="777875" lvl="3" indent="-320675"/>
            <a:r>
              <a:rPr lang="en-US" sz="2500" dirty="0"/>
              <a:t>States that no association exists between the two cross-tabulated variables in the population, therefore the variables are statistically  independent</a:t>
            </a:r>
          </a:p>
          <a:p>
            <a:pPr marL="320675" lvl="2" indent="-320675"/>
            <a:endParaRPr lang="en-US" sz="2800" dirty="0"/>
          </a:p>
          <a:p>
            <a:pPr marL="320675" lvl="2" indent="-320675"/>
            <a:r>
              <a:rPr lang="en-US" sz="3200" dirty="0"/>
              <a:t>Research hypothesis (H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</a:p>
          <a:p>
            <a:pPr marL="777875" lvl="3" indent="-320675"/>
            <a:r>
              <a:rPr lang="en-US" sz="2500" dirty="0"/>
              <a:t>States that the two variables are related in the population</a:t>
            </a:r>
          </a:p>
          <a:p>
            <a:pPr marL="320675" lvl="2" indent="-320675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92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for relationship b/w Political Orientation and Child-Rearing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Null hypothesis (H</a:t>
            </a:r>
            <a:r>
              <a:rPr lang="en-US" sz="2000" baseline="-25000" dirty="0"/>
              <a:t>0</a:t>
            </a:r>
            <a:r>
              <a:rPr lang="en-US" sz="2000" dirty="0"/>
              <a:t>) </a:t>
            </a:r>
          </a:p>
          <a:p>
            <a:pPr lvl="1"/>
            <a:r>
              <a:rPr lang="en-US" sz="1775" dirty="0"/>
              <a:t>No association between political orientation and child-rearing in the population</a:t>
            </a:r>
          </a:p>
          <a:p>
            <a:pPr lvl="1"/>
            <a:r>
              <a:rPr lang="en-US" sz="1775" dirty="0"/>
              <a:t>The variables are independent of (do not influence) one another, in the population</a:t>
            </a:r>
          </a:p>
          <a:p>
            <a:pPr lvl="1"/>
            <a:r>
              <a:rPr lang="en-US" sz="1775" dirty="0"/>
              <a:t>The frequency of liberals who are permissive does not differ (is the same as) the frequency of conservatives who are permissive, in the population</a:t>
            </a:r>
          </a:p>
          <a:p>
            <a:pPr lvl="2"/>
            <a:r>
              <a:rPr lang="en-US" sz="1550" dirty="0"/>
              <a:t>Frequencies of dependent variable are expected to be the same across groups of the independent variable</a:t>
            </a:r>
          </a:p>
          <a:p>
            <a:endParaRPr lang="en-US" sz="2000" dirty="0"/>
          </a:p>
          <a:p>
            <a:r>
              <a:rPr lang="en-US" sz="2000" dirty="0"/>
              <a:t>Research hypothesis (H</a:t>
            </a:r>
            <a:r>
              <a:rPr lang="en-US" sz="2000" baseline="-25000" dirty="0"/>
              <a:t>1</a:t>
            </a:r>
            <a:r>
              <a:rPr lang="en-US" sz="2000" dirty="0"/>
              <a:t>) </a:t>
            </a:r>
          </a:p>
          <a:p>
            <a:pPr lvl="1"/>
            <a:r>
              <a:rPr lang="en-US" sz="1775" dirty="0"/>
              <a:t>The frequency of liberals who are permissive differs (is different than) the frequency of conservatives who are permissive, in the population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8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tats_methods fo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_pres_2019" id="{09869DB1-56FE-DC41-B93C-FB610453C327}" vid="{C52525CF-DFE4-B24F-94B4-BCBB4F20E33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5749</TotalTime>
  <Words>1998</Words>
  <Application>Microsoft Macintosh PowerPoint</Application>
  <PresentationFormat>Widescreen</PresentationFormat>
  <Paragraphs>446</Paragraphs>
  <Slides>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Calibri</vt:lpstr>
      <vt:lpstr>Cambria Math</vt:lpstr>
      <vt:lpstr>Helvetica Neue Thin</vt:lpstr>
      <vt:lpstr>Myriad Pro</vt:lpstr>
      <vt:lpstr>Tw Cen MT</vt:lpstr>
      <vt:lpstr>Tw Cen MT Condensed</vt:lpstr>
      <vt:lpstr>Verdana</vt:lpstr>
      <vt:lpstr>Wingdings</vt:lpstr>
      <vt:lpstr>Wingdings 2</vt:lpstr>
      <vt:lpstr>Wingdings 3</vt:lpstr>
      <vt:lpstr>Custom Design</vt:lpstr>
      <vt:lpstr>stats_methods font</vt:lpstr>
      <vt:lpstr>Methods Theme</vt:lpstr>
      <vt:lpstr>Integral</vt:lpstr>
      <vt:lpstr>CHI SQUARE TEST OF INDEPENDENCE/ASSOCIATION</vt:lpstr>
      <vt:lpstr>A bit about social Research</vt:lpstr>
      <vt:lpstr>The Chi-Square Test</vt:lpstr>
      <vt:lpstr>Statistical Independence</vt:lpstr>
      <vt:lpstr>Chi-Square test is based on the Crosstabulation (Crosstab)</vt:lpstr>
      <vt:lpstr>Crosstab of Political Orientation and Child-Rearing</vt:lpstr>
      <vt:lpstr>The Chi-Square Test</vt:lpstr>
      <vt:lpstr>Stating the Hypotheses</vt:lpstr>
      <vt:lpstr>Hypotheses for relationship b/w Political Orientation and Child-Rearing</vt:lpstr>
      <vt:lpstr>The Concept of Expected Frequencies</vt:lpstr>
      <vt:lpstr>Observed Frequencies Example: Sex by First-gen Status</vt:lpstr>
      <vt:lpstr>Expected Frequencies</vt:lpstr>
      <vt:lpstr>Expected Frequencies Example: Sex by First-gen Status</vt:lpstr>
      <vt:lpstr>Expected Frequencies Example: Sex by First-gen Status</vt:lpstr>
      <vt:lpstr>Expected Frequencies Example: Sex by First-gen Status</vt:lpstr>
      <vt:lpstr>Expected Frequencies</vt:lpstr>
      <vt:lpstr>The Chi Square (X2) test</vt:lpstr>
      <vt:lpstr>The Chi Square test</vt:lpstr>
      <vt:lpstr>The Chi-Square Test</vt:lpstr>
      <vt:lpstr>The Chi Square Test (Variable Types)</vt:lpstr>
      <vt:lpstr>The Chi Square Test (Hypotheses)</vt:lpstr>
      <vt:lpstr>The Chi Square test ASSUMPTIONS (cannot be violated)</vt:lpstr>
      <vt:lpstr>The Chi Square test (Distributions)</vt:lpstr>
      <vt:lpstr>The Chi-Square Test</vt:lpstr>
      <vt:lpstr>The Chi-Square Test</vt:lpstr>
      <vt:lpstr>The Chi-Square Test</vt:lpstr>
      <vt:lpstr>The Chi-Square Test</vt:lpstr>
      <vt:lpstr>The Chi-Square Test for Sex by First-gen Status</vt:lpstr>
      <vt:lpstr>The Chi-Square Test for Sex by First-gen Status</vt:lpstr>
      <vt:lpstr>Hypothesis Testing</vt:lpstr>
      <vt:lpstr>Hypothesis Testing</vt:lpstr>
      <vt:lpstr>Chi-Square</vt:lpstr>
      <vt:lpstr>Chi-Square</vt:lpstr>
      <vt:lpstr>Calculating Chi-Square</vt:lpstr>
      <vt:lpstr>Reporting Chi Square</vt:lpstr>
      <vt:lpstr>Reporting Chi Square</vt:lpstr>
      <vt:lpstr>Calculating the Expected Frequencies</vt:lpstr>
      <vt:lpstr>Calculating the Expected Frequencies</vt:lpstr>
      <vt:lpstr>Calculating the Obtained Chi-Square</vt:lpstr>
      <vt:lpstr>Example: Political Orientation and Views of BLM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111</cp:revision>
  <dcterms:created xsi:type="dcterms:W3CDTF">2013-12-06T01:46:03Z</dcterms:created>
  <dcterms:modified xsi:type="dcterms:W3CDTF">2020-03-04T23:39:05Z</dcterms:modified>
</cp:coreProperties>
</file>