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2" r:id="rId3"/>
    <p:sldMasterId id="2147483694" r:id="rId4"/>
  </p:sldMasterIdLst>
  <p:notesMasterIdLst>
    <p:notesMasterId r:id="rId38"/>
  </p:notesMasterIdLst>
  <p:sldIdLst>
    <p:sldId id="256" r:id="rId5"/>
    <p:sldId id="280" r:id="rId6"/>
    <p:sldId id="295" r:id="rId7"/>
    <p:sldId id="259" r:id="rId8"/>
    <p:sldId id="262" r:id="rId9"/>
    <p:sldId id="281" r:id="rId10"/>
    <p:sldId id="260" r:id="rId11"/>
    <p:sldId id="258" r:id="rId12"/>
    <p:sldId id="261" r:id="rId13"/>
    <p:sldId id="263" r:id="rId14"/>
    <p:sldId id="264" r:id="rId15"/>
    <p:sldId id="265" r:id="rId16"/>
    <p:sldId id="284" r:id="rId17"/>
    <p:sldId id="266" r:id="rId18"/>
    <p:sldId id="267" r:id="rId19"/>
    <p:sldId id="291" r:id="rId20"/>
    <p:sldId id="268" r:id="rId21"/>
    <p:sldId id="269" r:id="rId22"/>
    <p:sldId id="290" r:id="rId23"/>
    <p:sldId id="270" r:id="rId24"/>
    <p:sldId id="272" r:id="rId25"/>
    <p:sldId id="501" r:id="rId26"/>
    <p:sldId id="453" r:id="rId27"/>
    <p:sldId id="273" r:id="rId28"/>
    <p:sldId id="285" r:id="rId29"/>
    <p:sldId id="483" r:id="rId30"/>
    <p:sldId id="286" r:id="rId31"/>
    <p:sldId id="288" r:id="rId32"/>
    <p:sldId id="287" r:id="rId33"/>
    <p:sldId id="502" r:id="rId34"/>
    <p:sldId id="276" r:id="rId35"/>
    <p:sldId id="279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/>
    <p:restoredTop sz="84032"/>
  </p:normalViewPr>
  <p:slideViewPr>
    <p:cSldViewPr snapToGrid="0" snapToObjects="1">
      <p:cViewPr varScale="1">
        <p:scale>
          <a:sx n="100" d="100"/>
          <a:sy n="100" d="100"/>
        </p:scale>
        <p:origin x="752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9FE-1EE3-3345-867B-328EE096DC79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6D26-E96F-674E-9080-7CD8EF62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correlation is not PERFECT, because we know</a:t>
            </a:r>
            <a:r>
              <a:rPr lang="en-US" baseline="0" dirty="0"/>
              <a:t> that some tall people weigh very little, and some short people weigh a 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189-662E-A14D-AB82-6A5B904B78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189-662E-A14D-AB82-6A5B904B78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189-662E-A14D-AB82-6A5B904B78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correlation is not PERFECT, because we know</a:t>
            </a:r>
            <a:r>
              <a:rPr lang="en-US" baseline="0" dirty="0"/>
              <a:t> that some tall people weigh very little, and some short people weigh a 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One plot for males, one for females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Each point depicts education and income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Correlation stronger when points closely form line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Female correlation between</a:t>
            </a:r>
            <a:r>
              <a:rPr lang="en-US" b="0" baseline="0" dirty="0"/>
              <a:t> education and income is much stronger since points closer to line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/>
              <a:t>Because this is based on (variation from) the straight line, this is a linear relationship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/>
              <a:t>Figure (a): relationship between education and income has positive correlation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/>
              <a:t>Figure (b):</a:t>
            </a:r>
            <a:r>
              <a:rPr lang="en-US" b="0" i="0" baseline="0" dirty="0"/>
              <a:t> relationship between education and prejudice </a:t>
            </a:r>
            <a:r>
              <a:rPr lang="en-US" b="0" i="0" dirty="0"/>
              <a:t>has negative correlation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/>
              <a:t>Another</a:t>
            </a:r>
            <a:r>
              <a:rPr lang="en-US" b="0" i="0" baseline="0" dirty="0"/>
              <a:t> linear relationship</a:t>
            </a:r>
            <a:endParaRPr lang="en-US" b="0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1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this, we violate the assumption of linearity… X isn’t related to Y but perhaps X^2 or X^3 is related to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Interacting relationship of deviations</a:t>
            </a:r>
            <a:r>
              <a:rPr lang="en-US" baseline="0" dirty="0"/>
              <a:t> from expectation/mean – how much variation found in relationship between two</a:t>
            </a:r>
          </a:p>
          <a:p>
            <a:r>
              <a:rPr lang="en-US" baseline="0" dirty="0"/>
              <a:t>Divided by</a:t>
            </a:r>
          </a:p>
          <a:p>
            <a:r>
              <a:rPr lang="en-US" baseline="0" dirty="0"/>
              <a:t>Overall expected deviations from mean (squared to get a measure of total variation) – how much total variation expected from relationship</a:t>
            </a:r>
          </a:p>
          <a:p>
            <a:endParaRPr lang="en-US" baseline="0" dirty="0"/>
          </a:p>
          <a:p>
            <a:r>
              <a:rPr lang="en-US" baseline="0" dirty="0"/>
              <a:t>Doing so constrains value to 1…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Interacting relationship of deviations</a:t>
            </a:r>
            <a:r>
              <a:rPr lang="en-US" baseline="0" dirty="0"/>
              <a:t> from expectation/mean – how much variation found in relationship between two</a:t>
            </a:r>
          </a:p>
          <a:p>
            <a:r>
              <a:rPr lang="en-US" baseline="0" dirty="0"/>
              <a:t>Divided by</a:t>
            </a:r>
          </a:p>
          <a:p>
            <a:r>
              <a:rPr lang="en-US" baseline="0" dirty="0"/>
              <a:t>Overall expected deviations from mean (squared to get a measure of total variation) – how much total variation expected from relationship</a:t>
            </a:r>
          </a:p>
          <a:p>
            <a:endParaRPr lang="en-US" baseline="0" dirty="0"/>
          </a:p>
          <a:p>
            <a:r>
              <a:rPr lang="en-US" baseline="0" dirty="0"/>
              <a:t>Doing so constrains value to 1…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is violated should be okay. But should make adjustments if necessary. </a:t>
            </a:r>
          </a:p>
          <a:p>
            <a:endParaRPr lang="en-US" dirty="0"/>
          </a:p>
          <a:p>
            <a:r>
              <a:rPr lang="en-US" dirty="0"/>
              <a:t>Don’t have triple whammy (violating final 3 – equal sample sizes, homogeneity of variances, and normality of distribution). You can violate 2 of 3 and still be okay, though.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D189-662E-A14D-AB82-6A5B904B78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18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0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86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312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1" i="0" cap="none" baseline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1" i="0" kern="1200" cap="none" baseline="0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6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3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96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45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0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ADC9FFD6-D02E-784E-8876-20C40ECB5B1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2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urrelvannjr.com/docs/r_table.pdf" TargetMode="Externa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urrelvannjr.com/docs/t_table.pdf" TargetMode="Externa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urrelvannjr.com/docs/t_table.pdf" TargetMode="External"/><Relationship Id="rId2" Type="http://schemas.openxmlformats.org/officeDocument/2006/relationships/hyperlink" Target="http://burrelvannjr.com/docs/r_table.pdf" TargetMode="Externa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 correlation</a:t>
            </a:r>
          </a:p>
          <a:p>
            <a:pPr lvl="1"/>
            <a:r>
              <a:rPr lang="en-US" dirty="0"/>
              <a:t>Relationships in the SAME direction</a:t>
            </a:r>
          </a:p>
          <a:p>
            <a:pPr lvl="2"/>
            <a:r>
              <a:rPr lang="en-US" dirty="0"/>
              <a:t>As one variable increases, the other variable increases</a:t>
            </a:r>
          </a:p>
          <a:p>
            <a:pPr lvl="2"/>
            <a:r>
              <a:rPr lang="en-US" dirty="0"/>
              <a:t>As one variable decreases, the other variable decreases</a:t>
            </a:r>
          </a:p>
          <a:p>
            <a:endParaRPr lang="en-US" dirty="0"/>
          </a:p>
          <a:p>
            <a:r>
              <a:rPr lang="en-US" dirty="0"/>
              <a:t>Negative correlation</a:t>
            </a:r>
          </a:p>
          <a:p>
            <a:pPr lvl="1"/>
            <a:r>
              <a:rPr lang="en-US" dirty="0"/>
              <a:t>relationships in the OPPOSITE direction; inverse relationship</a:t>
            </a:r>
          </a:p>
          <a:p>
            <a:pPr lvl="2"/>
            <a:r>
              <a:rPr lang="en-US" dirty="0"/>
              <a:t>as the score for one variable increases, the other decreases (vice versa)</a:t>
            </a:r>
          </a:p>
        </p:txBody>
      </p:sp>
    </p:spTree>
    <p:extLst>
      <p:ext uri="{BB962C8B-B14F-4D97-AF65-F5344CB8AC3E}">
        <p14:creationId xmlns:p14="http://schemas.microsoft.com/office/powerpoint/2010/main" val="232415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Correlation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060881" y="2278504"/>
            <a:ext cx="6383166" cy="2843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45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r>
              <a:rPr lang="en-US" dirty="0"/>
              <a:t>: Nonlinear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all relationships between X and Y form a straight line/are linear</a:t>
            </a:r>
          </a:p>
          <a:p>
            <a:endParaRPr lang="en-US" dirty="0"/>
          </a:p>
          <a:p>
            <a:r>
              <a:rPr lang="en-US" dirty="0"/>
              <a:t>Curvilinear correlation</a:t>
            </a:r>
          </a:p>
          <a:p>
            <a:pPr lvl="1"/>
            <a:r>
              <a:rPr lang="en-US" dirty="0"/>
              <a:t>one variable increases as the other increases until the relationship reverses itself </a:t>
            </a:r>
          </a:p>
        </p:txBody>
      </p:sp>
    </p:spTree>
    <p:extLst>
      <p:ext uri="{BB962C8B-B14F-4D97-AF65-F5344CB8AC3E}">
        <p14:creationId xmlns:p14="http://schemas.microsoft.com/office/powerpoint/2010/main" val="408022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1AE1-CB2B-8B49-A2C7-AC4BB968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4B75-4845-1F43-8079-64F638F1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</a:t>
            </a:r>
          </a:p>
          <a:p>
            <a:endParaRPr lang="en-US" dirty="0"/>
          </a:p>
          <a:p>
            <a:r>
              <a:rPr lang="en-US" dirty="0"/>
              <a:t>Ranges from -1.0 to +1.0</a:t>
            </a:r>
          </a:p>
        </p:txBody>
      </p:sp>
    </p:spTree>
    <p:extLst>
      <p:ext uri="{BB962C8B-B14F-4D97-AF65-F5344CB8AC3E}">
        <p14:creationId xmlns:p14="http://schemas.microsoft.com/office/powerpoint/2010/main" val="73897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Pearson’s Correlation Coefficient (</a:t>
            </a:r>
            <a:r>
              <a:rPr lang="en-US" i="1" cap="none" dirty="0"/>
              <a:t>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Strength:</a:t>
            </a:r>
          </a:p>
          <a:p>
            <a:pPr lvl="1"/>
            <a:r>
              <a:rPr lang="en-US" dirty="0"/>
              <a:t>The closer to ±1.0, the stronger the relationship</a:t>
            </a:r>
          </a:p>
          <a:p>
            <a:pPr lvl="1"/>
            <a:endParaRPr lang="en-US" dirty="0"/>
          </a:p>
          <a:p>
            <a:r>
              <a:rPr lang="en-US" dirty="0"/>
              <a:t>Direction:</a:t>
            </a:r>
          </a:p>
          <a:p>
            <a:pPr lvl="1"/>
            <a:r>
              <a:rPr lang="en-US" dirty="0"/>
              <a:t>Ranges from -1.0 to +1.0</a:t>
            </a:r>
          </a:p>
          <a:p>
            <a:pPr lvl="2"/>
            <a:r>
              <a:rPr lang="en-US" dirty="0"/>
              <a:t>Negative: negative correlation</a:t>
            </a:r>
          </a:p>
          <a:p>
            <a:pPr lvl="2"/>
            <a:r>
              <a:rPr lang="en-US" dirty="0"/>
              <a:t>Positive: positive correlation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-0.7 and +0.7 have the same strength, but different directions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Strength Cutoffs (Cohen 1988)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Weak/Small Correlation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less than/equal to |.29| (</a:t>
            </a:r>
            <a:r>
              <a:rPr lang="en-US" i="1" dirty="0"/>
              <a:t>r</a:t>
            </a:r>
            <a:r>
              <a:rPr lang="en-US" dirty="0"/>
              <a:t> ≤ |.29|)</a:t>
            </a:r>
          </a:p>
          <a:p>
            <a:endParaRPr lang="en-US" dirty="0"/>
          </a:p>
          <a:p>
            <a:r>
              <a:rPr lang="en-US" dirty="0"/>
              <a:t>Moderate Correlation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between |.30| and |.49| (|.30| ≤ </a:t>
            </a:r>
            <a:r>
              <a:rPr lang="en-US" i="1" dirty="0"/>
              <a:t>r</a:t>
            </a:r>
            <a:r>
              <a:rPr lang="en-US" dirty="0"/>
              <a:t> ≤ |.49|)</a:t>
            </a:r>
          </a:p>
          <a:p>
            <a:endParaRPr lang="en-US" dirty="0"/>
          </a:p>
          <a:p>
            <a:r>
              <a:rPr lang="en-US" dirty="0"/>
              <a:t>Strong Correlation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greater than/equal to |.50| (</a:t>
            </a:r>
            <a:r>
              <a:rPr lang="en-US" i="1" dirty="0"/>
              <a:t>r</a:t>
            </a:r>
            <a:r>
              <a:rPr lang="en-US" dirty="0"/>
              <a:t> ≥ |.50|)</a:t>
            </a:r>
          </a:p>
        </p:txBody>
      </p:sp>
    </p:spTree>
    <p:extLst>
      <p:ext uri="{BB962C8B-B14F-4D97-AF65-F5344CB8AC3E}">
        <p14:creationId xmlns:p14="http://schemas.microsoft.com/office/powerpoint/2010/main" val="74955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048-FFCD-284F-B043-92597A2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Pearson’s Correlation Coefficient (</a:t>
            </a:r>
            <a:r>
              <a:rPr lang="en-US" i="1" cap="none" dirty="0"/>
              <a:t>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6A9A-4F0F-8D43-B698-55EA5826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Pearson’s Correlation Coefficient (</a:t>
            </a:r>
            <a:r>
              <a:rPr lang="en-US" i="1" cap="none" dirty="0"/>
              <a:t>r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the PRODUCT of the X and Y deviations from their means</a:t>
                </a:r>
              </a:p>
              <a:p>
                <a:pPr lvl="1"/>
                <a:r>
                  <a:rPr lang="en-US" dirty="0"/>
                  <a:t>Deviation of X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Example: tells us how much more or less education a person has from the mean education</a:t>
                </a:r>
              </a:p>
              <a:p>
                <a:pPr lvl="1"/>
                <a:r>
                  <a:rPr lang="en-US" dirty="0"/>
                  <a:t>Deviation of 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Example: tells us how much more or less income a person makes than the mean income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AND… also uses the </a:t>
                </a:r>
                <a:r>
                  <a:rPr lang="en-US" u="sng" dirty="0"/>
                  <a:t>SUM OF SQUARES</a:t>
                </a:r>
                <a:r>
                  <a:rPr lang="en-US" dirty="0"/>
                  <a:t> deviation from the mean</a:t>
                </a:r>
              </a:p>
              <a:p>
                <a:pPr lvl="1"/>
                <a:r>
                  <a:rPr lang="en-US" dirty="0" err="1"/>
                  <a:t>SS</a:t>
                </a:r>
                <a:r>
                  <a:rPr lang="en-US" baseline="-25000" dirty="0" err="1"/>
                  <a:t>x</a:t>
                </a:r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 err="1"/>
                  <a:t>SS</a:t>
                </a:r>
                <a:r>
                  <a:rPr lang="en-US" baseline="-25000" dirty="0" err="1"/>
                  <a:t>y</a:t>
                </a:r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3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Pearson’s Correlation Coefficient (</a:t>
            </a:r>
            <a:r>
              <a:rPr lang="en-US" i="1" cap="none" dirty="0"/>
              <a:t>r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Screen Shot 2017-05-11 at 8.17.2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346450"/>
            <a:ext cx="4597400" cy="1003300"/>
          </a:xfrm>
        </p:spPr>
      </p:pic>
    </p:spTree>
    <p:extLst>
      <p:ext uri="{BB962C8B-B14F-4D97-AF65-F5344CB8AC3E}">
        <p14:creationId xmlns:p14="http://schemas.microsoft.com/office/powerpoint/2010/main" val="161383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Pearson’s Correlation Coefficient (</a:t>
            </a:r>
            <a:r>
              <a:rPr lang="en-US" i="1" cap="none" dirty="0"/>
              <a:t>r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Screen Shot 2017-05-11 at 8.17.2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346450"/>
            <a:ext cx="4597400" cy="1003300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D0DCA2-20BF-7643-95B0-84F1C4E73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998529"/>
                  </p:ext>
                </p:extLst>
              </p:nvPr>
            </p:nvGraphicFramePr>
            <p:xfrm>
              <a:off x="2606893" y="5405966"/>
              <a:ext cx="721316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0452">
                      <a:extLst>
                        <a:ext uri="{9D8B030D-6E8A-4147-A177-3AD203B41FA5}">
                          <a16:colId xmlns:a16="http://schemas.microsoft.com/office/drawing/2014/main" val="1879093406"/>
                        </a:ext>
                      </a:extLst>
                    </a:gridCol>
                    <a:gridCol w="1030452">
                      <a:extLst>
                        <a:ext uri="{9D8B030D-6E8A-4147-A177-3AD203B41FA5}">
                          <a16:colId xmlns:a16="http://schemas.microsoft.com/office/drawing/2014/main" val="2452741025"/>
                        </a:ext>
                      </a:extLst>
                    </a:gridCol>
                    <a:gridCol w="1030452">
                      <a:extLst>
                        <a:ext uri="{9D8B030D-6E8A-4147-A177-3AD203B41FA5}">
                          <a16:colId xmlns:a16="http://schemas.microsoft.com/office/drawing/2014/main" val="1124962651"/>
                        </a:ext>
                      </a:extLst>
                    </a:gridCol>
                    <a:gridCol w="1030452">
                      <a:extLst>
                        <a:ext uri="{9D8B030D-6E8A-4147-A177-3AD203B41FA5}">
                          <a16:colId xmlns:a16="http://schemas.microsoft.com/office/drawing/2014/main" val="2910969404"/>
                        </a:ext>
                      </a:extLst>
                    </a:gridCol>
                    <a:gridCol w="1334577">
                      <a:extLst>
                        <a:ext uri="{9D8B030D-6E8A-4147-A177-3AD203B41FA5}">
                          <a16:colId xmlns:a16="http://schemas.microsoft.com/office/drawing/2014/main" val="3994688531"/>
                        </a:ext>
                      </a:extLst>
                    </a:gridCol>
                    <a:gridCol w="867834">
                      <a:extLst>
                        <a:ext uri="{9D8B030D-6E8A-4147-A177-3AD203B41FA5}">
                          <a16:colId xmlns:a16="http://schemas.microsoft.com/office/drawing/2014/main" val="2426099672"/>
                        </a:ext>
                      </a:extLst>
                    </a:gridCol>
                    <a:gridCol w="888945">
                      <a:extLst>
                        <a:ext uri="{9D8B030D-6E8A-4147-A177-3AD203B41FA5}">
                          <a16:colId xmlns:a16="http://schemas.microsoft.com/office/drawing/2014/main" val="2378935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112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5141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D0DCA2-20BF-7643-95B0-84F1C4E73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998529"/>
                  </p:ext>
                </p:extLst>
              </p:nvPr>
            </p:nvGraphicFramePr>
            <p:xfrm>
              <a:off x="2606893" y="5405966"/>
              <a:ext cx="721316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0452">
                      <a:extLst>
                        <a:ext uri="{9D8B030D-6E8A-4147-A177-3AD203B41FA5}">
                          <a16:colId xmlns:a16="http://schemas.microsoft.com/office/drawing/2014/main" val="1879093406"/>
                        </a:ext>
                      </a:extLst>
                    </a:gridCol>
                    <a:gridCol w="1030452">
                      <a:extLst>
                        <a:ext uri="{9D8B030D-6E8A-4147-A177-3AD203B41FA5}">
                          <a16:colId xmlns:a16="http://schemas.microsoft.com/office/drawing/2014/main" val="2452741025"/>
                        </a:ext>
                      </a:extLst>
                    </a:gridCol>
                    <a:gridCol w="1030452">
                      <a:extLst>
                        <a:ext uri="{9D8B030D-6E8A-4147-A177-3AD203B41FA5}">
                          <a16:colId xmlns:a16="http://schemas.microsoft.com/office/drawing/2014/main" val="1124962651"/>
                        </a:ext>
                      </a:extLst>
                    </a:gridCol>
                    <a:gridCol w="1030452">
                      <a:extLst>
                        <a:ext uri="{9D8B030D-6E8A-4147-A177-3AD203B41FA5}">
                          <a16:colId xmlns:a16="http://schemas.microsoft.com/office/drawing/2014/main" val="2910969404"/>
                        </a:ext>
                      </a:extLst>
                    </a:gridCol>
                    <a:gridCol w="1334577">
                      <a:extLst>
                        <a:ext uri="{9D8B030D-6E8A-4147-A177-3AD203B41FA5}">
                          <a16:colId xmlns:a16="http://schemas.microsoft.com/office/drawing/2014/main" val="3994688531"/>
                        </a:ext>
                      </a:extLst>
                    </a:gridCol>
                    <a:gridCol w="867834">
                      <a:extLst>
                        <a:ext uri="{9D8B030D-6E8A-4147-A177-3AD203B41FA5}">
                          <a16:colId xmlns:a16="http://schemas.microsoft.com/office/drawing/2014/main" val="2426099672"/>
                        </a:ext>
                      </a:extLst>
                    </a:gridCol>
                    <a:gridCol w="888945">
                      <a:extLst>
                        <a:ext uri="{9D8B030D-6E8A-4147-A177-3AD203B41FA5}">
                          <a16:colId xmlns:a16="http://schemas.microsoft.com/office/drawing/2014/main" val="2378935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469" t="-6667" r="-40246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69" t="-6667" r="-30246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0476" t="-6667" r="-133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24638" t="-6667" r="-10289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4286" t="-6667" r="-142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12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5141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356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said nothing about the degree of the relationship between variables</a:t>
            </a:r>
          </a:p>
          <a:p>
            <a:endParaRPr lang="en-US" dirty="0"/>
          </a:p>
          <a:p>
            <a:r>
              <a:rPr lang="en-US" dirty="0"/>
              <a:t>To do this, we need to know about the </a:t>
            </a:r>
            <a:r>
              <a:rPr lang="en-US" u="sng" dirty="0"/>
              <a:t>strength</a:t>
            </a:r>
            <a:r>
              <a:rPr lang="en-US" dirty="0"/>
              <a:t> or </a:t>
            </a:r>
            <a:r>
              <a:rPr lang="en-US" u="sng" dirty="0"/>
              <a:t>direction</a:t>
            </a:r>
            <a:r>
              <a:rPr lang="en-US" dirty="0"/>
              <a:t> of the association between two variables</a:t>
            </a:r>
          </a:p>
          <a:p>
            <a:endParaRPr lang="en-US" dirty="0"/>
          </a:p>
          <a:p>
            <a:pPr lvl="1"/>
            <a:r>
              <a:rPr lang="en-US" dirty="0"/>
              <a:t>“Co-relation”: </a:t>
            </a:r>
          </a:p>
          <a:p>
            <a:pPr lvl="2"/>
            <a:r>
              <a:rPr lang="en-US" dirty="0"/>
              <a:t>The relationship between two interval-ratio variables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Correlation:</a:t>
            </a:r>
          </a:p>
          <a:p>
            <a:pPr lvl="2"/>
            <a:r>
              <a:rPr lang="en-US" dirty="0"/>
              <a:t>Describes strength and direction of relationships in a linear fashion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Calculation for Pearson’s </a:t>
            </a:r>
            <a:r>
              <a:rPr lang="en-US" i="1" cap="none" dirty="0"/>
              <a:t>r</a:t>
            </a:r>
            <a:endParaRPr lang="en-US" dirty="0"/>
          </a:p>
        </p:txBody>
      </p:sp>
      <p:pic>
        <p:nvPicPr>
          <p:cNvPr id="5" name="Content Placeholder 4" descr="Screen Shot 2017-05-11 at 8.17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3371850"/>
            <a:ext cx="3898900" cy="952500"/>
          </a:xfrm>
        </p:spPr>
      </p:pic>
    </p:spTree>
    <p:extLst>
      <p:ext uri="{BB962C8B-B14F-4D97-AF65-F5344CB8AC3E}">
        <p14:creationId xmlns:p14="http://schemas.microsoft.com/office/powerpoint/2010/main" val="360732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(Hypotheses)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No relationship between the variables (in the population)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There is a relationship between the variables (in the population)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33" t="-1408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11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55D-5018-4F40-8685-28AEF8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ASSUMPTIONS (cannot be violated)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C357-FF49-E841-848C-C8549FC3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70916" lvl="1" indent="-342900">
              <a:buFont typeface="+mj-lt"/>
              <a:buAutoNum type="arabicPeriod"/>
            </a:pPr>
            <a:r>
              <a:rPr lang="en-US" dirty="0"/>
              <a:t>Linearity</a:t>
            </a:r>
          </a:p>
          <a:p>
            <a:pPr lvl="2"/>
            <a:r>
              <a:rPr lang="en-US" dirty="0"/>
              <a:t>Variables move together in a linear fashion.</a:t>
            </a:r>
          </a:p>
          <a:p>
            <a:pPr lvl="3"/>
            <a:r>
              <a:rPr lang="en-US" dirty="0"/>
              <a:t>Visual inspection of </a:t>
            </a:r>
            <a:r>
              <a:rPr lang="en-US" b="1" dirty="0"/>
              <a:t>scatterplot</a:t>
            </a:r>
          </a:p>
          <a:p>
            <a:pPr lvl="3"/>
            <a:endParaRPr lang="en-US" dirty="0"/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Normality</a:t>
            </a:r>
          </a:p>
          <a:p>
            <a:pPr lvl="2"/>
            <a:r>
              <a:rPr lang="en-US" dirty="0"/>
              <a:t>Distribution must be relatively normal</a:t>
            </a:r>
          </a:p>
          <a:p>
            <a:pPr lvl="3"/>
            <a:r>
              <a:rPr lang="en-US" dirty="0"/>
              <a:t>Visual inspection of…</a:t>
            </a:r>
          </a:p>
          <a:p>
            <a:pPr lvl="4"/>
            <a:r>
              <a:rPr lang="en-US" dirty="0"/>
              <a:t>Scatterplot</a:t>
            </a:r>
          </a:p>
          <a:p>
            <a:pPr lvl="4"/>
            <a:r>
              <a:rPr lang="en-US" dirty="0"/>
              <a:t>Histogram</a:t>
            </a:r>
          </a:p>
          <a:p>
            <a:pPr lvl="4"/>
            <a:r>
              <a:rPr lang="en-US" dirty="0"/>
              <a:t>Normality (Q-Q) plots</a:t>
            </a:r>
          </a:p>
          <a:p>
            <a:pPr lvl="4"/>
            <a:r>
              <a:rPr lang="en-US" dirty="0"/>
              <a:t>Box-and-Whiskers plots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/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Absence of Range Restrictions</a:t>
            </a:r>
          </a:p>
          <a:p>
            <a:pPr lvl="2"/>
            <a:r>
              <a:rPr lang="en-US" dirty="0"/>
              <a:t>Values on variables cannot be restricted to small range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/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Absence of Heterogeneous Subsamples</a:t>
            </a:r>
          </a:p>
          <a:p>
            <a:pPr lvl="2"/>
            <a:r>
              <a:rPr lang="en-US" dirty="0"/>
              <a:t>Not having groups that have extremely different values (e.g. for which a t-test/ANOVA might appropriately identify)</a:t>
            </a:r>
          </a:p>
        </p:txBody>
      </p:sp>
    </p:spTree>
    <p:extLst>
      <p:ext uri="{BB962C8B-B14F-4D97-AF65-F5344CB8AC3E}">
        <p14:creationId xmlns:p14="http://schemas.microsoft.com/office/powerpoint/2010/main" val="242229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2CDA-BD97-B544-AD38-71F9F49A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the </a:t>
            </a:r>
            <a:r>
              <a:rPr lang="en-US" i="1" cap="none" dirty="0"/>
              <a:t>r</a:t>
            </a:r>
            <a:r>
              <a:rPr lang="en-US" dirty="0"/>
              <a:t>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r-distribution</a:t>
                </a:r>
                <a:r>
                  <a:rPr lang="en-US" dirty="0"/>
                  <a:t> (sort of like normal distribution) </a:t>
                </a:r>
                <a:r>
                  <a:rPr lang="en-US" u="sng" dirty="0"/>
                  <a:t>has multiple curves</a:t>
                </a:r>
              </a:p>
              <a:p>
                <a:pPr lvl="1"/>
                <a:r>
                  <a:rPr lang="en-US" dirty="0"/>
                  <a:t>Each curve based on </a:t>
                </a:r>
                <a:r>
                  <a:rPr lang="en-US" u="sng" dirty="0"/>
                  <a:t>degrees of freedom (e.g. sample size)</a:t>
                </a:r>
              </a:p>
              <a:p>
                <a:pPr lvl="2"/>
                <a:r>
                  <a:rPr lang="en-US" dirty="0"/>
                  <a:t>Looks more like normal distribution if sample size is large enough (N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30)</a:t>
                </a:r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i="1" dirty="0" err="1"/>
                  <a:t>df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Screen Shot 2017-05-11 at 8.17.23 PM.png">
            <a:extLst>
              <a:ext uri="{FF2B5EF4-FFF2-40B4-BE49-F238E27FC236}">
                <a16:creationId xmlns:a16="http://schemas.microsoft.com/office/drawing/2014/main" id="{E90BBD52-29E1-D547-81C4-E346724BC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796030"/>
            <a:ext cx="4597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(Is the </a:t>
            </a:r>
            <a:r>
              <a:rPr lang="en-US" i="1" cap="none" dirty="0"/>
              <a:t>r</a:t>
            </a:r>
            <a:r>
              <a:rPr lang="en-US" dirty="0"/>
              <a:t> extreme?)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 is the same as usual, compare our calculated r (obtained) value to the critical r value (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 Table</a:t>
            </a:r>
            <a:r>
              <a:rPr lang="en-US" dirty="0"/>
              <a:t>)</a:t>
            </a:r>
          </a:p>
          <a:p>
            <a:r>
              <a:rPr lang="en-US" dirty="0"/>
              <a:t>If </a:t>
            </a:r>
            <a:r>
              <a:rPr lang="en-US" i="1" dirty="0" err="1"/>
              <a:t>r</a:t>
            </a:r>
            <a:r>
              <a:rPr lang="en-US" baseline="-25000" dirty="0" err="1"/>
              <a:t>obtained</a:t>
            </a:r>
            <a:r>
              <a:rPr lang="en-US" dirty="0"/>
              <a:t> &gt; </a:t>
            </a:r>
            <a:r>
              <a:rPr lang="en-US" i="1" dirty="0" err="1"/>
              <a:t>r</a:t>
            </a:r>
            <a:r>
              <a:rPr lang="en-US" baseline="-25000" dirty="0" err="1"/>
              <a:t>critical</a:t>
            </a:r>
            <a:r>
              <a:rPr lang="en-US" dirty="0"/>
              <a:t>, reject the null hypothesis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 err="1"/>
              <a:t>r</a:t>
            </a:r>
            <a:r>
              <a:rPr lang="en-US" baseline="-25000" dirty="0" err="1"/>
              <a:t>obtained</a:t>
            </a:r>
            <a:r>
              <a:rPr lang="en-US" dirty="0"/>
              <a:t> &lt; </a:t>
            </a:r>
            <a:r>
              <a:rPr lang="en-US" i="1" dirty="0" err="1"/>
              <a:t>r</a:t>
            </a:r>
            <a:r>
              <a:rPr lang="en-US" baseline="-25000" dirty="0" err="1"/>
              <a:t>critical</a:t>
            </a:r>
            <a:r>
              <a:rPr lang="en-US" dirty="0"/>
              <a:t>, fail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96982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(Is the </a:t>
            </a:r>
            <a:r>
              <a:rPr lang="en-US" i="1" cap="none" dirty="0"/>
              <a:t>r</a:t>
            </a:r>
            <a:r>
              <a:rPr lang="en-US" dirty="0"/>
              <a:t> extreme?)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find critical </a:t>
                </a:r>
                <a:r>
                  <a:rPr lang="en-US" i="1" dirty="0"/>
                  <a:t>r</a:t>
                </a:r>
                <a:r>
                  <a:rPr lang="en-US" dirty="0"/>
                  <a:t>, we need alpha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and degrees of freedom </a:t>
                </a:r>
                <a:r>
                  <a:rPr lang="en-US" i="1" dirty="0" err="1"/>
                  <a:t>df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Select the column based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(usually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= .05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Select the row based on </a:t>
                </a:r>
                <a:r>
                  <a:rPr lang="en-US" i="1" dirty="0"/>
                  <a:t>df </a:t>
                </a:r>
                <a:r>
                  <a:rPr lang="en-US" dirty="0"/>
                  <a:t>(</a:t>
                </a:r>
                <a:r>
                  <a:rPr lang="en-US" b="1" i="1" dirty="0"/>
                  <a:t>df = N-2</a:t>
                </a:r>
                <a:r>
                  <a:rPr lang="en-US" dirty="0"/>
                  <a:t>)</a:t>
                </a:r>
                <a:endParaRPr lang="en-US" i="1" dirty="0"/>
              </a:p>
              <a:p>
                <a:pPr lvl="2"/>
                <a:r>
                  <a:rPr lang="en-US" dirty="0"/>
                  <a:t>Where they intersect is the critical </a:t>
                </a:r>
                <a:r>
                  <a:rPr lang="en-US" i="1" dirty="0"/>
                  <a:t>r</a:t>
                </a:r>
                <a:r>
                  <a:rPr lang="en-US" dirty="0"/>
                  <a:t> value, </a:t>
                </a:r>
                <a:r>
                  <a:rPr lang="en-US" i="1" dirty="0" err="1"/>
                  <a:t>r</a:t>
                </a:r>
                <a:r>
                  <a:rPr lang="en-US" baseline="-25000" dirty="0" err="1"/>
                  <a:t>critical</a:t>
                </a:r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 err="1"/>
                  <a:t>r</a:t>
                </a:r>
                <a:r>
                  <a:rPr lang="en-US" baseline="-25000" dirty="0" err="1"/>
                  <a:t>obtained</a:t>
                </a:r>
                <a:r>
                  <a:rPr lang="en-US" dirty="0"/>
                  <a:t> &gt; </a:t>
                </a:r>
                <a:r>
                  <a:rPr lang="en-US" i="1" dirty="0" err="1"/>
                  <a:t>r</a:t>
                </a:r>
                <a:r>
                  <a:rPr lang="en-US" baseline="-25000" dirty="0" err="1"/>
                  <a:t>critical</a:t>
                </a:r>
                <a:r>
                  <a:rPr lang="en-US" dirty="0"/>
                  <a:t>, reject H</a:t>
                </a:r>
                <a:r>
                  <a:rPr lang="en-US" baseline="-25000" dirty="0"/>
                  <a:t>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4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2CDA-BD97-B544-AD38-71F9F49A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(Is the </a:t>
            </a:r>
            <a:r>
              <a:rPr lang="en-US" i="1" cap="none" dirty="0"/>
              <a:t>r</a:t>
            </a:r>
            <a:r>
              <a:rPr lang="en-US" dirty="0"/>
              <a:t> extreme?)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| </a:t>
                </a:r>
                <a:r>
                  <a:rPr lang="en-US" i="1" dirty="0" err="1"/>
                  <a:t>r</a:t>
                </a:r>
                <a:r>
                  <a:rPr lang="en-US" baseline="-25000" dirty="0" err="1"/>
                  <a:t>obtained</a:t>
                </a:r>
                <a:r>
                  <a:rPr lang="en-US" dirty="0"/>
                  <a:t> |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   | </a:t>
                </a:r>
                <a:r>
                  <a:rPr lang="en-US" i="1" dirty="0" err="1"/>
                  <a:t>r</a:t>
                </a:r>
                <a:r>
                  <a:rPr lang="en-US" baseline="-25000" dirty="0" err="1"/>
                  <a:t>critical</a:t>
                </a:r>
                <a:r>
                  <a:rPr lang="en-US" dirty="0"/>
                  <a:t> |  , then…</a:t>
                </a:r>
              </a:p>
              <a:p>
                <a:pPr lvl="1"/>
                <a:r>
                  <a:rPr lang="en-US" dirty="0"/>
                  <a:t>Relationship between X and Y is so extremely different from 0 (no relationship) that we can’t blame it on sampling error, therefore… H</a:t>
                </a:r>
                <a:r>
                  <a:rPr lang="en-US" baseline="-25000" dirty="0"/>
                  <a:t>0</a:t>
                </a:r>
                <a:r>
                  <a:rPr lang="en-US" dirty="0"/>
                  <a:t> is probably not true, so…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 err="1"/>
                  <a:t>r</a:t>
                </a:r>
                <a:r>
                  <a:rPr lang="en-US" baseline="-25000" dirty="0" err="1"/>
                  <a:t>obtained</a:t>
                </a:r>
                <a:r>
                  <a:rPr lang="en-US" dirty="0"/>
                  <a:t> is in rejection region</a:t>
                </a:r>
              </a:p>
              <a:p>
                <a:pPr lvl="1"/>
                <a:r>
                  <a:rPr lang="en-US" dirty="0"/>
                  <a:t>Reject 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lvl="1"/>
                <a:r>
                  <a:rPr lang="en-US" i="1" dirty="0"/>
                  <a:t>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Statistically significant relationship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1" t="-2208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7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(Is the </a:t>
            </a:r>
            <a:r>
              <a:rPr lang="en-US" i="1" cap="none" dirty="0"/>
              <a:t>r</a:t>
            </a:r>
            <a:r>
              <a:rPr lang="en-US" dirty="0"/>
              <a:t> extreme as a </a:t>
            </a:r>
            <a:r>
              <a:rPr lang="en-US" i="1" cap="none" dirty="0"/>
              <a:t>t</a:t>
            </a:r>
            <a:r>
              <a:rPr lang="en-US" dirty="0"/>
              <a:t>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convert our </a:t>
            </a:r>
            <a:r>
              <a:rPr lang="en-US" i="1" dirty="0" err="1"/>
              <a:t>r</a:t>
            </a:r>
            <a:r>
              <a:rPr lang="en-US" baseline="-25000" dirty="0" err="1"/>
              <a:t>obtained</a:t>
            </a:r>
            <a:r>
              <a:rPr lang="en-US" dirty="0"/>
              <a:t> test into a </a:t>
            </a:r>
            <a:r>
              <a:rPr lang="en-US" i="1" dirty="0"/>
              <a:t>t</a:t>
            </a:r>
            <a:r>
              <a:rPr lang="en-US" dirty="0"/>
              <a:t>-test, and use the </a:t>
            </a:r>
            <a:r>
              <a:rPr lang="en-US" i="1" dirty="0"/>
              <a:t>t</a:t>
            </a:r>
            <a:r>
              <a:rPr lang="en-US" dirty="0"/>
              <a:t>-test instead (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 Table</a:t>
            </a:r>
            <a:r>
              <a:rPr lang="en-US" dirty="0"/>
              <a:t>)</a:t>
            </a:r>
          </a:p>
          <a:p>
            <a:r>
              <a:rPr lang="en-US" dirty="0"/>
              <a:t>If </a:t>
            </a:r>
            <a:r>
              <a:rPr lang="en-US" i="1" dirty="0" err="1"/>
              <a:t>t</a:t>
            </a:r>
            <a:r>
              <a:rPr lang="en-US" baseline="-25000" dirty="0" err="1"/>
              <a:t>obtained</a:t>
            </a:r>
            <a:r>
              <a:rPr lang="en-US" dirty="0"/>
              <a:t> &gt;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, reject the null hypothesis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 err="1"/>
              <a:t>t</a:t>
            </a:r>
            <a:r>
              <a:rPr lang="en-US" baseline="-25000" dirty="0" err="1"/>
              <a:t>obtained</a:t>
            </a:r>
            <a:r>
              <a:rPr lang="en-US" dirty="0"/>
              <a:t> &lt; </a:t>
            </a:r>
            <a:r>
              <a:rPr lang="en-US" i="1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, fail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99860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(Is the </a:t>
            </a:r>
            <a:r>
              <a:rPr lang="en-US" i="1" cap="none" dirty="0"/>
              <a:t>r</a:t>
            </a:r>
            <a:r>
              <a:rPr lang="en-US" dirty="0"/>
              <a:t> extreme as a </a:t>
            </a:r>
            <a:r>
              <a:rPr lang="en-US" i="1" cap="none" dirty="0"/>
              <a:t>t</a:t>
            </a:r>
            <a:r>
              <a:rPr lang="en-US" dirty="0"/>
              <a:t>-test)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convert </a:t>
                </a:r>
                <a:r>
                  <a:rPr lang="en-US" i="1" dirty="0"/>
                  <a:t>r</a:t>
                </a:r>
                <a:r>
                  <a:rPr lang="en-US" dirty="0"/>
                  <a:t> test into a </a:t>
                </a:r>
                <a:r>
                  <a:rPr lang="en-US" i="1" dirty="0"/>
                  <a:t>t</a:t>
                </a:r>
                <a:r>
                  <a:rPr lang="en-US" dirty="0"/>
                  <a:t>-test, we do the following: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3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7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(Is the </a:t>
            </a:r>
            <a:r>
              <a:rPr lang="en-US" i="1" cap="none" dirty="0"/>
              <a:t>r</a:t>
            </a:r>
            <a:r>
              <a:rPr lang="en-US" dirty="0"/>
              <a:t> extreme as a </a:t>
            </a:r>
            <a:r>
              <a:rPr lang="en-US" i="1" cap="none" dirty="0"/>
              <a:t>t</a:t>
            </a:r>
            <a:r>
              <a:rPr lang="en-US" dirty="0"/>
              <a:t>-test)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 we need to find critical </a:t>
                </a:r>
                <a:r>
                  <a:rPr lang="en-US" i="1" dirty="0"/>
                  <a:t>t</a:t>
                </a:r>
                <a:r>
                  <a:rPr lang="en-US" dirty="0"/>
                  <a:t>, using alpha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and degrees of freedom </a:t>
                </a:r>
                <a:r>
                  <a:rPr lang="en-US" i="1" dirty="0" err="1"/>
                  <a:t>df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Select the column based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.05)</a:t>
                </a:r>
              </a:p>
              <a:p>
                <a:pPr lvl="1"/>
                <a:r>
                  <a:rPr lang="en-US" dirty="0"/>
                  <a:t>Select the row based on </a:t>
                </a:r>
                <a:r>
                  <a:rPr lang="en-US" i="1" dirty="0"/>
                  <a:t>df (df = n1 + n2 – 2</a:t>
                </a:r>
                <a:r>
                  <a:rPr lang="en-US" dirty="0"/>
                  <a:t>; </a:t>
                </a:r>
                <a:r>
                  <a:rPr lang="en-US" b="1" i="1" dirty="0"/>
                  <a:t>df = N – 2</a:t>
                </a:r>
                <a:r>
                  <a:rPr lang="en-US" dirty="0"/>
                  <a:t>)</a:t>
                </a:r>
                <a:endParaRPr lang="en-US" i="1" dirty="0"/>
              </a:p>
              <a:p>
                <a:pPr lvl="2"/>
                <a:r>
                  <a:rPr lang="en-US" dirty="0"/>
                  <a:t>Where they intersect is the critical </a:t>
                </a:r>
                <a:r>
                  <a:rPr lang="en-US" i="1" dirty="0"/>
                  <a:t>t</a:t>
                </a:r>
                <a:r>
                  <a:rPr lang="en-US" dirty="0"/>
                  <a:t> value,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critical</a:t>
                </a:r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obtained</a:t>
                </a:r>
                <a:r>
                  <a:rPr lang="en-US" dirty="0"/>
                  <a:t> &gt;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critical</a:t>
                </a:r>
                <a:r>
                  <a:rPr lang="en-US" dirty="0"/>
                  <a:t>, reject H</a:t>
                </a:r>
                <a:r>
                  <a:rPr lang="en-US" baseline="-25000" dirty="0"/>
                  <a:t>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7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142-41B3-C540-A3AA-6F43DD52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6819-41C8-4946-9913-4313738C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IV: interval-ratio (e.g. continuous)</a:t>
            </a:r>
          </a:p>
          <a:p>
            <a:r>
              <a:rPr lang="en-US" dirty="0"/>
              <a:t>DV: interval-ratio (e.g. continuous)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2CDA-BD97-B544-AD38-71F9F49A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(Is the </a:t>
            </a:r>
            <a:r>
              <a:rPr lang="en-US" i="1" cap="none" dirty="0"/>
              <a:t>r</a:t>
            </a:r>
            <a:r>
              <a:rPr lang="en-US" dirty="0"/>
              <a:t> extreme as a </a:t>
            </a:r>
            <a:r>
              <a:rPr lang="en-US" i="1" cap="none" dirty="0"/>
              <a:t>t</a:t>
            </a:r>
            <a:r>
              <a:rPr lang="en-US" dirty="0"/>
              <a:t>-test)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So, applied to </a:t>
                </a:r>
                <a:r>
                  <a:rPr lang="en-US" i="1" dirty="0"/>
                  <a:t>t</a:t>
                </a:r>
                <a:r>
                  <a:rPr lang="en-US" dirty="0"/>
                  <a:t>-Test:</a:t>
                </a:r>
              </a:p>
              <a:p>
                <a:pPr lvl="1"/>
                <a:r>
                  <a:rPr lang="en-US" dirty="0"/>
                  <a:t>If |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obtained</a:t>
                </a:r>
                <a:r>
                  <a:rPr lang="en-US" dirty="0"/>
                  <a:t> |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   |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critical</a:t>
                </a:r>
                <a:r>
                  <a:rPr lang="en-US" dirty="0"/>
                  <a:t> |  , then…</a:t>
                </a:r>
              </a:p>
              <a:p>
                <a:pPr lvl="2"/>
                <a:r>
                  <a:rPr lang="en-US" dirty="0"/>
                  <a:t>Relationship between X and Y is so extremely different from 0 (no relationship) that we can’t blame it on sampling error, therefore… H</a:t>
                </a:r>
                <a:r>
                  <a:rPr lang="en-US" baseline="-25000" dirty="0"/>
                  <a:t>0</a:t>
                </a:r>
                <a:r>
                  <a:rPr lang="en-US" dirty="0"/>
                  <a:t> is probably not true, so…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i="1" dirty="0" err="1"/>
                  <a:t>t</a:t>
                </a:r>
                <a:r>
                  <a:rPr lang="en-US" baseline="-25000" dirty="0" err="1"/>
                  <a:t>obtained</a:t>
                </a:r>
                <a:r>
                  <a:rPr lang="en-US" dirty="0"/>
                  <a:t> is in rejection region</a:t>
                </a:r>
              </a:p>
              <a:p>
                <a:pPr lvl="2"/>
                <a:r>
                  <a:rPr lang="en-US" dirty="0"/>
                  <a:t>Reject 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lvl="2"/>
                <a:r>
                  <a:rPr lang="en-US" i="1" dirty="0"/>
                  <a:t>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Statistically significant difference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65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Next, we use 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critical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r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</a:t>
            </a:r>
            <a:r>
              <a:rPr lang="en-US" sz="2800" dirty="0"/>
              <a:t>), or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critical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</a:t>
            </a:r>
            <a:r>
              <a:rPr lang="en-US" sz="2800" dirty="0"/>
              <a:t>) based on our alpha level (</a:t>
            </a:r>
            <a:r>
              <a:rPr lang="en-US" sz="2800" dirty="0">
                <a:solidFill>
                  <a:schemeClr val="accent2"/>
                </a:solidFill>
              </a:rPr>
              <a:t>α = .05</a:t>
            </a:r>
            <a:r>
              <a:rPr lang="en-US" sz="2800" dirty="0"/>
              <a:t>)</a:t>
            </a:r>
          </a:p>
          <a:p>
            <a:r>
              <a:rPr lang="en-US" sz="2800" dirty="0"/>
              <a:t>Table will help us determine whether or not our obtained r is significant at either the .05 level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the </a:t>
            </a:r>
            <a:r>
              <a:rPr lang="en-US" dirty="0">
                <a:solidFill>
                  <a:schemeClr val="accent2"/>
                </a:solidFill>
              </a:rPr>
              <a:t>column associated with our α </a:t>
            </a:r>
            <a:r>
              <a:rPr lang="en-US" dirty="0"/>
              <a:t>value and the </a:t>
            </a:r>
            <a:r>
              <a:rPr lang="en-US" dirty="0">
                <a:solidFill>
                  <a:schemeClr val="accent2"/>
                </a:solidFill>
              </a:rPr>
              <a:t>row associated with our </a:t>
            </a:r>
            <a:r>
              <a:rPr lang="en-US" dirty="0" err="1">
                <a:solidFill>
                  <a:schemeClr val="accent2"/>
                </a:solidFill>
              </a:rPr>
              <a:t>df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/>
              <a:t>value, we find the value that intersects both. </a:t>
            </a:r>
            <a:r>
              <a:rPr lang="en-US" dirty="0">
                <a:solidFill>
                  <a:schemeClr val="accent2"/>
                </a:solidFill>
              </a:rPr>
              <a:t>This is our critical r or critical 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If our obtained r is larger than the critical r, we know our obtained r is significant (at least at the p=.05 level)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Report </a:t>
            </a:r>
          </a:p>
          <a:p>
            <a:pPr lvl="1"/>
            <a:r>
              <a:rPr lang="en-US" dirty="0"/>
              <a:t>The test used</a:t>
            </a:r>
          </a:p>
          <a:p>
            <a:pPr lvl="1"/>
            <a:r>
              <a:rPr lang="en-US" dirty="0"/>
              <a:t>If you reject or fail to reject the null hypothesis</a:t>
            </a:r>
          </a:p>
          <a:p>
            <a:pPr lvl="1"/>
            <a:r>
              <a:rPr lang="en-US" dirty="0"/>
              <a:t>The variables used in the analysis</a:t>
            </a:r>
          </a:p>
          <a:p>
            <a:pPr lvl="1"/>
            <a:r>
              <a:rPr lang="en-US" dirty="0"/>
              <a:t>The degrees of freedom, calculated value of the test, and p-value</a:t>
            </a:r>
          </a:p>
          <a:p>
            <a:pPr lvl="2"/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</a:t>
            </a:r>
            <a:r>
              <a:rPr lang="en-US" dirty="0"/>
              <a:t>) = </a:t>
            </a:r>
            <a:r>
              <a:rPr lang="en-US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b="1" u="sng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obtained</a:t>
            </a:r>
            <a:r>
              <a:rPr lang="en-US" dirty="0"/>
              <a:t>, 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/>
              <a:t>“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Pearson correlation, I </a:t>
            </a:r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reject/fail to reject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null hypothesis that there is no relationship between </a:t>
            </a:r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independent variable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dependent variable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in the population,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= ?, 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? .05</a:t>
            </a:r>
            <a:r>
              <a:rPr lang="en-US" sz="2400" dirty="0"/>
              <a:t>”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(if </a:t>
            </a:r>
            <a:r>
              <a:rPr lang="en-US" sz="2400" b="1" dirty="0"/>
              <a:t>significant</a:t>
            </a:r>
            <a:r>
              <a:rPr lang="en-US" sz="2400" dirty="0"/>
              <a:t>, follow with…)</a:t>
            </a:r>
          </a:p>
          <a:p>
            <a:pPr lvl="2"/>
            <a:r>
              <a:rPr lang="en-US" sz="2175" dirty="0"/>
              <a:t>“</a:t>
            </a:r>
            <a:r>
              <a:rPr lang="en-US" sz="21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a [strength] [direction] relationship between [X] and [Y]</a:t>
            </a:r>
            <a:r>
              <a:rPr lang="en-US" sz="2175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6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</a:t>
            </a:r>
            <a:r>
              <a:rPr lang="en-US" i="1" cap="none" dirty="0"/>
              <a:t>r</a:t>
            </a:r>
            <a:r>
              <a:rPr lang="en-US" dirty="0"/>
              <a:t> and </a:t>
            </a:r>
            <a:r>
              <a:rPr lang="en-US" i="1" cap="none" dirty="0"/>
              <a:t>r</a:t>
            </a:r>
            <a:r>
              <a:rPr lang="en-US" i="1" baseline="30000" dirty="0"/>
              <a:t>2</a:t>
            </a:r>
            <a:r>
              <a:rPr lang="en-US" dirty="0"/>
              <a:t> (Effect Size)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Pearson’s product moment correlation coefficient is the basis for regression analysis.</a:t>
            </a:r>
          </a:p>
          <a:p>
            <a:pPr lvl="1"/>
            <a:r>
              <a:rPr lang="en-US" dirty="0"/>
              <a:t>In correlation we find r, in regression we use r, but we square it to tell us “how much variation in Y is explained by variation in X”</a:t>
            </a:r>
          </a:p>
          <a:p>
            <a:pPr lvl="1"/>
            <a:r>
              <a:rPr lang="en-US" dirty="0"/>
              <a:t>This is known as effect size (r</a:t>
            </a:r>
            <a:r>
              <a:rPr lang="en-US" baseline="30000" dirty="0"/>
              <a:t>2</a:t>
            </a:r>
            <a:r>
              <a:rPr lang="en-US" dirty="0"/>
              <a:t>), tells us how much X affects Y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tells us how much percent of variation in Y is explained by variation in X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a proportion, so convert it to percentage</a:t>
            </a:r>
          </a:p>
          <a:p>
            <a:pPr lvl="2"/>
            <a:r>
              <a:rPr lang="en-US" b="1" dirty="0"/>
              <a:t>If r</a:t>
            </a:r>
            <a:r>
              <a:rPr lang="en-US" b="1" baseline="30000" dirty="0"/>
              <a:t>2</a:t>
            </a:r>
            <a:r>
              <a:rPr lang="en-US" b="1" dirty="0"/>
              <a:t> = .159, that means that </a:t>
            </a:r>
            <a:r>
              <a:rPr lang="en-US" b="1" dirty="0">
                <a:solidFill>
                  <a:srgbClr val="C00000"/>
                </a:solidFill>
              </a:rPr>
              <a:t>15.9%</a:t>
            </a:r>
            <a:r>
              <a:rPr lang="en-US" b="1" dirty="0"/>
              <a:t> of the variation in Y is explained by variation in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68979-EC79-B547-A613-8D12B0E0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4967964"/>
            <a:ext cx="2425700" cy="1699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DD2FD-D61C-FB41-BE9C-2C79D4ED4F5C}"/>
              </a:ext>
            </a:extLst>
          </p:cNvPr>
          <p:cNvSpPr txBox="1"/>
          <p:nvPr/>
        </p:nvSpPr>
        <p:spPr>
          <a:xfrm>
            <a:off x="10261600" y="5888807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15.9</a:t>
            </a:r>
            <a:r>
              <a:rPr lang="en-US" sz="1400" dirty="0">
                <a:solidFill>
                  <a:srgbClr val="C000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83532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Weight and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both are associated because the taller a person is, the more they tend to weigh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1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Education and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both are associated because the more educated a person is, the more they tend to make in income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Two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of relationship</a:t>
            </a:r>
          </a:p>
          <a:p>
            <a:endParaRPr lang="en-US" dirty="0"/>
          </a:p>
          <a:p>
            <a:r>
              <a:rPr lang="en-US" dirty="0"/>
              <a:t>Direction of relationship (linear)</a:t>
            </a:r>
          </a:p>
        </p:txBody>
      </p:sp>
    </p:spTree>
    <p:extLst>
      <p:ext uri="{BB962C8B-B14F-4D97-AF65-F5344CB8AC3E}">
        <p14:creationId xmlns:p14="http://schemas.microsoft.com/office/powerpoint/2010/main" val="193511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Correlations vary in strength</a:t>
            </a:r>
          </a:p>
          <a:p>
            <a:endParaRPr lang="en-US" dirty="0"/>
          </a:p>
          <a:p>
            <a:r>
              <a:rPr lang="en-US" dirty="0"/>
              <a:t>Can visualize strength using scatterplot</a:t>
            </a:r>
          </a:p>
          <a:p>
            <a:pPr lvl="1"/>
            <a:r>
              <a:rPr lang="en-US" dirty="0"/>
              <a:t>Independent variable (predictor) on X axis, dependent variable (outcome) on Y axis</a:t>
            </a:r>
          </a:p>
          <a:p>
            <a:pPr lvl="1"/>
            <a:r>
              <a:rPr lang="en-US" dirty="0"/>
              <a:t>Easier to call one variable X (IV) and the other Y (DV)</a:t>
            </a:r>
          </a:p>
          <a:p>
            <a:endParaRPr lang="en-US" dirty="0"/>
          </a:p>
          <a:p>
            <a:r>
              <a:rPr lang="en-US" dirty="0"/>
              <a:t>Strength increases as the points on the scatterplot more closely form an imaginary line</a:t>
            </a:r>
          </a:p>
        </p:txBody>
      </p:sp>
    </p:spTree>
    <p:extLst>
      <p:ext uri="{BB962C8B-B14F-4D97-AF65-F5344CB8AC3E}">
        <p14:creationId xmlns:p14="http://schemas.microsoft.com/office/powerpoint/2010/main" val="153324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correlation</a:t>
            </a:r>
            <a:r>
              <a:rPr lang="en-US" dirty="0"/>
              <a:t>: points are closer to imaginary line</a:t>
            </a:r>
          </a:p>
          <a:p>
            <a:pPr lvl="1"/>
            <a:r>
              <a:rPr lang="en-US" b="1" dirty="0"/>
              <a:t>Perfect correlation</a:t>
            </a:r>
            <a:r>
              <a:rPr lang="en-US" dirty="0"/>
              <a:t>: each point falls directly on the imaginary line</a:t>
            </a:r>
          </a:p>
          <a:p>
            <a:pPr lvl="1"/>
            <a:endParaRPr lang="en-US" dirty="0"/>
          </a:p>
          <a:p>
            <a:r>
              <a:rPr lang="en-US" b="1" dirty="0"/>
              <a:t>Weak Correlation</a:t>
            </a:r>
            <a:r>
              <a:rPr lang="en-US" dirty="0"/>
              <a:t>: points are further from imaginary line</a:t>
            </a:r>
          </a:p>
          <a:p>
            <a:pPr lvl="1"/>
            <a:r>
              <a:rPr lang="en-US" b="1" dirty="0"/>
              <a:t>No correlation</a:t>
            </a:r>
            <a:r>
              <a:rPr lang="en-US" dirty="0"/>
              <a:t>: no points touch the line</a:t>
            </a:r>
          </a:p>
          <a:p>
            <a:pPr lvl="1"/>
            <a:endParaRPr lang="en-US" dirty="0"/>
          </a:p>
          <a:p>
            <a:r>
              <a:rPr lang="en-US" dirty="0"/>
              <a:t>Perfect correlations and no correlations rarely seen in the real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Correlation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579300" y="2062716"/>
            <a:ext cx="7346328" cy="3317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432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_pres_2019" id="{09869DB1-56FE-DC41-B93C-FB610453C327}" vid="{C52525CF-DFE4-B24F-94B4-BCBB4F20E33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1169</TotalTime>
  <Words>1869</Words>
  <Application>Microsoft Macintosh PowerPoint</Application>
  <PresentationFormat>Widescreen</PresentationFormat>
  <Paragraphs>246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Calibri</vt:lpstr>
      <vt:lpstr>Cambria Math</vt:lpstr>
      <vt:lpstr>Helvetica Neue Thin</vt:lpstr>
      <vt:lpstr>Myriad Pro</vt:lpstr>
      <vt:lpstr>Tw Cen MT</vt:lpstr>
      <vt:lpstr>Tw Cen MT Condensed</vt:lpstr>
      <vt:lpstr>Verdana</vt:lpstr>
      <vt:lpstr>Wingdings</vt:lpstr>
      <vt:lpstr>Wingdings 2</vt:lpstr>
      <vt:lpstr>Wingdings 3</vt:lpstr>
      <vt:lpstr>methods_theme</vt:lpstr>
      <vt:lpstr>Methods Theme</vt:lpstr>
      <vt:lpstr>1_Methods Theme</vt:lpstr>
      <vt:lpstr>Integral</vt:lpstr>
      <vt:lpstr>Correlation</vt:lpstr>
      <vt:lpstr>Why Correlation?</vt:lpstr>
      <vt:lpstr>Correlation</vt:lpstr>
      <vt:lpstr>Example: Weight and Height</vt:lpstr>
      <vt:lpstr>Example: Education and Income</vt:lpstr>
      <vt:lpstr>Correlation: Two Parts</vt:lpstr>
      <vt:lpstr>Strength of Correlation</vt:lpstr>
      <vt:lpstr>Strength of Correlation</vt:lpstr>
      <vt:lpstr>Strength of Correlation</vt:lpstr>
      <vt:lpstr>Direction of Correlation</vt:lpstr>
      <vt:lpstr>Direction of Correlation</vt:lpstr>
      <vt:lpstr>NOte: Nonlinear Relationships</vt:lpstr>
      <vt:lpstr>Pearson’s Correlation Coefficient (r)</vt:lpstr>
      <vt:lpstr>Pearson’s Correlation Coefficient (r)</vt:lpstr>
      <vt:lpstr>Correlation Strength Cutoffs (Cohen 1988) </vt:lpstr>
      <vt:lpstr>Calculating the Pearson’s Correlation Coefficient (r)</vt:lpstr>
      <vt:lpstr>Calculating the Pearson’s Correlation Coefficient (r)</vt:lpstr>
      <vt:lpstr>Calculating the Pearson’s Correlation Coefficient (r)</vt:lpstr>
      <vt:lpstr>Calculating the Pearson’s Correlation Coefficient (r)</vt:lpstr>
      <vt:lpstr>Another Calculation for Pearson’s r</vt:lpstr>
      <vt:lpstr>Correlation (Hypotheses)</vt:lpstr>
      <vt:lpstr>Correlation ASSUMPTIONS (cannot be violated)</vt:lpstr>
      <vt:lpstr>Correlation and the r-distribution</vt:lpstr>
      <vt:lpstr>Hypothesis Testing (Is the r extreme?)</vt:lpstr>
      <vt:lpstr>Hypothesis Testing (Is the r extreme?)</vt:lpstr>
      <vt:lpstr>Hypothesis Testing (Is the r extreme?)</vt:lpstr>
      <vt:lpstr>Hypothesis Testing (Is the r extreme as a t-test)</vt:lpstr>
      <vt:lpstr>Hypothesis Testing (Is the r extreme as a t-test)</vt:lpstr>
      <vt:lpstr>Hypothesis Testing (Is the r extreme as a t-test)</vt:lpstr>
      <vt:lpstr>Hypothesis Testing (Is the r extreme as a t-test)</vt:lpstr>
      <vt:lpstr>Hypothesis Testing</vt:lpstr>
      <vt:lpstr>Reporting r</vt:lpstr>
      <vt:lpstr>Pearson’s r and r2 (Effect Size)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Correlation</dc:title>
  <dc:creator>Burrel Vann</dc:creator>
  <cp:lastModifiedBy>Burrel Vann</cp:lastModifiedBy>
  <cp:revision>68</cp:revision>
  <dcterms:created xsi:type="dcterms:W3CDTF">2017-05-11T19:52:09Z</dcterms:created>
  <dcterms:modified xsi:type="dcterms:W3CDTF">2020-03-09T22:02:06Z</dcterms:modified>
</cp:coreProperties>
</file>