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  <p:sldMasterId id="2147483694" r:id="rId3"/>
  </p:sldMasterIdLst>
  <p:sldIdLst>
    <p:sldId id="258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8190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3352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2300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571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866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36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1" i="0" cap="none" baseline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1" i="0" kern="1200" cap="none" baseline="0" dirty="0">
                <a:solidFill>
                  <a:schemeClr val="accent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912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78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578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9329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867E5644-1E61-4311-A31E-84CB9C7AA8A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1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0337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9E955210-1050-5546-9F10-C922A94AA704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D2D9375A-EECF-AC4A-9997-00D00C8B65AD}" type="datetimeFigureOut">
              <a:rPr lang="en-US" smtClean="0"/>
              <a:pPr/>
              <a:t>3/9/20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0F77772D-41AB-0646-A451-B73804CC6F3F}" type="datetimeFigureOut">
              <a:rPr lang="en-US" smtClean="0"/>
              <a:t>3/9/20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>
                    <a:lumMod val="95000"/>
                    <a:lumOff val="5000"/>
                  </a:schemeClr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fld id="{83B1F9F5-B5C8-FC4F-A89D-71852A0BD9CE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123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b="0" i="0" kern="1200">
          <a:solidFill>
            <a:schemeClr val="tx1"/>
          </a:solidFill>
          <a:latin typeface="Helvetica Neue Thin" panose="020B0403020202020204" pitchFamily="34" charset="0"/>
          <a:ea typeface="Helvetica Neue Thin" panose="020B0403020202020204" pitchFamily="34" charset="0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Guide to Bivariate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Chi Square Test of Independence 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IV: categorical (e.g. nominal, ordinal)</a:t>
            </a:r>
          </a:p>
          <a:p>
            <a:pPr lvl="1"/>
            <a:r>
              <a:rPr lang="en-US" dirty="0"/>
              <a:t>DV: categorical (e.g. nominal, ordinal)</a:t>
            </a:r>
          </a:p>
          <a:p>
            <a:pPr lvl="1"/>
            <a:endParaRPr lang="en-US" dirty="0"/>
          </a:p>
          <a:p>
            <a:r>
              <a:rPr lang="en-US" dirty="0"/>
              <a:t>Independent Samples T-test 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IV: categorical (e.g. nominal, ordinal)</a:t>
            </a:r>
          </a:p>
          <a:p>
            <a:pPr lvl="2"/>
            <a:r>
              <a:rPr lang="en-US" dirty="0"/>
              <a:t>Only two groups/categories compared</a:t>
            </a:r>
          </a:p>
          <a:p>
            <a:pPr lvl="1"/>
            <a:r>
              <a:rPr lang="en-US" dirty="0"/>
              <a:t>DV: continuous (e.g. interval-ratio)</a:t>
            </a:r>
          </a:p>
          <a:p>
            <a:pPr lvl="1"/>
            <a:endParaRPr lang="en-US" dirty="0"/>
          </a:p>
          <a:p>
            <a:r>
              <a:rPr lang="en-US" dirty="0"/>
              <a:t>Analysis of Variance / ANOVA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IV: categorical (e.g. nominal, ordinal)</a:t>
            </a:r>
          </a:p>
          <a:p>
            <a:pPr lvl="2"/>
            <a:r>
              <a:rPr lang="en-US" dirty="0"/>
              <a:t>Three or more groups/categories compared</a:t>
            </a:r>
          </a:p>
          <a:p>
            <a:pPr lvl="1"/>
            <a:r>
              <a:rPr lang="en-US" dirty="0"/>
              <a:t>DV: continuous (e.g. interval-ratio)</a:t>
            </a:r>
          </a:p>
          <a:p>
            <a:pPr lvl="1"/>
            <a:endParaRPr lang="en-US" dirty="0"/>
          </a:p>
          <a:p>
            <a:r>
              <a:rPr lang="en-US" dirty="0"/>
              <a:t>Correlation 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IV: continuous (e.g. interval-ratio)</a:t>
            </a:r>
          </a:p>
          <a:p>
            <a:pPr lvl="1"/>
            <a:r>
              <a:rPr lang="en-US" dirty="0"/>
              <a:t>DV: continuous (e.g. interval-ratio)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6066C4-B008-8745-B078-8A478C760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930616"/>
              </p:ext>
            </p:extLst>
          </p:nvPr>
        </p:nvGraphicFramePr>
        <p:xfrm>
          <a:off x="4831645" y="2580640"/>
          <a:ext cx="6999112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038">
                  <a:extLst>
                    <a:ext uri="{9D8B030D-6E8A-4147-A177-3AD203B41FA5}">
                      <a16:colId xmlns:a16="http://schemas.microsoft.com/office/drawing/2014/main" val="194233574"/>
                    </a:ext>
                  </a:extLst>
                </a:gridCol>
                <a:gridCol w="2035761">
                  <a:extLst>
                    <a:ext uri="{9D8B030D-6E8A-4147-A177-3AD203B41FA5}">
                      <a16:colId xmlns:a16="http://schemas.microsoft.com/office/drawing/2014/main" val="2289365226"/>
                    </a:ext>
                  </a:extLst>
                </a:gridCol>
                <a:gridCol w="2630313">
                  <a:extLst>
                    <a:ext uri="{9D8B030D-6E8A-4147-A177-3AD203B41FA5}">
                      <a16:colId xmlns:a16="http://schemas.microsoft.com/office/drawing/2014/main" val="1879573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Dependent Variable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76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Independent Variable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 or Ordinal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Interval-Ratio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46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Nominal or Ordinal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Chi Square (</a:t>
                      </a:r>
                      <a:r>
                        <a:rPr lang="en-US" i="1" dirty="0"/>
                        <a:t>X</a:t>
                      </a:r>
                      <a:r>
                        <a:rPr lang="en-US" i="1" baseline="30000" dirty="0"/>
                        <a:t>2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t-Test (</a:t>
                      </a:r>
                      <a:r>
                        <a:rPr lang="en-US" i="1" dirty="0"/>
                        <a:t>t</a:t>
                      </a:r>
                      <a:r>
                        <a:rPr lang="en-US" dirty="0"/>
                        <a:t>):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only 2 groups (categories) for IV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ANOVA (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):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3 or more groups (categories) for IV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7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Interval-Ratio</a:t>
                      </a:r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N/A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Correlation (</a:t>
                      </a:r>
                      <a:r>
                        <a:rPr lang="en-US" i="1" dirty="0"/>
                        <a:t>r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63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57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Chi Square Test of Independence (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relationship between the variables / variables are independent of one another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Relationship between variables / variables are NOT independent of one another</a:t>
            </a:r>
          </a:p>
          <a:p>
            <a:endParaRPr lang="en-US" dirty="0"/>
          </a:p>
          <a:p>
            <a:r>
              <a:rPr lang="en-US" dirty="0"/>
              <a:t>Independent Samples T-test 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mean difference between two groups / mean of the DV does NOT vary by group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Mean difference between two groups / mean of the DV DOES vary by group</a:t>
            </a:r>
          </a:p>
          <a:p>
            <a:endParaRPr lang="en-US" dirty="0"/>
          </a:p>
          <a:p>
            <a:r>
              <a:rPr lang="en-US" dirty="0"/>
              <a:t>Analysis of Variance / ANOVA (</a:t>
            </a:r>
            <a:r>
              <a:rPr lang="en-US" i="1" dirty="0"/>
              <a:t>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mean difference between three or more groups / mean of the DV does NOT vary by group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Mean difference between three or more groups / mean of the DV DOES vary by group</a:t>
            </a:r>
          </a:p>
          <a:p>
            <a:endParaRPr lang="en-US" dirty="0"/>
          </a:p>
          <a:p>
            <a:r>
              <a:rPr lang="en-US" dirty="0"/>
              <a:t>Correlation 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No relationship between the variables / variables are unrelated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Relationship between the variables / variables are related</a:t>
            </a:r>
          </a:p>
        </p:txBody>
      </p:sp>
    </p:spTree>
    <p:extLst>
      <p:ext uri="{BB962C8B-B14F-4D97-AF65-F5344CB8AC3E}">
        <p14:creationId xmlns:p14="http://schemas.microsoft.com/office/powerpoint/2010/main" val="1920938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(</a:t>
            </a:r>
            <a:r>
              <a:rPr lang="en-US" cap="none" dirty="0"/>
              <a:t>α</a:t>
            </a:r>
            <a:r>
              <a:rPr lang="en-US" dirty="0"/>
              <a:t>) and Significance (</a:t>
            </a:r>
            <a:r>
              <a:rPr lang="en-US" i="1" cap="none" dirty="0"/>
              <a:t>p</a:t>
            </a:r>
            <a:r>
              <a:rPr lang="en-US" dirty="0"/>
              <a:t>)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Alpha (α)</a:t>
            </a:r>
          </a:p>
          <a:p>
            <a:pPr lvl="1"/>
            <a:r>
              <a:rPr lang="en-US" dirty="0"/>
              <a:t>Chance of Type I error (reject null when not supposed to) that we’re willing to tolerate</a:t>
            </a:r>
          </a:p>
          <a:p>
            <a:pPr lvl="1"/>
            <a:r>
              <a:rPr lang="en-US" dirty="0"/>
              <a:t>Conventionally: α = .05 (5 percent chance of Type I error)</a:t>
            </a:r>
          </a:p>
          <a:p>
            <a:pPr lvl="1"/>
            <a:r>
              <a:rPr lang="en-US" dirty="0"/>
              <a:t>Threshold/cutoff/finish line for our obtained value to reach</a:t>
            </a:r>
          </a:p>
          <a:p>
            <a:pPr lvl="2"/>
            <a:r>
              <a:rPr lang="en-US" dirty="0"/>
              <a:t>beyond which difference/association is considered so extremely different from the null that that we reject the null hypothesis</a:t>
            </a:r>
          </a:p>
          <a:p>
            <a:pPr lvl="1"/>
            <a:r>
              <a:rPr lang="en-US" dirty="0"/>
              <a:t>Selected beforehand</a:t>
            </a:r>
          </a:p>
          <a:p>
            <a:pPr lvl="1"/>
            <a:endParaRPr lang="en-US" dirty="0"/>
          </a:p>
          <a:p>
            <a:r>
              <a:rPr lang="en-US" dirty="0"/>
              <a:t>Significance level (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Probability that the null hypothesis is true, given the data</a:t>
            </a:r>
          </a:p>
          <a:p>
            <a:pPr lvl="1"/>
            <a:r>
              <a:rPr lang="en-US" dirty="0"/>
              <a:t>Compared to alpha (α)</a:t>
            </a:r>
          </a:p>
          <a:p>
            <a:pPr lvl="1"/>
            <a:r>
              <a:rPr lang="en-US" dirty="0"/>
              <a:t>If small (smaller than our prior selected alpha), the null hypothesis is very unlikely, and can reject</a:t>
            </a:r>
          </a:p>
          <a:p>
            <a:pPr lvl="1"/>
            <a:r>
              <a:rPr lang="en-US" dirty="0"/>
              <a:t>Determined by the data</a:t>
            </a:r>
          </a:p>
        </p:txBody>
      </p:sp>
    </p:spTree>
    <p:extLst>
      <p:ext uri="{BB962C8B-B14F-4D97-AF65-F5344CB8AC3E}">
        <p14:creationId xmlns:p14="http://schemas.microsoft.com/office/powerpoint/2010/main" val="142972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methods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_pres_2019" id="{09869DB1-56FE-DC41-B93C-FB610453C327}" vid="{C52525CF-DFE4-B24F-94B4-BCBB4F20E332}"/>
    </a:ext>
  </a:extLst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methods_theme.thmx</Template>
  <TotalTime>1881</TotalTime>
  <Words>456</Words>
  <Application>Microsoft Macintosh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7" baseType="lpstr">
      <vt:lpstr>Arial</vt:lpstr>
      <vt:lpstr>Calibri</vt:lpstr>
      <vt:lpstr>Helvetica Neue Thin</vt:lpstr>
      <vt:lpstr>Myriad Pro</vt:lpstr>
      <vt:lpstr>Tw Cen MT</vt:lpstr>
      <vt:lpstr>Tw Cen MT Condensed</vt:lpstr>
      <vt:lpstr>Verdana</vt:lpstr>
      <vt:lpstr>Wingdings</vt:lpstr>
      <vt:lpstr>Wingdings 2</vt:lpstr>
      <vt:lpstr>Wingdings 3</vt:lpstr>
      <vt:lpstr>methods_theme</vt:lpstr>
      <vt:lpstr>Methods Theme</vt:lpstr>
      <vt:lpstr>Integral</vt:lpstr>
      <vt:lpstr>Practical Guide to Bivariate Tests</vt:lpstr>
      <vt:lpstr>Variables</vt:lpstr>
      <vt:lpstr>Hypotheses</vt:lpstr>
      <vt:lpstr>Alpha (α) and Significance (p) Levels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Guide to Bivariate Tests</dc:title>
  <dc:creator>Burrel Vann</dc:creator>
  <cp:lastModifiedBy>Burrel Vann</cp:lastModifiedBy>
  <cp:revision>13</cp:revision>
  <dcterms:created xsi:type="dcterms:W3CDTF">2017-05-11T18:35:02Z</dcterms:created>
  <dcterms:modified xsi:type="dcterms:W3CDTF">2020-03-10T23:17:40Z</dcterms:modified>
</cp:coreProperties>
</file>