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2" r:id="rId2"/>
  </p:sldMasterIdLst>
  <p:notesMasterIdLst>
    <p:notesMasterId r:id="rId35"/>
  </p:notesMasterIdLst>
  <p:handoutMasterIdLst>
    <p:handoutMasterId r:id="rId36"/>
  </p:handoutMasterIdLst>
  <p:sldIdLst>
    <p:sldId id="256" r:id="rId3"/>
    <p:sldId id="300" r:id="rId4"/>
    <p:sldId id="312" r:id="rId5"/>
    <p:sldId id="326" r:id="rId6"/>
    <p:sldId id="313" r:id="rId7"/>
    <p:sldId id="329" r:id="rId8"/>
    <p:sldId id="331" r:id="rId9"/>
    <p:sldId id="314" r:id="rId10"/>
    <p:sldId id="315" r:id="rId11"/>
    <p:sldId id="330" r:id="rId12"/>
    <p:sldId id="317" r:id="rId13"/>
    <p:sldId id="318" r:id="rId14"/>
    <p:sldId id="321" r:id="rId15"/>
    <p:sldId id="332" r:id="rId16"/>
    <p:sldId id="328" r:id="rId17"/>
    <p:sldId id="322" r:id="rId18"/>
    <p:sldId id="271" r:id="rId19"/>
    <p:sldId id="272" r:id="rId20"/>
    <p:sldId id="273" r:id="rId21"/>
    <p:sldId id="274" r:id="rId22"/>
    <p:sldId id="291" r:id="rId23"/>
    <p:sldId id="333" r:id="rId24"/>
    <p:sldId id="334" r:id="rId25"/>
    <p:sldId id="323" r:id="rId26"/>
    <p:sldId id="279" r:id="rId27"/>
    <p:sldId id="336" r:id="rId28"/>
    <p:sldId id="298" r:id="rId29"/>
    <p:sldId id="310" r:id="rId30"/>
    <p:sldId id="319" r:id="rId31"/>
    <p:sldId id="320" r:id="rId32"/>
    <p:sldId id="263" r:id="rId33"/>
    <p:sldId id="26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56"/>
    <p:restoredTop sz="75073" autoAdjust="0"/>
  </p:normalViewPr>
  <p:slideViewPr>
    <p:cSldViewPr snapToGrid="0" snapToObjects="1">
      <p:cViewPr varScale="1">
        <p:scale>
          <a:sx n="87" d="100"/>
          <a:sy n="87" d="100"/>
        </p:scale>
        <p:origin x="85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-2200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56B74-6BF2-49F8-B47A-52B25CDA748F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E461-1E37-4AE2-A32D-BB080369A2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569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B7F41-2A81-5747-AAFD-66F2496AA528}" type="datetimeFigureOut">
              <a:rPr lang="en-US" smtClean="0"/>
              <a:t>1/4/21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F74AC-78CA-3646-BE2C-B6B6D368C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5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Everyday, we make educated guesses about how our choices affect our futures – to plan for situation</a:t>
            </a:r>
          </a:p>
          <a:p>
            <a:endParaRPr lang="en-US" dirty="0"/>
          </a:p>
          <a:p>
            <a:r>
              <a:rPr lang="en-US" dirty="0"/>
              <a:t>Social researcher does the same… but not to just make educated guesses about their own lives, but about human behavior &amp; social reality overall.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8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Treating some ordinal variables as interval</a:t>
            </a:r>
          </a:p>
          <a:p>
            <a:pPr lvl="1"/>
            <a:r>
              <a:rPr lang="en-US" altLang="en-US" dirty="0"/>
              <a:t>Sometimes we treat ordinal variables as interval when their ordered categories are fairly evenly spaced</a:t>
            </a:r>
          </a:p>
          <a:p>
            <a:endParaRPr lang="en-US" sz="3000" dirty="0"/>
          </a:p>
          <a:p>
            <a:endParaRPr lang="en-US" sz="3000" dirty="0"/>
          </a:p>
          <a:p>
            <a:r>
              <a:rPr lang="en-US" sz="3000" dirty="0"/>
              <a:t>Discrete vs. Continuous</a:t>
            </a:r>
          </a:p>
          <a:p>
            <a:endParaRPr lang="en-US" sz="3000" dirty="0"/>
          </a:p>
          <a:p>
            <a:r>
              <a:rPr lang="en-US" dirty="0"/>
              <a:t>Discrete</a:t>
            </a:r>
          </a:p>
          <a:p>
            <a:pPr lvl="1"/>
            <a:r>
              <a:rPr lang="en-US" dirty="0"/>
              <a:t>Have properties that have a limited number of values. </a:t>
            </a:r>
          </a:p>
          <a:p>
            <a:pPr lvl="2"/>
            <a:r>
              <a:rPr lang="en-US" i="1" dirty="0"/>
              <a:t>Nominal/Ordinal (and Integer Interval level variables)</a:t>
            </a:r>
          </a:p>
          <a:p>
            <a:pPr lvl="3"/>
            <a:r>
              <a:rPr lang="en-US" dirty="0"/>
              <a:t>The number of children per family</a:t>
            </a:r>
          </a:p>
          <a:p>
            <a:pPr lvl="2"/>
            <a:endParaRPr lang="en-US" dirty="0"/>
          </a:p>
          <a:p>
            <a:r>
              <a:rPr lang="en-US" dirty="0"/>
              <a:t>Continuous</a:t>
            </a:r>
          </a:p>
          <a:p>
            <a:pPr lvl="1"/>
            <a:r>
              <a:rPr lang="en-US" dirty="0"/>
              <a:t>Can theoretically have unlimited numerical values in a given interval. </a:t>
            </a:r>
          </a:p>
          <a:p>
            <a:pPr lvl="2"/>
            <a:r>
              <a:rPr lang="en-US" i="1" dirty="0"/>
              <a:t>Interval level variables</a:t>
            </a:r>
          </a:p>
          <a:p>
            <a:pPr lvl="3"/>
            <a:r>
              <a:rPr lang="en-US" dirty="0"/>
              <a:t>Length</a:t>
            </a:r>
          </a:p>
          <a:p>
            <a:endParaRPr lang="en-US" sz="3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10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Populations can be large or small…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708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Populations can be large or small…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46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these variables are measured at different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11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these variables are measured at different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36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51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these variables are measured at different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1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3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41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7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94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Must be: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mutually exclusive (people can only select ONE category)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Exhaustive (everyone is able to select at least ONE category)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47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17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4F74AC-78CA-3646-BE2C-B6B6D368CE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4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543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743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2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8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0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46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444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77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49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22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6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50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87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3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0628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8554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2D9375A-EECF-AC4A-9997-00D00C8B65AD}" type="datetimeFigureOut">
              <a:rPr lang="en-US" smtClean="0"/>
              <a:pPr/>
              <a:t>1/4/21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CCB2A32-A98C-C149-9DF3-53246ECEFC6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43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089" y="4663424"/>
            <a:ext cx="7865533" cy="2074132"/>
          </a:xfrm>
        </p:spPr>
        <p:txBody>
          <a:bodyPr/>
          <a:lstStyle/>
          <a:p>
            <a:r>
              <a:rPr lang="en-US" dirty="0"/>
              <a:t>Introduction to quantitative analysis</a:t>
            </a:r>
          </a:p>
        </p:txBody>
      </p:sp>
    </p:spTree>
    <p:extLst>
      <p:ext uri="{BB962C8B-B14F-4D97-AF65-F5344CB8AC3E}">
        <p14:creationId xmlns:p14="http://schemas.microsoft.com/office/powerpoint/2010/main" val="226035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on </a:t>
            </a:r>
            <a:r>
              <a:rPr lang="en-US" b="1" i="1" u="sng" dirty="0"/>
              <a:t>COLUMNS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90D9E-37C6-A440-A3D0-50DAB6D1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311400"/>
            <a:ext cx="4953000" cy="154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85E30-6BD6-FC4E-B77F-88174172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36" y="2984500"/>
            <a:ext cx="490220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1F3EEA-79D0-9949-A6B9-D8A17C81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32" y="4889500"/>
            <a:ext cx="4914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6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observation under investigation has many </a:t>
            </a:r>
            <a:r>
              <a:rPr lang="en-US" b="1" dirty="0"/>
              <a:t>variables</a:t>
            </a:r>
            <a:r>
              <a:rPr lang="en-US" dirty="0"/>
              <a:t>…</a:t>
            </a:r>
            <a:endParaRPr lang="en-US" b="1" dirty="0"/>
          </a:p>
          <a:p>
            <a:endParaRPr lang="en-US" b="1" dirty="0"/>
          </a:p>
          <a:p>
            <a:r>
              <a:rPr lang="en-US" dirty="0"/>
              <a:t>… and each variable has many attributes</a:t>
            </a:r>
          </a:p>
        </p:txBody>
      </p:sp>
    </p:spTree>
    <p:extLst>
      <p:ext uri="{BB962C8B-B14F-4D97-AF65-F5344CB8AC3E}">
        <p14:creationId xmlns:p14="http://schemas.microsoft.com/office/powerpoint/2010/main" val="3329364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Variables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Properties of observations that are different (vary) across observations</a:t>
            </a:r>
          </a:p>
          <a:p>
            <a:pPr lvl="2"/>
            <a:r>
              <a:rPr lang="en-US" dirty="0"/>
              <a:t>e.g. Race/Ethnicity</a:t>
            </a:r>
          </a:p>
          <a:p>
            <a:endParaRPr lang="en-US" dirty="0"/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Specific characteristics or qualities that describe each observation, can be grouped into variables</a:t>
            </a:r>
          </a:p>
          <a:p>
            <a:pPr lvl="2"/>
            <a:r>
              <a:rPr lang="en-US" dirty="0"/>
              <a:t>Black, White, </a:t>
            </a:r>
            <a:r>
              <a:rPr lang="en-US" dirty="0" err="1"/>
              <a:t>LatinX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44423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Attributes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562F14-37E5-6C4C-8A06-8775F8FE5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8312" y="2286000"/>
            <a:ext cx="3331513" cy="4022725"/>
          </a:xfrm>
        </p:spPr>
      </p:pic>
    </p:spTree>
    <p:extLst>
      <p:ext uri="{BB962C8B-B14F-4D97-AF65-F5344CB8AC3E}">
        <p14:creationId xmlns:p14="http://schemas.microsoft.com/office/powerpoint/2010/main" val="2646887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What are the attributes for the variable </a:t>
            </a:r>
            <a:r>
              <a:rPr lang="en-US" b="1" i="1" u="sng" dirty="0"/>
              <a:t>SES</a:t>
            </a:r>
            <a:r>
              <a:rPr lang="en-US" b="1" i="1" dirty="0"/>
              <a:t>?</a:t>
            </a:r>
            <a:endParaRPr lang="en-US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90D9E-37C6-A440-A3D0-50DAB6D1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311400"/>
            <a:ext cx="4953000" cy="154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85E30-6BD6-FC4E-B77F-88174172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36" y="2984500"/>
            <a:ext cx="490220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1F3EEA-79D0-9949-A6B9-D8A17C81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32" y="4889500"/>
            <a:ext cx="4914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E237DB-693A-7A4A-9C0C-90A94BDA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AD4CAE-4F58-D44E-91BB-7EF90890C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6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064D-7C3C-0B42-9A3C-826FE77C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B9D-3CDA-4F4B-8860-610CF771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</a:t>
            </a:r>
          </a:p>
          <a:p>
            <a:pPr lvl="1"/>
            <a:r>
              <a:rPr lang="en-US" dirty="0"/>
              <a:t>Numerical data used to represent some social phenomenon</a:t>
            </a:r>
          </a:p>
        </p:txBody>
      </p:sp>
    </p:spTree>
    <p:extLst>
      <p:ext uri="{BB962C8B-B14F-4D97-AF65-F5344CB8AC3E}">
        <p14:creationId xmlns:p14="http://schemas.microsoft.com/office/powerpoint/2010/main" val="348121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Observations: Levels of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  <a:p>
            <a:r>
              <a:rPr lang="en-US" dirty="0"/>
              <a:t>Ordinal</a:t>
            </a:r>
          </a:p>
          <a:p>
            <a:r>
              <a:rPr lang="en-US" dirty="0"/>
              <a:t>Interval-Ratio</a:t>
            </a:r>
          </a:p>
        </p:txBody>
      </p:sp>
    </p:spTree>
    <p:extLst>
      <p:ext uri="{BB962C8B-B14F-4D97-AF65-F5344CB8AC3E}">
        <p14:creationId xmlns:p14="http://schemas.microsoft.com/office/powerpoint/2010/main" val="353542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Nominal (Most Basic)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A set of categories for the purpose of naming, labeling, or classifying, but cannot be ranked</a:t>
            </a:r>
          </a:p>
          <a:p>
            <a:pPr lvl="1"/>
            <a:r>
              <a:rPr lang="en-US" dirty="0"/>
              <a:t>Political party </a:t>
            </a:r>
          </a:p>
          <a:p>
            <a:pPr lvl="1"/>
            <a:r>
              <a:rPr lang="en-US" dirty="0"/>
              <a:t>Religion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Major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Dichotomous/Binary Variable:</a:t>
            </a:r>
          </a:p>
          <a:p>
            <a:pPr lvl="1"/>
            <a:r>
              <a:rPr lang="en-US" dirty="0"/>
              <a:t>Special type of nominal variable that has only two values</a:t>
            </a:r>
          </a:p>
          <a:p>
            <a:pPr lvl="2"/>
            <a:r>
              <a:rPr lang="en-US" dirty="0"/>
              <a:t>Yes/No, Non-White/White, Student/Teacher</a:t>
            </a:r>
          </a:p>
        </p:txBody>
      </p:sp>
    </p:spTree>
    <p:extLst>
      <p:ext uri="{BB962C8B-B14F-4D97-AF65-F5344CB8AC3E}">
        <p14:creationId xmlns:p14="http://schemas.microsoft.com/office/powerpoint/2010/main" val="3267374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Ordinal (Moderate)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with attributes that name, label, or classify, and can be ranked</a:t>
            </a:r>
          </a:p>
          <a:p>
            <a:pPr lvl="1"/>
            <a:r>
              <a:rPr lang="en-US" dirty="0"/>
              <a:t>Social class/SES</a:t>
            </a:r>
          </a:p>
          <a:p>
            <a:pPr lvl="2"/>
            <a:r>
              <a:rPr lang="en-US" dirty="0"/>
              <a:t>Upper</a:t>
            </a:r>
          </a:p>
          <a:p>
            <a:pPr lvl="2"/>
            <a:r>
              <a:rPr lang="en-US" dirty="0"/>
              <a:t>Middle</a:t>
            </a:r>
          </a:p>
          <a:p>
            <a:pPr lvl="2"/>
            <a:r>
              <a:rPr lang="en-US" dirty="0"/>
              <a:t>Working</a:t>
            </a:r>
          </a:p>
          <a:p>
            <a:pPr lvl="1"/>
            <a:r>
              <a:rPr lang="en-US" dirty="0"/>
              <a:t>Conservativeness</a:t>
            </a:r>
          </a:p>
          <a:p>
            <a:endParaRPr lang="en-US" dirty="0"/>
          </a:p>
          <a:p>
            <a:r>
              <a:rPr lang="en-US" dirty="0"/>
              <a:t>Can assign numbers, but lack an associated numerical value</a:t>
            </a:r>
          </a:p>
        </p:txBody>
      </p:sp>
    </p:spTree>
    <p:extLst>
      <p:ext uri="{BB962C8B-B14F-4D97-AF65-F5344CB8AC3E}">
        <p14:creationId xmlns:p14="http://schemas.microsoft.com/office/powerpoint/2010/main" val="8497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6DFA-0665-BB4A-A5AD-242D8F53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Empirical Social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742D-25D7-1946-AA1A-91E9019D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Social scientists do empirical research by…</a:t>
            </a:r>
          </a:p>
          <a:p>
            <a:endParaRPr lang="en-US" sz="2800" dirty="0"/>
          </a:p>
          <a:p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examining </a:t>
            </a:r>
            <a:r>
              <a:rPr lang="en-US" sz="2800" u="sng" spc="144" dirty="0">
                <a:solidFill>
                  <a:srgbClr val="FBFDF4"/>
                </a:solidFill>
                <a:latin typeface="Lato Bold Italics"/>
              </a:rPr>
              <a:t>relationships between variables</a:t>
            </a:r>
            <a:r>
              <a:rPr lang="en-US" sz="2800" spc="144" dirty="0">
                <a:solidFill>
                  <a:srgbClr val="FBFDF4"/>
                </a:solidFill>
                <a:latin typeface="Lato Bold Italics"/>
              </a:rPr>
              <a:t>,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 across many </a:t>
            </a:r>
            <a:r>
              <a:rPr lang="en-US" sz="2800" b="1" spc="144" dirty="0">
                <a:solidFill>
                  <a:srgbClr val="FBFDF4"/>
                </a:solidFill>
                <a:latin typeface="Lato Italics"/>
              </a:rPr>
              <a:t>observations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, and develop </a:t>
            </a:r>
            <a:r>
              <a:rPr lang="en-US" sz="2800" b="1" spc="144" dirty="0">
                <a:solidFill>
                  <a:srgbClr val="FBFDF4"/>
                </a:solidFill>
                <a:latin typeface="Lato Italics"/>
              </a:rPr>
              <a:t>explanations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 for these relationships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78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Observations: Interval-Ratio (Highest, Most Specific)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 whose attributes classify, can be ranked, and have an equal numerical distance between values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Income</a:t>
            </a:r>
          </a:p>
          <a:p>
            <a:pPr lvl="1"/>
            <a:r>
              <a:rPr lang="en-US" dirty="0"/>
              <a:t>SAT scores</a:t>
            </a:r>
          </a:p>
          <a:p>
            <a:pPr lvl="1"/>
            <a:endParaRPr lang="en-US" dirty="0"/>
          </a:p>
          <a:p>
            <a:r>
              <a:rPr lang="en-US" dirty="0"/>
              <a:t>Ratio variables have a natural zero 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Levels of Measurement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6" y="76200"/>
            <a:ext cx="52736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458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Levels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The variable </a:t>
            </a:r>
            <a:r>
              <a:rPr lang="en-US" b="1" i="1" u="sng" dirty="0"/>
              <a:t>SES</a:t>
            </a:r>
            <a:r>
              <a:rPr lang="en-US" b="1" i="1" dirty="0"/>
              <a:t> is what level of measurement?</a:t>
            </a:r>
            <a:endParaRPr lang="en-US" b="1" i="1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90D9E-37C6-A440-A3D0-50DAB6D1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64" y="2311400"/>
            <a:ext cx="4953000" cy="154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7585E30-6BD6-FC4E-B77F-881741720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36" y="2984500"/>
            <a:ext cx="4902200" cy="1562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1F3EEA-79D0-9949-A6B9-D8A17C817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4932" y="4889500"/>
            <a:ext cx="4914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45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4C174C-4ADC-0F4D-B723-B9075D6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Functions of Quantitative Analysis (Statistics)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9418C8-BF31-9B4B-BCDF-4F04F3672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1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064D-7C3C-0B42-9A3C-826FE77CA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B9D-3CDA-4F4B-8860-610CF771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Quantitative Analysis</a:t>
            </a:r>
          </a:p>
          <a:p>
            <a:pPr lvl="1"/>
            <a:r>
              <a:rPr lang="en-US" dirty="0"/>
              <a:t>Search for statistical relationships between numerically-measured variables</a:t>
            </a:r>
          </a:p>
        </p:txBody>
      </p:sp>
    </p:spTree>
    <p:extLst>
      <p:ext uri="{BB962C8B-B14F-4D97-AF65-F5344CB8AC3E}">
        <p14:creationId xmlns:p14="http://schemas.microsoft.com/office/powerpoint/2010/main" val="5154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Population vs.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6713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47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Population vs.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</a:t>
            </a:r>
          </a:p>
          <a:p>
            <a:pPr lvl="1"/>
            <a:r>
              <a:rPr lang="en-US" dirty="0"/>
              <a:t>The total set of observations/units of analysis (cases, individuals, groups, objects, events) that exist for a specific topic</a:t>
            </a:r>
          </a:p>
          <a:p>
            <a:endParaRPr lang="en-US" dirty="0"/>
          </a:p>
          <a:p>
            <a:r>
              <a:rPr lang="en-US" dirty="0"/>
              <a:t>Sample</a:t>
            </a:r>
          </a:p>
          <a:p>
            <a:pPr lvl="1"/>
            <a:r>
              <a:rPr lang="en-US" dirty="0"/>
              <a:t>A subset of the observations/units of analysis in the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FB8B-4244-3D47-AE4E-EF038DEA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The Functions of Quantitative Analysis (Statistics)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9623-48D3-F241-8296-D6352B947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Description (Descriptive Statistics)</a:t>
            </a:r>
          </a:p>
          <a:p>
            <a:pPr lvl="1"/>
            <a:r>
              <a:rPr lang="en-US" altLang="en-US" dirty="0"/>
              <a:t>Characterize the distribution of data by reducing to a smaller, more manageable amount</a:t>
            </a:r>
          </a:p>
          <a:p>
            <a:endParaRPr lang="en-US" dirty="0"/>
          </a:p>
          <a:p>
            <a:r>
              <a:rPr lang="en-US" altLang="en-US" dirty="0"/>
              <a:t>Decision making (Inferential Statistics)</a:t>
            </a:r>
          </a:p>
          <a:p>
            <a:pPr lvl="1"/>
            <a:r>
              <a:rPr lang="en-US" altLang="en-US" dirty="0"/>
              <a:t>Make decisions based on data collected on only a small portion (sample) of the larger group we want to study (population)</a:t>
            </a:r>
          </a:p>
          <a:p>
            <a:pPr lvl="1"/>
            <a:r>
              <a:rPr lang="en-US" altLang="en-US" dirty="0"/>
              <a:t>Can we generalize our findings from our sample to the population?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12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058F-47A6-E342-9032-92CC914EB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Inferential Statistics (Decision-Making)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BACDD-E8E5-B643-BF7C-ADD0CD75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Statistic</a:t>
            </a:r>
          </a:p>
          <a:p>
            <a:pPr lvl="1"/>
            <a:r>
              <a:rPr lang="en-US" dirty="0"/>
              <a:t>Estimate (for what’s going on in population) based on the sample</a:t>
            </a:r>
          </a:p>
          <a:p>
            <a:pPr lvl="1"/>
            <a:endParaRPr lang="en-US" dirty="0"/>
          </a:p>
          <a:p>
            <a:r>
              <a:rPr lang="en-US" dirty="0"/>
              <a:t>Parameter</a:t>
            </a:r>
          </a:p>
          <a:p>
            <a:pPr lvl="1"/>
            <a:r>
              <a:rPr lang="en-US" dirty="0"/>
              <a:t>Actual measurement value for what’s going on in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44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6DFA-0665-BB4A-A5AD-242D8F53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Reminder: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0742D-25D7-1946-AA1A-91E9019D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Social scientists do empirical research by…</a:t>
            </a:r>
          </a:p>
          <a:p>
            <a:endParaRPr lang="en-US" sz="2800" dirty="0"/>
          </a:p>
          <a:p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examining </a:t>
            </a:r>
            <a:r>
              <a:rPr lang="en-US" sz="2800" u="sng" spc="144" dirty="0">
                <a:solidFill>
                  <a:srgbClr val="FBFDF4"/>
                </a:solidFill>
                <a:latin typeface="Lato Bold Italics"/>
              </a:rPr>
              <a:t>relationships between variables</a:t>
            </a:r>
            <a:r>
              <a:rPr lang="en-US" sz="2800" spc="144" dirty="0">
                <a:solidFill>
                  <a:srgbClr val="FBFDF4"/>
                </a:solidFill>
                <a:latin typeface="Lato Bold Italics"/>
              </a:rPr>
              <a:t>,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 across many </a:t>
            </a:r>
            <a:r>
              <a:rPr lang="en-US" sz="2800" b="1" spc="144" dirty="0">
                <a:solidFill>
                  <a:srgbClr val="FBFDF4"/>
                </a:solidFill>
                <a:latin typeface="Lato Italics"/>
              </a:rPr>
              <a:t>observations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, and develop </a:t>
            </a:r>
            <a:r>
              <a:rPr lang="en-US" sz="2800" b="1" spc="144" dirty="0">
                <a:solidFill>
                  <a:srgbClr val="FBFDF4"/>
                </a:solidFill>
                <a:latin typeface="Lato Italics"/>
              </a:rPr>
              <a:t>explanations</a:t>
            </a:r>
            <a:r>
              <a:rPr lang="en-US" sz="2800" spc="144" dirty="0">
                <a:solidFill>
                  <a:srgbClr val="FBFDF4"/>
                </a:solidFill>
                <a:latin typeface="Lato Italics"/>
              </a:rPr>
              <a:t> for these relationships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25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62FB-DE7D-8B4B-AE48-53C839B3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Social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CC474-8BC5-6C4E-9271-5E4810C6B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Observations + Explanation</a:t>
            </a:r>
          </a:p>
        </p:txBody>
      </p:sp>
    </p:spTree>
    <p:extLst>
      <p:ext uri="{BB962C8B-B14F-4D97-AF65-F5344CB8AC3E}">
        <p14:creationId xmlns:p14="http://schemas.microsoft.com/office/powerpoint/2010/main" val="346270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6DFA-0665-BB4A-A5AD-242D8F53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Relationships between Variables</a:t>
            </a:r>
            <a:endParaRPr lang="en-US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C9D7885-FDB3-BE4D-99A5-7CC1FF966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14550" y="2380511"/>
            <a:ext cx="7962900" cy="3530600"/>
          </a:xfrm>
        </p:spPr>
      </p:pic>
    </p:spTree>
    <p:extLst>
      <p:ext uri="{BB962C8B-B14F-4D97-AF65-F5344CB8AC3E}">
        <p14:creationId xmlns:p14="http://schemas.microsoft.com/office/powerpoint/2010/main" val="71010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and Independent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Dependent</a:t>
            </a:r>
          </a:p>
          <a:p>
            <a:pPr lvl="1"/>
            <a:r>
              <a:rPr lang="en-US" dirty="0"/>
              <a:t>The variable </a:t>
            </a:r>
            <a:r>
              <a:rPr lang="en-US" i="1" dirty="0"/>
              <a:t>to be</a:t>
            </a:r>
            <a:r>
              <a:rPr lang="en-US" dirty="0"/>
              <a:t> explained</a:t>
            </a:r>
          </a:p>
          <a:p>
            <a:pPr lvl="1"/>
            <a:r>
              <a:rPr lang="en-US" dirty="0"/>
              <a:t>The “effect”</a:t>
            </a:r>
          </a:p>
          <a:p>
            <a:pPr lvl="1"/>
            <a:r>
              <a:rPr lang="en-US" dirty="0"/>
              <a:t>The “Y” variable</a:t>
            </a:r>
          </a:p>
          <a:p>
            <a:pPr lvl="1"/>
            <a:r>
              <a:rPr lang="en-US" dirty="0"/>
              <a:t>The outcome</a:t>
            </a:r>
          </a:p>
          <a:p>
            <a:endParaRPr lang="en-US" dirty="0"/>
          </a:p>
          <a:p>
            <a:r>
              <a:rPr lang="en-US" dirty="0"/>
              <a:t>Independent</a:t>
            </a:r>
          </a:p>
          <a:p>
            <a:pPr lvl="1"/>
            <a:r>
              <a:rPr lang="en-US" dirty="0"/>
              <a:t>The variable expected to </a:t>
            </a:r>
            <a:r>
              <a:rPr lang="en-US" i="1" dirty="0"/>
              <a:t>account for/explain </a:t>
            </a:r>
            <a:r>
              <a:rPr lang="en-US" dirty="0"/>
              <a:t>the dependent variable</a:t>
            </a:r>
          </a:p>
          <a:p>
            <a:pPr lvl="1"/>
            <a:r>
              <a:rPr lang="en-US" dirty="0"/>
              <a:t>The presumed “cause”</a:t>
            </a:r>
          </a:p>
          <a:p>
            <a:pPr lvl="1"/>
            <a:r>
              <a:rPr lang="en-US" dirty="0"/>
              <a:t>The “X” variable</a:t>
            </a:r>
          </a:p>
          <a:p>
            <a:pPr lvl="1"/>
            <a:r>
              <a:rPr lang="en-US" dirty="0"/>
              <a:t>The predictor</a:t>
            </a:r>
          </a:p>
        </p:txBody>
      </p:sp>
    </p:spTree>
    <p:extLst>
      <p:ext uri="{BB962C8B-B14F-4D97-AF65-F5344CB8AC3E}">
        <p14:creationId xmlns:p14="http://schemas.microsoft.com/office/powerpoint/2010/main" val="415902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Three Criteria for Cause and Effect: The Purpose of Empirical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Association: </a:t>
            </a:r>
          </a:p>
          <a:p>
            <a:pPr lvl="1"/>
            <a:r>
              <a:rPr lang="en-US" dirty="0"/>
              <a:t>Must be an empirical relationship between the cause and effect</a:t>
            </a:r>
          </a:p>
          <a:p>
            <a:pPr lvl="1"/>
            <a:endParaRPr lang="en-US" dirty="0"/>
          </a:p>
          <a:p>
            <a:r>
              <a:rPr lang="en-US" dirty="0"/>
              <a:t>Time ordering:  </a:t>
            </a:r>
          </a:p>
          <a:p>
            <a:pPr lvl="1"/>
            <a:r>
              <a:rPr lang="en-US" dirty="0"/>
              <a:t>Cause must precede the effect</a:t>
            </a:r>
          </a:p>
          <a:p>
            <a:pPr lvl="1"/>
            <a:endParaRPr lang="en-US" dirty="0"/>
          </a:p>
          <a:p>
            <a:r>
              <a:rPr lang="en-US" dirty="0"/>
              <a:t>Non-spuriousness:</a:t>
            </a:r>
          </a:p>
          <a:p>
            <a:pPr lvl="1"/>
            <a:r>
              <a:rPr lang="en-US" dirty="0"/>
              <a:t>This relationship cannot be explained by other factors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23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B09D53-D60C-BE46-98AC-EDE0966E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11C69F-7BDD-F14C-B32D-7375C35B89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54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Units of Analysis</a:t>
            </a:r>
          </a:p>
          <a:p>
            <a:pPr lvl="1"/>
            <a:r>
              <a:rPr lang="en-US" dirty="0"/>
              <a:t>The level of social life under investigation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Individual Level</a:t>
            </a:r>
          </a:p>
          <a:p>
            <a:pPr lvl="3"/>
            <a:r>
              <a:rPr lang="en-US" dirty="0"/>
              <a:t>Person (people)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Aggregate Level</a:t>
            </a:r>
          </a:p>
          <a:p>
            <a:pPr lvl="3"/>
            <a:r>
              <a:rPr lang="en-US" dirty="0"/>
              <a:t>Family</a:t>
            </a:r>
          </a:p>
          <a:p>
            <a:pPr lvl="3"/>
            <a:r>
              <a:rPr lang="en-US" dirty="0"/>
              <a:t>Organization</a:t>
            </a:r>
          </a:p>
          <a:p>
            <a:pPr lvl="3"/>
            <a:r>
              <a:rPr lang="en-US" dirty="0"/>
              <a:t>City, County, State, etc.</a:t>
            </a:r>
          </a:p>
        </p:txBody>
      </p:sp>
    </p:spTree>
    <p:extLst>
      <p:ext uri="{BB962C8B-B14F-4D97-AF65-F5344CB8AC3E}">
        <p14:creationId xmlns:p14="http://schemas.microsoft.com/office/powerpoint/2010/main" val="47235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Observations on </a:t>
            </a:r>
            <a:r>
              <a:rPr lang="en-US" b="1" i="1" u="sng" dirty="0"/>
              <a:t>ROWS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5E9BE-154A-CC4B-B94C-9A99C509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" y="2232422"/>
            <a:ext cx="49403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9E9E8-CF62-DE45-84CC-FF342EB7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76" y="3019822"/>
            <a:ext cx="4902200" cy="154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AF371-D224-8542-AB7F-B1392911F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861" y="4859139"/>
            <a:ext cx="4914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0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What is the unit of analysis here?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5E9BE-154A-CC4B-B94C-9A99C509E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11" y="2232422"/>
            <a:ext cx="4940300" cy="157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89E9E8-CF62-DE45-84CC-FF342EB79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776" y="3019822"/>
            <a:ext cx="4902200" cy="1549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AF371-D224-8542-AB7F-B1392911F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7861" y="4859139"/>
            <a:ext cx="49149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observation under investigation has many </a:t>
            </a:r>
            <a:r>
              <a:rPr lang="en-US" b="1" dirty="0"/>
              <a:t>variables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714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4B551-9E74-1043-8F4B-2802DBDB3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7C8EE-FDD5-0E47-8095-1330D6B6D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Properties of observations that are different (vary) across observations.</a:t>
            </a:r>
          </a:p>
          <a:p>
            <a:endParaRPr lang="en-US" dirty="0"/>
          </a:p>
          <a:p>
            <a:pPr lvl="1"/>
            <a:r>
              <a:rPr lang="en-US" dirty="0"/>
              <a:t>Social class</a:t>
            </a:r>
          </a:p>
          <a:p>
            <a:pPr lvl="1"/>
            <a:r>
              <a:rPr lang="en-US" dirty="0"/>
              <a:t>Age</a:t>
            </a:r>
          </a:p>
          <a:p>
            <a:pPr lvl="1"/>
            <a:r>
              <a:rPr lang="en-US" dirty="0"/>
              <a:t>Gender</a:t>
            </a:r>
          </a:p>
          <a:p>
            <a:pPr lvl="1"/>
            <a:r>
              <a:rPr lang="en-US" dirty="0"/>
              <a:t>Sex</a:t>
            </a:r>
          </a:p>
          <a:p>
            <a:pPr lvl="1"/>
            <a:r>
              <a:rPr lang="en-US" dirty="0"/>
              <a:t>Race</a:t>
            </a:r>
          </a:p>
        </p:txBody>
      </p:sp>
    </p:spTree>
    <p:extLst>
      <p:ext uri="{BB962C8B-B14F-4D97-AF65-F5344CB8AC3E}">
        <p14:creationId xmlns:p14="http://schemas.microsoft.com/office/powerpoint/2010/main" val="1811454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Frankfort Nachmias_Statistic for a Diverse Society_PPT</Template>
  <TotalTime>3948</TotalTime>
  <Words>840</Words>
  <Application>Microsoft Macintosh PowerPoint</Application>
  <PresentationFormat>Widescreen</PresentationFormat>
  <Paragraphs>179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Lato Bold Italics</vt:lpstr>
      <vt:lpstr>Lato Italics</vt:lpstr>
      <vt:lpstr>Tw Cen MT</vt:lpstr>
      <vt:lpstr>Tw Cen MT Condensed</vt:lpstr>
      <vt:lpstr>Wingdings 3</vt:lpstr>
      <vt:lpstr>Custom Design</vt:lpstr>
      <vt:lpstr>Integral</vt:lpstr>
      <vt:lpstr>Introduction to quantitative analysis</vt:lpstr>
      <vt:lpstr>Empirical Social Science</vt:lpstr>
      <vt:lpstr>Empirical Social Science</vt:lpstr>
      <vt:lpstr>Observations</vt:lpstr>
      <vt:lpstr>Observations</vt:lpstr>
      <vt:lpstr>Observations</vt:lpstr>
      <vt:lpstr>Observations</vt:lpstr>
      <vt:lpstr>Observations</vt:lpstr>
      <vt:lpstr>Observations: Variables</vt:lpstr>
      <vt:lpstr>Observations</vt:lpstr>
      <vt:lpstr>Observations</vt:lpstr>
      <vt:lpstr>Observations: Variables and Attributes</vt:lpstr>
      <vt:lpstr>Variables and Attributes</vt:lpstr>
      <vt:lpstr>Observations</vt:lpstr>
      <vt:lpstr>Quantitative Observations</vt:lpstr>
      <vt:lpstr>Observations: Types</vt:lpstr>
      <vt:lpstr>Observations: Levels of Measurement</vt:lpstr>
      <vt:lpstr>Observations: Nominal (Most Basic)</vt:lpstr>
      <vt:lpstr>Observations: Ordinal (Moderate)</vt:lpstr>
      <vt:lpstr>Observations: Interval-Ratio (Highest, Most Specific)</vt:lpstr>
      <vt:lpstr>Observations: Levels of Measurement</vt:lpstr>
      <vt:lpstr>Observations: Levels of Measurement</vt:lpstr>
      <vt:lpstr>The Functions of Quantitative Analysis (Statistics)</vt:lpstr>
      <vt:lpstr>Types of Analysis</vt:lpstr>
      <vt:lpstr>Population vs. Sample</vt:lpstr>
      <vt:lpstr>Population vs. Sample</vt:lpstr>
      <vt:lpstr>The Functions of Quantitative Analysis (Statistics)</vt:lpstr>
      <vt:lpstr>Inferential Statistics (Decision-Making)</vt:lpstr>
      <vt:lpstr>Reminder: </vt:lpstr>
      <vt:lpstr>Relationships between Variables</vt:lpstr>
      <vt:lpstr>Dependent and Independent Variables</vt:lpstr>
      <vt:lpstr>Three Criteria for Cause and Effect: The Purpose of Empirical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Leblond, Rachael</dc:creator>
  <cp:lastModifiedBy>Burrel Vann</cp:lastModifiedBy>
  <cp:revision>164</cp:revision>
  <dcterms:created xsi:type="dcterms:W3CDTF">2013-12-06T01:46:03Z</dcterms:created>
  <dcterms:modified xsi:type="dcterms:W3CDTF">2021-01-05T02:39:01Z</dcterms:modified>
</cp:coreProperties>
</file>