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7"/>
  </p:notesMasterIdLst>
  <p:sldIdLst>
    <p:sldId id="257" r:id="rId2"/>
    <p:sldId id="258" r:id="rId3"/>
    <p:sldId id="276" r:id="rId4"/>
    <p:sldId id="283" r:id="rId5"/>
    <p:sldId id="277" r:id="rId6"/>
    <p:sldId id="278" r:id="rId7"/>
    <p:sldId id="262" r:id="rId8"/>
    <p:sldId id="264" r:id="rId9"/>
    <p:sldId id="266" r:id="rId10"/>
    <p:sldId id="267" r:id="rId11"/>
    <p:sldId id="260" r:id="rId12"/>
    <p:sldId id="261" r:id="rId13"/>
    <p:sldId id="269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FDFF"/>
    <a:srgbClr val="76D6FF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70"/>
    <p:restoredTop sz="94668"/>
  </p:normalViewPr>
  <p:slideViewPr>
    <p:cSldViewPr snapToGrid="0" snapToObjects="1">
      <p:cViewPr varScale="1">
        <p:scale>
          <a:sx n="130" d="100"/>
          <a:sy n="130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PS%20312\Desktop\New%20Microsoft%20Excel%20Worksheet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B1-8447-8E43-83C1E1827E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B1-8447-8E43-83C1E1827E83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B1-8447-8E43-83C1E1827E8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A4B1-8447-8E43-83C1E1827E8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A4B1-8447-8E43-83C1E1827E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Sheet1!$D$5:$D$7</c:f>
              <c:strCache>
                <c:ptCount val="3"/>
                <c:pt idx="0">
                  <c:v>0–14 years</c:v>
                </c:pt>
                <c:pt idx="1">
                  <c:v>15–64 years</c:v>
                </c:pt>
                <c:pt idx="2">
                  <c:v>65 and over</c:v>
                </c:pt>
              </c:strCache>
            </c:strRef>
          </c:cat>
          <c:val>
            <c:numRef>
              <c:f>Sheet1!$E$5:$E$7</c:f>
              <c:numCache>
                <c:formatCode>General</c:formatCode>
                <c:ptCount val="3"/>
                <c:pt idx="0">
                  <c:v>19</c:v>
                </c:pt>
                <c:pt idx="1">
                  <c:v>66.2</c:v>
                </c:pt>
                <c:pt idx="2">
                  <c:v>14.5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4B1-8447-8E43-83C1E1827E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EC014-2300-E749-9F0D-04D462435341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63F7D-BA2A-B545-9835-B7D9602B3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D4377-311A-460C-BFDD-5DC1B8CA3C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70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7379" y="955325"/>
            <a:ext cx="7772400" cy="1470025"/>
          </a:xfrm>
        </p:spPr>
        <p:txBody>
          <a:bodyPr>
            <a:normAutofit/>
          </a:bodyPr>
          <a:lstStyle/>
          <a:p>
            <a:r>
              <a:rPr lang="en-US" sz="3400" b="1" dirty="0"/>
              <a:t>Introduction:</a:t>
            </a:r>
            <a:br>
              <a:rPr lang="en-US" sz="3400" b="1" dirty="0"/>
            </a:br>
            <a:r>
              <a:rPr lang="en-US" sz="3400" b="1" dirty="0"/>
              <a:t>Variables &amp; levels of measurement</a:t>
            </a:r>
            <a:endParaRPr lang="en-US" sz="34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7379" y="2752109"/>
            <a:ext cx="7304903" cy="328993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en-US" sz="26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8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Investigation &amp; Report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b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/>
          </a:p>
          <a:p>
            <a:pPr>
              <a:spcBef>
                <a:spcPts val="0"/>
              </a:spcBef>
            </a:pPr>
            <a:endParaRPr lang="en-US" dirty="0">
              <a:cs typeface="Times New Roman" panose="02020603050405020304" pitchFamily="18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F87800-004D-704F-8A73-E6C3A686D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701" y="852884"/>
            <a:ext cx="2701267" cy="20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29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Rules of Thumb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ts val="2400"/>
              <a:buFont typeface="Arial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In general, having more information about variables than less is better</a:t>
            </a:r>
          </a:p>
          <a:p>
            <a:pPr>
              <a:buSzPts val="2400"/>
              <a:buFont typeface="Arial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Continuous-level variables are preferred over ordinal-level ones</a:t>
            </a:r>
          </a:p>
          <a:p>
            <a:pPr>
              <a:buSzPts val="2400"/>
              <a:buFont typeface="Arial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Ordinal-level is preferred over nominal-level </a:t>
            </a:r>
          </a:p>
          <a:p>
            <a:pPr>
              <a:buSzPts val="2400"/>
              <a:buFont typeface="Arial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We prefer ordinal and nominal-level variables with more rather than fewer categories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3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do we use statistics in social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Population: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Total collection of all cases in which the researcher is interested </a:t>
            </a:r>
            <a:r>
              <a:rPr lang="en-US" sz="24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All members of a specific group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N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= Population size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US Population: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331 million (2020)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Parameters: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Characteristics used to describe a population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Sample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: Subset of a population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n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= Sample size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Inferential Statistics: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Characteristics of a sample used to infer information about the population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We can use the information from a sample to make generalizations about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96580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 Population, Age Structure (2014)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1045" y="864108"/>
            <a:ext cx="3679848" cy="51206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Census: Counts everyone in a population rather than a fraction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Current national census was held in 2020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944252"/>
              </p:ext>
            </p:extLst>
          </p:nvPr>
        </p:nvGraphicFramePr>
        <p:xfrm>
          <a:off x="6018028" y="1754373"/>
          <a:ext cx="6964328" cy="423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988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of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4168" y="557049"/>
            <a:ext cx="8098741" cy="56200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Major entity analyzed in a study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Individuals </a:t>
            </a:r>
            <a:r>
              <a:rPr lang="en-US" sz="2400" dirty="0">
                <a:solidFill>
                  <a:schemeClr val="tx1"/>
                </a:solidFill>
                <a:latin typeface="+mj-lt"/>
                <a:sym typeface="Wingdings"/>
              </a:rPr>
              <a:t> C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ompare student test scores in a classroom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Social groups </a:t>
            </a:r>
            <a:r>
              <a:rPr lang="en-US" sz="2400" dirty="0">
                <a:solidFill>
                  <a:schemeClr val="tx1"/>
                </a:solidFill>
                <a:latin typeface="+mj-lt"/>
                <a:sym typeface="Wingdings"/>
              </a:rPr>
              <a:t> Compare average female-male test scores at School of Public Affairs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Organizational units </a:t>
            </a:r>
            <a:r>
              <a:rPr lang="en-US" sz="2400" dirty="0">
                <a:solidFill>
                  <a:schemeClr val="tx1"/>
                </a:solidFill>
                <a:latin typeface="+mj-lt"/>
                <a:sym typeface="Wingdings"/>
              </a:rPr>
              <a:t> Graduation rate of SPA vs. School of Communication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Organizations </a:t>
            </a:r>
            <a:r>
              <a:rPr lang="en-US" sz="2400" dirty="0">
                <a:solidFill>
                  <a:schemeClr val="tx1"/>
                </a:solidFill>
                <a:latin typeface="+mj-lt"/>
                <a:sym typeface="Wingdings"/>
              </a:rPr>
              <a:t> SDSU vs. UC San Diego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Artifacts (books, photos, newspaper articles)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Geographical units (town, census tract, state)</a:t>
            </a:r>
          </a:p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unit of observation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is the item (or items) that we actually observe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unit of observation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might be the same as the 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unit of analysis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, but that is not always the case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If we were investigating behavior of heroin users (our unit of analysis), we might collect observations from police officers or social workers (our units of observation)</a:t>
            </a:r>
          </a:p>
        </p:txBody>
      </p:sp>
    </p:spTree>
    <p:extLst>
      <p:ext uri="{BB962C8B-B14F-4D97-AF65-F5344CB8AC3E}">
        <p14:creationId xmlns:p14="http://schemas.microsoft.com/office/powerpoint/2010/main" val="184429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Dependent vs. Independent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144" y="796707"/>
            <a:ext cx="8151629" cy="56944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b="1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Independent variable </a:t>
            </a:r>
            <a:r>
              <a:rPr lang="en-US" sz="26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(causal variable) </a:t>
            </a:r>
            <a:r>
              <a:rPr lang="en-US" sz="2600" dirty="0">
                <a:solidFill>
                  <a:schemeClr val="tx1"/>
                </a:solidFill>
                <a:latin typeface="+mj-lt"/>
                <a:sym typeface="Wingdings"/>
              </a:rPr>
              <a:t> Cause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600" b="1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Dependent variable </a:t>
            </a:r>
            <a:r>
              <a:rPr lang="en-US" sz="26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(effect, result, or outcome variable) </a:t>
            </a:r>
            <a:r>
              <a:rPr lang="en-US" sz="2600" dirty="0">
                <a:solidFill>
                  <a:schemeClr val="tx1"/>
                </a:solidFill>
                <a:latin typeface="+mj-lt"/>
                <a:sym typeface="Wingdings"/>
              </a:rPr>
              <a:t> Caused by the independent variable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Causal vs. Associational relationship between variables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b="1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Causal </a:t>
            </a:r>
            <a:r>
              <a:rPr lang="en-US" sz="26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Something causes something else to occur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Causes must precede their effects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Two variables are empirically correlated with one another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Effect cannot be explained by a third variable that causes both of them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b="1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Associational (correlation) </a:t>
            </a:r>
            <a:r>
              <a:rPr lang="en-US" sz="26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As one variable goes up (or down), so does the other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4353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  <a:latin typeface="+mj-lt"/>
              </a:rPr>
              <a:t>During this class we will mainly focus on descriptive (univariate) &amp; bivariate statistics </a:t>
            </a:r>
          </a:p>
          <a:p>
            <a:r>
              <a:rPr lang="en-US" sz="2600" dirty="0">
                <a:solidFill>
                  <a:schemeClr val="tx1"/>
                </a:solidFill>
                <a:latin typeface="+mj-lt"/>
                <a:sym typeface="Wingdings"/>
              </a:rPr>
              <a:t>Bivariate analysis  Analysis of the relationship between two variables (often X, Y)</a:t>
            </a:r>
          </a:p>
          <a:p>
            <a:r>
              <a:rPr lang="en-US" sz="2600" dirty="0">
                <a:solidFill>
                  <a:schemeClr val="tx1"/>
                </a:solidFill>
                <a:latin typeface="+mj-lt"/>
              </a:rPr>
              <a:t>Level of measurement determines what statistical technique can be used to identify relationship between two or more variables</a:t>
            </a:r>
          </a:p>
        </p:txBody>
      </p:sp>
    </p:spTree>
    <p:extLst>
      <p:ext uri="{BB962C8B-B14F-4D97-AF65-F5344CB8AC3E}">
        <p14:creationId xmlns:p14="http://schemas.microsoft.com/office/powerpoint/2010/main" val="81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Topics of this</a:t>
            </a:r>
            <a:br>
              <a:rPr lang="en-US" b="1" dirty="0"/>
            </a:br>
            <a:r>
              <a:rPr lang="en-US" b="1" dirty="0"/>
              <a:t>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Concepts &amp; measurement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Operationalization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Variables: Dependent vs. independent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Levels of measurement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Data collection (population vs. sample)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139" y="563594"/>
            <a:ext cx="8229600" cy="808038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Concepts &amp;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139" y="716703"/>
            <a:ext cx="8308220" cy="4996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In social science we try to measure abstract concepts: Democracy, effectiveness, satisfaction, trust, prejudice, criminal subculture, occupational burnout, engagement, racism, alienation, street-crime, deviance, genocide etc.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Concepts are constructs: Theoretical creations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How can we measure abstract concepts?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Operationalization: Process by which a researcher defines how a concept is measured and observed within a particular research project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09561-CE30-1A4D-8B99-CD22FFDC19C0}"/>
              </a:ext>
            </a:extLst>
          </p:cNvPr>
          <p:cNvSpPr/>
          <p:nvPr/>
        </p:nvSpPr>
        <p:spPr>
          <a:xfrm>
            <a:off x="336488" y="3355916"/>
            <a:ext cx="17011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+mj-lt"/>
              </a:rPr>
              <a:t>Concepts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207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2DFF-EB4C-2B4C-9876-6806007A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Operationalization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F9C79-834C-B645-9883-5531AD387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3FFECC-A846-1642-98F6-7106546EE3E7}"/>
              </a:ext>
            </a:extLst>
          </p:cNvPr>
          <p:cNvGrpSpPr/>
          <p:nvPr/>
        </p:nvGrpSpPr>
        <p:grpSpPr>
          <a:xfrm>
            <a:off x="3571328" y="1443002"/>
            <a:ext cx="7497456" cy="2438526"/>
            <a:chOff x="572094" y="3387043"/>
            <a:chExt cx="8740064" cy="313995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0DCF115-F428-4640-B4A7-975B6A7675B7}"/>
                </a:ext>
              </a:extLst>
            </p:cNvPr>
            <p:cNvGrpSpPr/>
            <p:nvPr/>
          </p:nvGrpSpPr>
          <p:grpSpPr>
            <a:xfrm>
              <a:off x="572094" y="4808442"/>
              <a:ext cx="8624669" cy="1718560"/>
              <a:chOff x="491072" y="4611673"/>
              <a:chExt cx="8624669" cy="171856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D37E36FC-532B-6844-A0B6-6AE18B596E25}"/>
                  </a:ext>
                </a:extLst>
              </p:cNvPr>
              <p:cNvGrpSpPr/>
              <p:nvPr/>
            </p:nvGrpSpPr>
            <p:grpSpPr>
              <a:xfrm>
                <a:off x="7057788" y="4625946"/>
                <a:ext cx="2057953" cy="507999"/>
                <a:chOff x="1111240" y="4927342"/>
                <a:chExt cx="3015200" cy="1181100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DD1A3BED-FF93-964D-BB62-E5FD8C570861}"/>
                    </a:ext>
                  </a:extLst>
                </p:cNvPr>
                <p:cNvSpPr/>
                <p:nvPr/>
              </p:nvSpPr>
              <p:spPr>
                <a:xfrm>
                  <a:off x="1111240" y="4927342"/>
                  <a:ext cx="3015200" cy="118110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B862464-2CC1-F847-A32F-9DD5DF45B005}"/>
                    </a:ext>
                  </a:extLst>
                </p:cNvPr>
                <p:cNvSpPr txBox="1"/>
                <p:nvPr/>
              </p:nvSpPr>
              <p:spPr>
                <a:xfrm>
                  <a:off x="1212779" y="5080848"/>
                  <a:ext cx="2913661" cy="9674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/>
                    <a:t>Indicator/variable 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5264FF9-54A3-3745-8F85-DC3C31C7C36F}"/>
                  </a:ext>
                </a:extLst>
              </p:cNvPr>
              <p:cNvGrpSpPr/>
              <p:nvPr/>
            </p:nvGrpSpPr>
            <p:grpSpPr>
              <a:xfrm>
                <a:off x="491072" y="4611673"/>
                <a:ext cx="6588005" cy="1718560"/>
                <a:chOff x="491072" y="4611673"/>
                <a:chExt cx="6588005" cy="1718560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DCEFA8D9-D113-9C41-8394-CF15759F8EE3}"/>
                    </a:ext>
                  </a:extLst>
                </p:cNvPr>
                <p:cNvGrpSpPr/>
                <p:nvPr/>
              </p:nvGrpSpPr>
              <p:grpSpPr>
                <a:xfrm>
                  <a:off x="4672004" y="5205859"/>
                  <a:ext cx="2147042" cy="508000"/>
                  <a:chOff x="1111240" y="4927342"/>
                  <a:chExt cx="1829693" cy="1181100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E127EB71-1445-A344-BA4B-A7E317085C1E}"/>
                      </a:ext>
                    </a:extLst>
                  </p:cNvPr>
                  <p:cNvSpPr/>
                  <p:nvPr/>
                </p:nvSpPr>
                <p:spPr>
                  <a:xfrm>
                    <a:off x="1111240" y="4927342"/>
                    <a:ext cx="1803400" cy="1181100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AEBDC3A1-B47A-A641-80E4-A133613B8F88}"/>
                      </a:ext>
                    </a:extLst>
                  </p:cNvPr>
                  <p:cNvSpPr txBox="1"/>
                  <p:nvPr/>
                </p:nvSpPr>
                <p:spPr>
                  <a:xfrm>
                    <a:off x="1212779" y="5080848"/>
                    <a:ext cx="1728154" cy="9674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/>
                      <a:t>Operationalization</a:t>
                    </a:r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E8ADA4D1-C95E-6D49-BEC0-C87F4268AC1E}"/>
                    </a:ext>
                  </a:extLst>
                </p:cNvPr>
                <p:cNvGrpSpPr/>
                <p:nvPr/>
              </p:nvGrpSpPr>
              <p:grpSpPr>
                <a:xfrm>
                  <a:off x="4672004" y="4611673"/>
                  <a:ext cx="2147042" cy="508000"/>
                  <a:chOff x="1111240" y="4927342"/>
                  <a:chExt cx="1829693" cy="1181100"/>
                </a:xfrm>
              </p:grpSpPr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20A9B395-5094-D54A-8534-D81CB04E26E2}"/>
                      </a:ext>
                    </a:extLst>
                  </p:cNvPr>
                  <p:cNvSpPr/>
                  <p:nvPr/>
                </p:nvSpPr>
                <p:spPr>
                  <a:xfrm>
                    <a:off x="1111240" y="4927342"/>
                    <a:ext cx="1803400" cy="1181100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90E09FE8-CD13-1940-ABC0-FB165E47D2D6}"/>
                      </a:ext>
                    </a:extLst>
                  </p:cNvPr>
                  <p:cNvSpPr txBox="1"/>
                  <p:nvPr/>
                </p:nvSpPr>
                <p:spPr>
                  <a:xfrm>
                    <a:off x="1212779" y="5080848"/>
                    <a:ext cx="1728154" cy="9674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/>
                      <a:t>Operationalization</a:t>
                    </a:r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C3DFA224-C7D3-9A4A-9395-80D89727DEC8}"/>
                    </a:ext>
                  </a:extLst>
                </p:cNvPr>
                <p:cNvGrpSpPr/>
                <p:nvPr/>
              </p:nvGrpSpPr>
              <p:grpSpPr>
                <a:xfrm>
                  <a:off x="4672004" y="5814128"/>
                  <a:ext cx="2147042" cy="508000"/>
                  <a:chOff x="1111240" y="4927342"/>
                  <a:chExt cx="1829693" cy="118110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19F4E352-792E-9545-B60F-49EFE1D0A604}"/>
                      </a:ext>
                    </a:extLst>
                  </p:cNvPr>
                  <p:cNvSpPr/>
                  <p:nvPr/>
                </p:nvSpPr>
                <p:spPr>
                  <a:xfrm>
                    <a:off x="1111240" y="4927342"/>
                    <a:ext cx="1803400" cy="1181100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6089775E-9B18-1D4F-B898-86FF6076FDDE}"/>
                      </a:ext>
                    </a:extLst>
                  </p:cNvPr>
                  <p:cNvSpPr txBox="1"/>
                  <p:nvPr/>
                </p:nvSpPr>
                <p:spPr>
                  <a:xfrm>
                    <a:off x="1212779" y="5080848"/>
                    <a:ext cx="1728154" cy="9674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/>
                      <a:t>Operationalization</a:t>
                    </a:r>
                  </a:p>
                </p:txBody>
              </p: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7316AF1D-6D75-1646-95E8-56F850E9A500}"/>
                    </a:ext>
                  </a:extLst>
                </p:cNvPr>
                <p:cNvGrpSpPr/>
                <p:nvPr/>
              </p:nvGrpSpPr>
              <p:grpSpPr>
                <a:xfrm>
                  <a:off x="491072" y="4615148"/>
                  <a:ext cx="4214461" cy="1715085"/>
                  <a:chOff x="491072" y="4615148"/>
                  <a:chExt cx="4214461" cy="1715085"/>
                </a:xfrm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3C3685D4-D829-EF4B-8D7D-2A4B23CC3F58}"/>
                      </a:ext>
                    </a:extLst>
                  </p:cNvPr>
                  <p:cNvGrpSpPr/>
                  <p:nvPr/>
                </p:nvGrpSpPr>
                <p:grpSpPr>
                  <a:xfrm>
                    <a:off x="491072" y="4615148"/>
                    <a:ext cx="3902735" cy="1715085"/>
                    <a:chOff x="491072" y="4615148"/>
                    <a:chExt cx="3902735" cy="1715085"/>
                  </a:xfrm>
                </p:grpSpPr>
                <p:grpSp>
                  <p:nvGrpSpPr>
                    <p:cNvPr id="37" name="Group 36">
                      <a:extLst>
                        <a:ext uri="{FF2B5EF4-FFF2-40B4-BE49-F238E27FC236}">
                          <a16:creationId xmlns:a16="http://schemas.microsoft.com/office/drawing/2014/main" id="{348FD880-9DD1-D04C-8C6C-05CB16B39D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072" y="4871682"/>
                      <a:ext cx="1371600" cy="977899"/>
                      <a:chOff x="1054100" y="4940300"/>
                      <a:chExt cx="2349500" cy="596900"/>
                    </a:xfrm>
                  </p:grpSpPr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17C94E91-3EF5-CE4C-A3E6-AC2E7EAC00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4100" y="4940300"/>
                        <a:ext cx="2349500" cy="5969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EB802E57-711C-BD44-B41B-A65F085B5B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08799" y="5135425"/>
                        <a:ext cx="1804270" cy="2539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500" dirty="0"/>
                          <a:t>Concept </a:t>
                        </a:r>
                      </a:p>
                    </p:txBody>
                  </p:sp>
                </p:grpSp>
                <p:grpSp>
                  <p:nvGrpSpPr>
                    <p:cNvPr id="38" name="Group 37">
                      <a:extLst>
                        <a:ext uri="{FF2B5EF4-FFF2-40B4-BE49-F238E27FC236}">
                          <a16:creationId xmlns:a16="http://schemas.microsoft.com/office/drawing/2014/main" id="{E890E18E-B153-9D4F-9D29-4C09D267B6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77618" y="4615148"/>
                      <a:ext cx="2116189" cy="508000"/>
                      <a:chOff x="2347113" y="4831236"/>
                      <a:chExt cx="2116189" cy="508000"/>
                    </a:xfrm>
                  </p:grpSpPr>
                  <p:sp>
                    <p:nvSpPr>
                      <p:cNvPr id="48" name="Rectangle 47">
                        <a:extLst>
                          <a:ext uri="{FF2B5EF4-FFF2-40B4-BE49-F238E27FC236}">
                            <a16:creationId xmlns:a16="http://schemas.microsoft.com/office/drawing/2014/main" id="{1FD3E56D-4991-794E-8360-15BF101976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47113" y="4831236"/>
                        <a:ext cx="2116189" cy="508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EB07B8C7-E1FD-A54D-9CCF-3930955906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99350" y="4915959"/>
                        <a:ext cx="132279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Dimension 1</a:t>
                        </a:r>
                      </a:p>
                    </p:txBody>
                  </p:sp>
                </p:grpSp>
                <p:grpSp>
                  <p:nvGrpSpPr>
                    <p:cNvPr id="39" name="Group 38">
                      <a:extLst>
                        <a:ext uri="{FF2B5EF4-FFF2-40B4-BE49-F238E27FC236}">
                          <a16:creationId xmlns:a16="http://schemas.microsoft.com/office/drawing/2014/main" id="{C7947C3E-7E28-7D49-8E4C-E5D9BE7ACF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397" y="5207871"/>
                      <a:ext cx="2116189" cy="508000"/>
                      <a:chOff x="2259397" y="5207871"/>
                      <a:chExt cx="2116189" cy="508000"/>
                    </a:xfrm>
                  </p:grpSpPr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D9EEBCD6-003A-ED4D-A0FE-8965FDDBC3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59397" y="5207871"/>
                        <a:ext cx="2116189" cy="508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B7171AE7-8538-6B4D-980B-2879143AE1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29855" y="5273705"/>
                        <a:ext cx="132279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Dimension 2</a:t>
                        </a:r>
                      </a:p>
                    </p:txBody>
                  </p:sp>
                </p:grp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2E9D5BAB-E682-0D43-9AC5-5342E88C89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59397" y="5822233"/>
                      <a:ext cx="2116189" cy="508000"/>
                      <a:chOff x="2259397" y="5207871"/>
                      <a:chExt cx="2116189" cy="508000"/>
                    </a:xfrm>
                  </p:grpSpPr>
                  <p:sp>
                    <p:nvSpPr>
                      <p:cNvPr id="44" name="Rectangle 43">
                        <a:extLst>
                          <a:ext uri="{FF2B5EF4-FFF2-40B4-BE49-F238E27FC236}">
                            <a16:creationId xmlns:a16="http://schemas.microsoft.com/office/drawing/2014/main" id="{67865251-D497-BC42-B589-466DA96587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59397" y="5207871"/>
                        <a:ext cx="2116189" cy="508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C743B8F5-2222-1E43-A96A-9CEE77316A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29855" y="5273705"/>
                        <a:ext cx="132279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Dimension 3</a:t>
                        </a:r>
                      </a:p>
                    </p:txBody>
                  </p:sp>
                </p:grpSp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CF2BBDFD-0272-6A43-AC1D-9BC65E1D471D}"/>
                        </a:ext>
                      </a:extLst>
                    </p:cNvPr>
                    <p:cNvCxnSpPr>
                      <a:endCxn id="48" idx="1"/>
                    </p:cNvCxnSpPr>
                    <p:nvPr/>
                  </p:nvCxnSpPr>
                  <p:spPr>
                    <a:xfrm flipV="1">
                      <a:off x="1879419" y="4869148"/>
                      <a:ext cx="398199" cy="264797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Arrow Connector 41">
                      <a:extLst>
                        <a:ext uri="{FF2B5EF4-FFF2-40B4-BE49-F238E27FC236}">
                          <a16:creationId xmlns:a16="http://schemas.microsoft.com/office/drawing/2014/main" id="{302482EC-E3C2-5D4D-AF75-8BC337528CE3}"/>
                        </a:ext>
                      </a:extLst>
                    </p:cNvPr>
                    <p:cNvCxnSpPr>
                      <a:endCxn id="46" idx="1"/>
                    </p:cNvCxnSpPr>
                    <p:nvPr/>
                  </p:nvCxnSpPr>
                  <p:spPr>
                    <a:xfrm flipV="1">
                      <a:off x="1891959" y="5461871"/>
                      <a:ext cx="367438" cy="24770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Arrow Connector 42">
                      <a:extLst>
                        <a:ext uri="{FF2B5EF4-FFF2-40B4-BE49-F238E27FC236}">
                          <a16:creationId xmlns:a16="http://schemas.microsoft.com/office/drawing/2014/main" id="{F1ACA1D7-5F0C-804F-B638-65C67D8B1477}"/>
                        </a:ext>
                      </a:extLst>
                    </p:cNvPr>
                    <p:cNvCxnSpPr>
                      <a:endCxn id="44" idx="1"/>
                    </p:cNvCxnSpPr>
                    <p:nvPr/>
                  </p:nvCxnSpPr>
                  <p:spPr>
                    <a:xfrm>
                      <a:off x="1870308" y="5740641"/>
                      <a:ext cx="389089" cy="335592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AC41A53D-748E-4E47-A16E-3EEFC12BCDD8}"/>
                      </a:ext>
                    </a:extLst>
                  </p:cNvPr>
                  <p:cNvCxnSpPr>
                    <a:stCxn id="46" idx="3"/>
                    <a:endCxn id="56" idx="1"/>
                  </p:cNvCxnSpPr>
                  <p:nvPr/>
                </p:nvCxnSpPr>
                <p:spPr>
                  <a:xfrm flipV="1">
                    <a:off x="4375586" y="5459859"/>
                    <a:ext cx="296418" cy="2012"/>
                  </a:xfrm>
                  <a:prstGeom prst="straightConnector1">
                    <a:avLst/>
                  </a:prstGeom>
                  <a:ln w="317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E37BCD2A-56DC-EA45-B514-547649D3EE4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89264" y="6066116"/>
                    <a:ext cx="296418" cy="2012"/>
                  </a:xfrm>
                  <a:prstGeom prst="straightConnector1">
                    <a:avLst/>
                  </a:prstGeom>
                  <a:ln w="317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5158A9E6-C045-5B47-828F-B8BE7FACF66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09115" y="4883754"/>
                    <a:ext cx="296418" cy="2012"/>
                  </a:xfrm>
                  <a:prstGeom prst="straightConnector1">
                    <a:avLst/>
                  </a:prstGeom>
                  <a:ln w="317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C4143EA2-35E0-6748-AFF5-C7D9E2E0E935}"/>
                    </a:ext>
                  </a:extLst>
                </p:cNvPr>
                <p:cNvCxnSpPr/>
                <p:nvPr/>
              </p:nvCxnSpPr>
              <p:spPr>
                <a:xfrm flipV="1">
                  <a:off x="6752599" y="4907486"/>
                  <a:ext cx="296418" cy="2012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05E5E2C9-9E6D-6B45-AFC8-F20306F011F7}"/>
                    </a:ext>
                  </a:extLst>
                </p:cNvPr>
                <p:cNvCxnSpPr/>
                <p:nvPr/>
              </p:nvCxnSpPr>
              <p:spPr>
                <a:xfrm flipV="1">
                  <a:off x="6782659" y="5496330"/>
                  <a:ext cx="296418" cy="2012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C9BF304E-06F4-1649-BB33-75960DADDECF}"/>
                    </a:ext>
                  </a:extLst>
                </p:cNvPr>
                <p:cNvCxnSpPr/>
                <p:nvPr/>
              </p:nvCxnSpPr>
              <p:spPr>
                <a:xfrm flipV="1">
                  <a:off x="6772450" y="6062858"/>
                  <a:ext cx="296418" cy="2012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9235E52-053A-8942-9D85-2F7ECC9FB889}"/>
                </a:ext>
              </a:extLst>
            </p:cNvPr>
            <p:cNvGrpSpPr/>
            <p:nvPr/>
          </p:nvGrpSpPr>
          <p:grpSpPr>
            <a:xfrm>
              <a:off x="1388963" y="3746902"/>
              <a:ext cx="2951543" cy="1294245"/>
              <a:chOff x="1388963" y="3746902"/>
              <a:chExt cx="2951543" cy="1294245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39B57DB-DDC4-0348-B1D4-5A09A7267CA9}"/>
                  </a:ext>
                </a:extLst>
              </p:cNvPr>
              <p:cNvGrpSpPr/>
              <p:nvPr/>
            </p:nvGrpSpPr>
            <p:grpSpPr>
              <a:xfrm>
                <a:off x="2193809" y="3746902"/>
                <a:ext cx="2146697" cy="703475"/>
                <a:chOff x="2075678" y="3799777"/>
                <a:chExt cx="2146697" cy="703475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6271785-F3DC-934B-8C0C-4A048B068183}"/>
                    </a:ext>
                  </a:extLst>
                </p:cNvPr>
                <p:cNvSpPr/>
                <p:nvPr/>
              </p:nvSpPr>
              <p:spPr>
                <a:xfrm>
                  <a:off x="2075678" y="3799777"/>
                  <a:ext cx="2146697" cy="609129"/>
                </a:xfrm>
                <a:prstGeom prst="ellipse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CBFBDCC-D342-684A-9772-3BF6B8320907}"/>
                    </a:ext>
                  </a:extLst>
                </p:cNvPr>
                <p:cNvSpPr txBox="1"/>
                <p:nvPr/>
              </p:nvSpPr>
              <p:spPr>
                <a:xfrm>
                  <a:off x="2381811" y="3829529"/>
                  <a:ext cx="1560722" cy="6737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Abstract realm</a:t>
                  </a:r>
                </a:p>
                <a:p>
                  <a:pPr algn="ctr"/>
                  <a:r>
                    <a:rPr lang="en-US" sz="1400" dirty="0"/>
                    <a:t>of ideas  </a:t>
                  </a:r>
                </a:p>
              </p:txBody>
            </p:sp>
          </p:grp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2D0B6D1-D5BE-F848-883E-B406F7968A43}"/>
                  </a:ext>
                </a:extLst>
              </p:cNvPr>
              <p:cNvCxnSpPr>
                <a:stCxn id="20" idx="3"/>
              </p:cNvCxnSpPr>
              <p:nvPr/>
            </p:nvCxnSpPr>
            <p:spPr>
              <a:xfrm flipH="1">
                <a:off x="1388963" y="4266826"/>
                <a:ext cx="1119222" cy="774321"/>
              </a:xfrm>
              <a:prstGeom prst="straightConnector1">
                <a:avLst/>
              </a:prstGeom>
              <a:ln w="317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4488F4D-14A3-1B46-9196-C555EF4A726B}"/>
                  </a:ext>
                </a:extLst>
              </p:cNvPr>
              <p:cNvCxnSpPr/>
              <p:nvPr/>
            </p:nvCxnSpPr>
            <p:spPr>
              <a:xfrm>
                <a:off x="3298785" y="4353598"/>
                <a:ext cx="14246" cy="454844"/>
              </a:xfrm>
              <a:prstGeom prst="straightConnector1">
                <a:avLst/>
              </a:prstGeom>
              <a:ln w="317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47132AC-6256-2546-B29F-99B9D33313B7}"/>
                </a:ext>
              </a:extLst>
            </p:cNvPr>
            <p:cNvGrpSpPr/>
            <p:nvPr/>
          </p:nvGrpSpPr>
          <p:grpSpPr>
            <a:xfrm>
              <a:off x="7155326" y="3766214"/>
              <a:ext cx="2156832" cy="1083678"/>
              <a:chOff x="2241232" y="3745496"/>
              <a:chExt cx="2156832" cy="106820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AF1935B-7540-B54F-93C6-2CC1CDCE8F18}"/>
                  </a:ext>
                </a:extLst>
              </p:cNvPr>
              <p:cNvGrpSpPr/>
              <p:nvPr/>
            </p:nvGrpSpPr>
            <p:grpSpPr>
              <a:xfrm>
                <a:off x="2241232" y="3745496"/>
                <a:ext cx="2156832" cy="622090"/>
                <a:chOff x="2123101" y="3798371"/>
                <a:chExt cx="2156832" cy="622090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4F7CF19-741D-5245-A9D4-B5908B3BA2E4}"/>
                    </a:ext>
                  </a:extLst>
                </p:cNvPr>
                <p:cNvSpPr/>
                <p:nvPr/>
              </p:nvSpPr>
              <p:spPr>
                <a:xfrm>
                  <a:off x="2123101" y="3798371"/>
                  <a:ext cx="2156832" cy="622090"/>
                </a:xfrm>
                <a:prstGeom prst="ellipse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02F3ACF-F9B4-7B44-8D74-432718449CD8}"/>
                    </a:ext>
                  </a:extLst>
                </p:cNvPr>
                <p:cNvSpPr txBox="1"/>
                <p:nvPr/>
              </p:nvSpPr>
              <p:spPr>
                <a:xfrm>
                  <a:off x="2281398" y="3922788"/>
                  <a:ext cx="1990519" cy="3906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Directly observable</a:t>
                  </a:r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E698685-9FBF-CD4D-B53C-6FA9C992B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0198" y="4415352"/>
                <a:ext cx="1" cy="398350"/>
              </a:xfrm>
              <a:prstGeom prst="straightConnector1">
                <a:avLst/>
              </a:prstGeom>
              <a:ln w="317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C9CDA21-40D4-204C-9987-4B856167744A}"/>
                </a:ext>
              </a:extLst>
            </p:cNvPr>
            <p:cNvGrpSpPr/>
            <p:nvPr/>
          </p:nvGrpSpPr>
          <p:grpSpPr>
            <a:xfrm>
              <a:off x="4490137" y="3387043"/>
              <a:ext cx="2572085" cy="1435673"/>
              <a:chOff x="1925749" y="3371778"/>
              <a:chExt cx="2572085" cy="1435673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5861F86-57DB-0E46-BF38-A2B89456C660}"/>
                  </a:ext>
                </a:extLst>
              </p:cNvPr>
              <p:cNvGrpSpPr/>
              <p:nvPr/>
            </p:nvGrpSpPr>
            <p:grpSpPr>
              <a:xfrm>
                <a:off x="1925749" y="3371778"/>
                <a:ext cx="2572085" cy="1163986"/>
                <a:chOff x="1807618" y="3424653"/>
                <a:chExt cx="2572085" cy="1163986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026BC02-95A7-2447-AA09-0671FC22E068}"/>
                    </a:ext>
                  </a:extLst>
                </p:cNvPr>
                <p:cNvSpPr/>
                <p:nvPr/>
              </p:nvSpPr>
              <p:spPr>
                <a:xfrm>
                  <a:off x="1807618" y="3424653"/>
                  <a:ext cx="2568078" cy="1163986"/>
                </a:xfrm>
                <a:prstGeom prst="ellipse">
                  <a:avLst/>
                </a:prstGeom>
                <a:no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64078B2-42A8-9843-B04D-C715E8426866}"/>
                    </a:ext>
                  </a:extLst>
                </p:cNvPr>
                <p:cNvSpPr txBox="1"/>
                <p:nvPr/>
              </p:nvSpPr>
              <p:spPr>
                <a:xfrm>
                  <a:off x="1826710" y="3693712"/>
                  <a:ext cx="2552993" cy="6340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300" dirty="0"/>
                    <a:t>Process to </a:t>
                  </a:r>
                </a:p>
                <a:p>
                  <a:pPr algn="ctr"/>
                  <a:r>
                    <a:rPr lang="en-US" sz="1300" dirty="0"/>
                    <a:t>identify indicators/variables</a:t>
                  </a:r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65B0C45-D4D6-0B4E-8FF9-F7647FB68F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6732" y="4565755"/>
                <a:ext cx="0" cy="241696"/>
              </a:xfrm>
              <a:prstGeom prst="straightConnector1">
                <a:avLst/>
              </a:prstGeom>
              <a:ln w="3175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1B3CFC23-8071-1240-AA81-BA7F871C9D35}"/>
              </a:ext>
            </a:extLst>
          </p:cNvPr>
          <p:cNvSpPr/>
          <p:nvPr/>
        </p:nvSpPr>
        <p:spPr>
          <a:xfrm>
            <a:off x="7628917" y="4393745"/>
            <a:ext cx="4071017" cy="49011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9B0A8D-B3A8-1746-B760-99073EE40A90}"/>
              </a:ext>
            </a:extLst>
          </p:cNvPr>
          <p:cNvSpPr txBox="1"/>
          <p:nvPr/>
        </p:nvSpPr>
        <p:spPr>
          <a:xfrm>
            <a:off x="7756226" y="4487309"/>
            <a:ext cx="39437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Provide a measure of a concept/dimension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4035A2-29D2-4D43-A4CA-BB7579EA32D0}"/>
              </a:ext>
            </a:extLst>
          </p:cNvPr>
          <p:cNvCxnSpPr>
            <a:cxnSpLocks/>
          </p:cNvCxnSpPr>
          <p:nvPr/>
        </p:nvCxnSpPr>
        <p:spPr>
          <a:xfrm flipV="1">
            <a:off x="9750056" y="3894814"/>
            <a:ext cx="0" cy="49893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4770358-C424-F44F-AC02-07B450CCD4B7}"/>
              </a:ext>
            </a:extLst>
          </p:cNvPr>
          <p:cNvSpPr txBox="1"/>
          <p:nvPr/>
        </p:nvSpPr>
        <p:spPr>
          <a:xfrm>
            <a:off x="4747922" y="4898744"/>
            <a:ext cx="2842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Specific aspects of a concept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1192358-E3F0-8340-AF9A-6BC937F0C211}"/>
              </a:ext>
            </a:extLst>
          </p:cNvPr>
          <p:cNvSpPr/>
          <p:nvPr/>
        </p:nvSpPr>
        <p:spPr>
          <a:xfrm>
            <a:off x="4307064" y="4840643"/>
            <a:ext cx="4007596" cy="49011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687B30D-A03F-8F4A-ADB9-3901F5F5DA57}"/>
              </a:ext>
            </a:extLst>
          </p:cNvPr>
          <p:cNvCxnSpPr>
            <a:cxnSpLocks/>
          </p:cNvCxnSpPr>
          <p:nvPr/>
        </p:nvCxnSpPr>
        <p:spPr>
          <a:xfrm flipH="1" flipV="1">
            <a:off x="5758692" y="3920985"/>
            <a:ext cx="124532" cy="91965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2AC7D5A-3455-5C4C-916D-8E1419D04C15}"/>
              </a:ext>
            </a:extLst>
          </p:cNvPr>
          <p:cNvSpPr/>
          <p:nvPr/>
        </p:nvSpPr>
        <p:spPr>
          <a:xfrm>
            <a:off x="9204429" y="3019323"/>
            <a:ext cx="1765366" cy="394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1D141EB-EFD3-B846-B485-584D0862F43D}"/>
              </a:ext>
            </a:extLst>
          </p:cNvPr>
          <p:cNvSpPr txBox="1"/>
          <p:nvPr/>
        </p:nvSpPr>
        <p:spPr>
          <a:xfrm>
            <a:off x="9282626" y="3048336"/>
            <a:ext cx="1705916" cy="323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Indicator/variable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6808597-F278-7843-9D18-28BE9B1BF49F}"/>
              </a:ext>
            </a:extLst>
          </p:cNvPr>
          <p:cNvSpPr/>
          <p:nvPr/>
        </p:nvSpPr>
        <p:spPr>
          <a:xfrm>
            <a:off x="9219469" y="3488016"/>
            <a:ext cx="1765366" cy="394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B99D2E6-D203-F548-B89C-4C59545B4764}"/>
              </a:ext>
            </a:extLst>
          </p:cNvPr>
          <p:cNvSpPr txBox="1"/>
          <p:nvPr/>
        </p:nvSpPr>
        <p:spPr>
          <a:xfrm>
            <a:off x="9245165" y="3510117"/>
            <a:ext cx="1705916" cy="323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Indicator/variable </a:t>
            </a:r>
          </a:p>
        </p:txBody>
      </p:sp>
    </p:spTree>
    <p:extLst>
      <p:ext uri="{BB962C8B-B14F-4D97-AF65-F5344CB8AC3E}">
        <p14:creationId xmlns:p14="http://schemas.microsoft.com/office/powerpoint/2010/main" val="234642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Operationalization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7081" y="1123837"/>
            <a:ext cx="8382000" cy="467490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Measuring different dimensions of a concept increases validity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Concept: </a:t>
            </a:r>
            <a:r>
              <a:rPr lang="en-US" sz="2400" b="1" i="1" dirty="0">
                <a:solidFill>
                  <a:schemeClr val="tx1"/>
                </a:solidFill>
                <a:latin typeface="+mj-lt"/>
              </a:rPr>
              <a:t>“School violence”</a:t>
            </a:r>
          </a:p>
          <a:p>
            <a:pPr lvl="1" indent="-342900">
              <a:spcBef>
                <a:spcPts val="0"/>
              </a:spcBef>
              <a:spcAft>
                <a:spcPts val="600"/>
              </a:spcAft>
              <a:buFont typeface="Courier New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+mj-lt"/>
                <a:ea typeface="ヒラギノ角ゴ Pro W3" charset="0"/>
              </a:rPr>
              <a:t>Definition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: “Intentional use of power, taking place within educational institutions, against another person, group, or community, with the behavior likely to cause physical or psychological harm.”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Dimensions </a:t>
            </a:r>
            <a:r>
              <a:rPr lang="en-US" sz="2400" dirty="0">
                <a:solidFill>
                  <a:schemeClr val="tx1"/>
                </a:solidFill>
                <a:latin typeface="+mj-lt"/>
                <a:sym typeface="Wingdings"/>
              </a:rPr>
              <a:t> Each should be measured separately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+mj-lt"/>
                <a:ea typeface="ヒラギノ角ゴ Pro W3" charset="0"/>
              </a:rPr>
              <a:t>Use of weapons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+mj-lt"/>
                <a:ea typeface="ヒラギノ角ゴ Pro W3" charset="0"/>
              </a:rPr>
              <a:t>Physical contact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+mj-lt"/>
                <a:ea typeface="ヒラギノ角ゴ Pro W3" charset="0"/>
              </a:rPr>
              <a:t>Verbal assault 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Operationalization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j-lt"/>
                <a:sym typeface="Wingdings"/>
              </a:rPr>
              <a:t> Developing specific indicators/variables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endParaRPr lang="en-US" sz="23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96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Measuring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654" y="864108"/>
            <a:ext cx="7741485" cy="5120640"/>
          </a:xfrm>
        </p:spPr>
        <p:txBody>
          <a:bodyPr/>
          <a:lstStyle/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Use of weapons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+mj-lt"/>
                <a:ea typeface="ヒラギノ角ゴ Pro W3" charset="0"/>
              </a:rPr>
              <a:t>Number of students caught using weapons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+mj-lt"/>
                <a:ea typeface="ヒラギノ角ゴ Pro W3" charset="0"/>
              </a:rPr>
              <a:t>Student perception of presence of weapons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+mj-lt"/>
                <a:ea typeface="ヒラギノ角ゴ Pro W3" charset="0"/>
              </a:rPr>
              <a:t>Prevalence of self-reported weapon carrying on school property 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Physical contact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+mj-lt"/>
                <a:ea typeface="ヒラギノ角ゴ Pro W3" charset="0"/>
              </a:rPr>
              <a:t>Number of fights detected by administration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+mj-lt"/>
                <a:ea typeface="ヒラギノ角ゴ Pro W3" charset="0"/>
              </a:rPr>
              <a:t>Prevalence of self- reported involvement in physical fight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+mj-lt"/>
                <a:ea typeface="ヒラギノ角ゴ Pro W3" charset="0"/>
              </a:rPr>
              <a:t>Student perception 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Verbal assault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+mj-lt"/>
                <a:ea typeface="ヒラギノ角ゴ Pro W3" charset="0"/>
              </a:rPr>
              <a:t>Number of harassment allegations brought to administrators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+mj-lt"/>
                <a:ea typeface="ヒラギノ角ゴ Pro W3" charset="0"/>
              </a:rPr>
              <a:t>Student perception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6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Important Terms</a:t>
            </a:r>
            <a:br>
              <a:rPr lang="en-US" b="1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8621" y="864108"/>
            <a:ext cx="7998372" cy="512064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Quantitative social sciences uses variables to measure and analyze activities in social life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b="1" dirty="0">
              <a:solidFill>
                <a:schemeClr val="tx1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Variable: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Any empirically observable item (condition) that can change values from case to case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Constant: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A value which remains unchanged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Gender can be made a constant by only choosing women for a particular research project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Attributes: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Special characteristics of a variable, that 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specify the ways in which a variable can vary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Instrument </a:t>
            </a:r>
            <a:r>
              <a:rPr lang="en-US" sz="2400" b="1" dirty="0">
                <a:solidFill>
                  <a:schemeClr val="tx1"/>
                </a:solidFill>
                <a:latin typeface="+mj-lt"/>
                <a:sym typeface="Wingdings"/>
              </a:rPr>
              <a:t> </a:t>
            </a:r>
            <a:r>
              <a:rPr lang="en-US" sz="2400" dirty="0">
                <a:solidFill>
                  <a:schemeClr val="tx1"/>
                </a:solidFill>
                <a:latin typeface="+mj-lt"/>
                <a:sym typeface="Wingdings"/>
              </a:rPr>
              <a:t>M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easurement device (survey, test, questionnaire, interview protocol etc.)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Validity </a:t>
            </a:r>
            <a:r>
              <a:rPr lang="en-US" sz="2400" b="1" dirty="0">
                <a:solidFill>
                  <a:schemeClr val="tx1"/>
                </a:solidFill>
                <a:latin typeface="+mj-lt"/>
                <a:sym typeface="Wingdings"/>
              </a:rPr>
              <a:t> </a:t>
            </a:r>
            <a:r>
              <a:rPr lang="en-US" sz="2400" dirty="0">
                <a:solidFill>
                  <a:schemeClr val="tx1"/>
                </a:solidFill>
                <a:latin typeface="+mj-lt"/>
                <a:sym typeface="Wingdings"/>
              </a:rPr>
              <a:t>Our instrument measures what we wanted to measure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+mj-lt"/>
                <a:sym typeface="Wingdings"/>
              </a:rPr>
              <a:t>Level of measurement: </a:t>
            </a:r>
            <a:r>
              <a:rPr lang="en-US" sz="2400" dirty="0">
                <a:solidFill>
                  <a:schemeClr val="tx1"/>
                </a:solidFill>
                <a:latin typeface="+mj-lt"/>
                <a:sym typeface="Wingdings"/>
              </a:rPr>
              <a:t>Classification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escribes the nature of information within the values assigned to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Variables &amp; Attributes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411599"/>
              </p:ext>
            </p:extLst>
          </p:nvPr>
        </p:nvGraphicFramePr>
        <p:xfrm>
          <a:off x="3639880" y="761860"/>
          <a:ext cx="8229600" cy="525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2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4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Variable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Attributes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4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Gender/Sex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Female, Male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43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Age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0-110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43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432FF"/>
                          </a:solidFill>
                        </a:rPr>
                        <a:t>Age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432FF"/>
                          </a:solidFill>
                        </a:rPr>
                        <a:t>Children,</a:t>
                      </a:r>
                      <a:r>
                        <a:rPr lang="en-US" b="1" baseline="0" dirty="0">
                          <a:solidFill>
                            <a:srgbClr val="0432FF"/>
                          </a:solidFill>
                        </a:rPr>
                        <a:t> Adolescents, Young adults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43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Religion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Catholic, Protestant</a:t>
                      </a:r>
                      <a:r>
                        <a:rPr lang="is-IS" b="1" dirty="0"/>
                        <a:t>…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70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432FF"/>
                          </a:solidFill>
                        </a:rPr>
                        <a:t>Education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432FF"/>
                          </a:solidFill>
                          <a:latin typeface="+mn-lt"/>
                          <a:ea typeface="+mn-ea"/>
                          <a:cs typeface="+mn-cs"/>
                        </a:rPr>
                        <a:t>Less than high school, High school graduate, Some college, Associate's degree</a:t>
                      </a:r>
                      <a:r>
                        <a:rPr lang="mr-IN" sz="1800" kern="1200" dirty="0">
                          <a:solidFill>
                            <a:srgbClr val="0432FF"/>
                          </a:solidFill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  <a:r>
                        <a:rPr lang="en-US" sz="1800" kern="1200" dirty="0">
                          <a:solidFill>
                            <a:srgbClr val="0432FF"/>
                          </a:solidFill>
                          <a:latin typeface="+mn-lt"/>
                          <a:ea typeface="+mn-ea"/>
                          <a:cs typeface="+mn-cs"/>
                        </a:rPr>
                        <a:t>..Ph.D.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9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Education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Years of formal schooling received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0962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Marital Status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Single, Married, Widowed, Divorced, Separated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51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73" y="3018292"/>
            <a:ext cx="2502194" cy="8080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Level of Measurement</a:t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9918"/>
              </p:ext>
            </p:extLst>
          </p:nvPr>
        </p:nvGraphicFramePr>
        <p:xfrm>
          <a:off x="3544187" y="752167"/>
          <a:ext cx="8138160" cy="5373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2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62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246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+mj-lt"/>
                        </a:rPr>
                        <a:t>Variables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+mj-lt"/>
                        </a:rPr>
                        <a:t>Levels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+mj-lt"/>
                        </a:rPr>
                        <a:t>Measurement Procedures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+mj-lt"/>
                        </a:rPr>
                        <a:t>Examples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089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j-lt"/>
                        </a:rPr>
                        <a:t>Categorical variables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+mj-lt"/>
                        </a:rPr>
                        <a:t>Nominal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700" dirty="0">
                          <a:latin typeface="+mj-lt"/>
                        </a:rPr>
                        <a:t>Classifying</a:t>
                      </a:r>
                      <a:r>
                        <a:rPr lang="en-US" sz="1700" baseline="0" dirty="0">
                          <a:latin typeface="+mj-lt"/>
                        </a:rPr>
                        <a:t> cases</a:t>
                      </a:r>
                      <a:endParaRPr lang="en-US" sz="1700" dirty="0">
                        <a:latin typeface="+mj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+mj-lt"/>
                        </a:rPr>
                        <a:t>Sex, Race, Religion, City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298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+mj-lt"/>
                        </a:rPr>
                        <a:t>Ordinal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700" baseline="0" dirty="0">
                          <a:latin typeface="+mj-lt"/>
                        </a:rPr>
                        <a:t>Categories can be ranked from high to low </a:t>
                      </a:r>
                    </a:p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700" baseline="0" dirty="0">
                          <a:latin typeface="+mj-lt"/>
                        </a:rPr>
                        <a:t>Distance between them cannot be described in precise terms</a:t>
                      </a:r>
                      <a:endParaRPr lang="en-US" sz="1700" dirty="0">
                        <a:latin typeface="+mj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Attitude scales,</a:t>
                      </a:r>
                    </a:p>
                    <a:p>
                      <a:pPr algn="l"/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Education, Social </a:t>
                      </a:r>
                      <a:r>
                        <a:rPr lang="en-US" sz="1700" dirty="0">
                          <a:latin typeface="+mj-lt"/>
                        </a:rPr>
                        <a:t>Class (SES)</a:t>
                      </a:r>
                    </a:p>
                    <a:p>
                      <a:pPr algn="l"/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Military titles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7854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+mj-lt"/>
                        </a:rPr>
                        <a:t>Continuous variables</a:t>
                      </a:r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  <a:latin typeface="+mj-lt"/>
                        </a:rPr>
                        <a:t>Interval</a:t>
                      </a:r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70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Difference between two values is meaningful</a:t>
                      </a:r>
                      <a:r>
                        <a:rPr lang="en-US" sz="1700" kern="1200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700" kern="1200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  <a:sym typeface="Wingdings"/>
                        </a:rPr>
                        <a:t> Difference between </a:t>
                      </a:r>
                      <a:r>
                        <a:rPr lang="en-US" sz="170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100 ºF and 90 ºF is the same difference as between 90 ºF and 80 ºF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70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Temperature of 0.0 does not mean no heat</a:t>
                      </a:r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70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IQ</a:t>
                      </a:r>
                      <a:r>
                        <a:rPr lang="en-US" sz="1700" kern="1200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test score, </a:t>
                      </a:r>
                      <a:r>
                        <a:rPr lang="en-US" sz="170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Temperature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70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(ºC or ºF)</a:t>
                      </a:r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811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  <a:latin typeface="+mj-lt"/>
                        </a:rPr>
                        <a:t>Ratio</a:t>
                      </a:r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charset="0"/>
                        <a:buChar char="•"/>
                      </a:pPr>
                      <a:r>
                        <a:rPr lang="en-US" sz="170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Similar to Interval variable, and also has a clear definition of 0.0.</a:t>
                      </a:r>
                      <a:endParaRPr lang="en-US" sz="17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latin typeface="+mj-lt"/>
                        </a:rPr>
                        <a:t>Age, Number of children, Pulse rate</a:t>
                      </a:r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3150324" y="1084521"/>
            <a:ext cx="1" cy="4763386"/>
          </a:xfrm>
          <a:prstGeom prst="straightConnector1">
            <a:avLst/>
          </a:prstGeom>
          <a:ln w="21907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1814062" y="3312325"/>
            <a:ext cx="2672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Amount &amp; quality of information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34350" y="13315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5117" y="5231495"/>
            <a:ext cx="37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7951615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SDSU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C122A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3904</TotalTime>
  <Words>1022</Words>
  <Application>Microsoft Macintosh PowerPoint</Application>
  <PresentationFormat>Widescreen</PresentationFormat>
  <Paragraphs>158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Times New Roman</vt:lpstr>
      <vt:lpstr>Wingdings 2</vt:lpstr>
      <vt:lpstr>Frame</vt:lpstr>
      <vt:lpstr>Introduction: Variables &amp; levels of measurement</vt:lpstr>
      <vt:lpstr>Topics of this lecture </vt:lpstr>
      <vt:lpstr>Concepts &amp; measurement</vt:lpstr>
      <vt:lpstr>Operationalization</vt:lpstr>
      <vt:lpstr>Operationalization</vt:lpstr>
      <vt:lpstr>Measuring dimensions</vt:lpstr>
      <vt:lpstr>Some Important Terms </vt:lpstr>
      <vt:lpstr>Variables &amp; Attributes</vt:lpstr>
      <vt:lpstr>Level of Measurement </vt:lpstr>
      <vt:lpstr>Rules of Thumb</vt:lpstr>
      <vt:lpstr>Why do we use statistics in social science?</vt:lpstr>
      <vt:lpstr>US Population, Age Structure (2014)</vt:lpstr>
      <vt:lpstr>Unit of Analysis </vt:lpstr>
      <vt:lpstr>Dependent vs. Independent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 301  Concepts and Issues in Public Administration</dc:title>
  <dc:creator>Microsoft Office User</dc:creator>
  <cp:lastModifiedBy>Burrel Vann</cp:lastModifiedBy>
  <cp:revision>218</cp:revision>
  <dcterms:created xsi:type="dcterms:W3CDTF">2017-08-08T03:07:47Z</dcterms:created>
  <dcterms:modified xsi:type="dcterms:W3CDTF">2023-10-14T23:38:13Z</dcterms:modified>
</cp:coreProperties>
</file>