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4"/>
  </p:notesMasterIdLst>
  <p:sldIdLst>
    <p:sldId id="257" r:id="rId2"/>
    <p:sldId id="258" r:id="rId3"/>
    <p:sldId id="296" r:id="rId4"/>
    <p:sldId id="276" r:id="rId5"/>
    <p:sldId id="277" r:id="rId6"/>
    <p:sldId id="280" r:id="rId7"/>
    <p:sldId id="300" r:id="rId8"/>
    <p:sldId id="278" r:id="rId9"/>
    <p:sldId id="284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432FF"/>
    <a:srgbClr val="00FDFF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4"/>
    <p:restoredTop sz="94605"/>
  </p:normalViewPr>
  <p:slideViewPr>
    <p:cSldViewPr snapToGrid="0" snapToObjects="1">
      <p:cViewPr varScale="1">
        <p:scale>
          <a:sx n="126" d="100"/>
          <a:sy n="126" d="100"/>
        </p:scale>
        <p:origin x="2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4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Marital Status</a:t>
            </a:r>
          </a:p>
        </c:rich>
      </c:tx>
      <c:layout>
        <c:manualLayout>
          <c:xMode val="edge"/>
          <c:yMode val="edge"/>
          <c:x val="0.39214358969443702"/>
          <c:y val="0.1110797098745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C3-944F-AAEA-27CAAFC011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C3-944F-AAEA-27CAAFC011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C3-944F-AAEA-27CAAFC011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1C3-944F-AAEA-27CAAFC011F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1C3-944F-AAEA-27CAAFC011F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787DD8E9-D559-5141-82C1-4BE970EB05E8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baseline="0">
                        <a:solidFill>
                          <a:schemeClr val="bg1"/>
                        </a:solidFill>
                      </a:rPr>
                      <a:t>
</a:t>
                    </a:r>
                    <a:fld id="{255F781E-0364-6F41-A2D9-E58B1B218414}" type="PERCENTAGE">
                      <a:rPr lang="en-US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baseline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1C3-944F-AAEA-27CAAFC011FE}"/>
                </c:ext>
              </c:extLst>
            </c:dLbl>
            <c:dLbl>
              <c:idx val="1"/>
              <c:layout>
                <c:manualLayout>
                  <c:x val="8.2557327380706202E-2"/>
                  <c:y val="-1.193512916266050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1C3-944F-AAEA-27CAAFC011F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44086BC-B1C9-DE43-8D73-C0C2F176D923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691EEA5A-F590-5045-B5E8-C2FCABFFD5F4}" type="PERCENTAGE">
                      <a:rPr lang="en-US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61C3-944F-AAEA-27CAAFC011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[Book4]Sheet1!$E$4:$E$8</c:f>
              <c:strCache>
                <c:ptCount val="5"/>
                <c:pt idx="0">
                  <c:v>Married</c:v>
                </c:pt>
                <c:pt idx="1">
                  <c:v>Widowed</c:v>
                </c:pt>
                <c:pt idx="2">
                  <c:v>Divorced</c:v>
                </c:pt>
                <c:pt idx="3">
                  <c:v>Separated</c:v>
                </c:pt>
                <c:pt idx="4">
                  <c:v>Never Married</c:v>
                </c:pt>
              </c:strCache>
            </c:strRef>
          </c:cat>
          <c:val>
            <c:numRef>
              <c:f>[Book4]Sheet1!$F$4:$F$8</c:f>
              <c:numCache>
                <c:formatCode>General</c:formatCode>
                <c:ptCount val="5"/>
                <c:pt idx="0">
                  <c:v>661</c:v>
                </c:pt>
                <c:pt idx="1">
                  <c:v>138</c:v>
                </c:pt>
                <c:pt idx="2">
                  <c:v>239</c:v>
                </c:pt>
                <c:pt idx="3">
                  <c:v>43</c:v>
                </c:pt>
                <c:pt idx="4">
                  <c:v>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1C3-944F-AAEA-27CAAFC011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EC014-2300-E749-9F0D-04D462435341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63F7D-BA2A-B545-9835-B7D9602B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63F7D-BA2A-B545-9835-B7D9602B38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9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63F7D-BA2A-B545-9835-B7D9602B38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1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7379" y="955325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 dirty="0"/>
              <a:t>Basic Descriptive Statistics</a:t>
            </a:r>
            <a:br>
              <a:rPr lang="en-US" sz="3800" b="1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sz="27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7379" y="2752109"/>
            <a:ext cx="7304903" cy="328993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 </a:t>
            </a:r>
          </a:p>
          <a:p>
            <a:pPr>
              <a:spcBef>
                <a:spcPts val="0"/>
              </a:spcBef>
            </a:pPr>
            <a:r>
              <a:rPr lang="en-US" sz="260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endParaRPr lang="en-US" sz="26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7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Investigation &amp; Report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b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/>
          </a:p>
          <a:p>
            <a:pPr>
              <a:spcBef>
                <a:spcPts val="0"/>
              </a:spcBef>
            </a:pPr>
            <a:endParaRPr lang="en-US" dirty="0">
              <a:cs typeface="Times New Roman" panose="02020603050405020304" pitchFamily="18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512FF-3270-C14F-A65E-852058562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701" y="852884"/>
            <a:ext cx="2701267" cy="20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29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Reporting 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solidFill>
                  <a:schemeClr val="tx1"/>
                </a:solidFill>
                <a:latin typeface="+mj-lt"/>
              </a:rPr>
              <a:t>With a small number of cases (especially fewer than 20), the percentages can change drastically with relatively minor changes in the data </a:t>
            </a:r>
            <a:r>
              <a:rPr lang="en-US" sz="2600" dirty="0">
                <a:solidFill>
                  <a:schemeClr val="tx1"/>
                </a:solidFill>
                <a:latin typeface="+mj-lt"/>
                <a:sym typeface="Wingdings"/>
              </a:rPr>
              <a:t> Better to report actual frequencies</a:t>
            </a:r>
            <a:endParaRPr lang="en-US" sz="2600" dirty="0">
              <a:solidFill>
                <a:schemeClr val="tx1"/>
              </a:solidFill>
              <a:latin typeface="+mj-lt"/>
            </a:endParaRPr>
          </a:p>
          <a:p>
            <a:r>
              <a:rPr lang="en-US" sz="2600" dirty="0">
                <a:solidFill>
                  <a:schemeClr val="tx1"/>
                </a:solidFill>
                <a:latin typeface="+mj-lt"/>
              </a:rPr>
              <a:t>Always report the number of observations along with percentages </a:t>
            </a:r>
            <a:r>
              <a:rPr lang="en-US" sz="2600" dirty="0">
                <a:solidFill>
                  <a:schemeClr val="tx1"/>
                </a:solidFill>
                <a:latin typeface="+mj-lt"/>
                <a:sym typeface="Wingdings"/>
              </a:rPr>
              <a:t> Be suspicious of reports that do not state the actual number of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45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Ratios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070" y="754913"/>
            <a:ext cx="7857460" cy="574158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The number of cases in one category divided by the number of cases in some other category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Ratio=f1/f2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9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Number of full-time enrolled students (f1): 4,284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Number of full-time instructional faculty (f2): 269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Student to faculty ratio</a:t>
            </a:r>
            <a:r>
              <a:rPr lang="en-US" sz="2400" dirty="0">
                <a:solidFill>
                  <a:schemeClr val="tx1"/>
                </a:solidFill>
                <a:latin typeface="+mj-lt"/>
                <a:sym typeface="Wingdings"/>
              </a:rPr>
              <a:t>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4,284/269=16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For every professor, there are 16 students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Ratio can be expressed as sixteen to one </a:t>
            </a:r>
            <a:r>
              <a:rPr lang="en-US" sz="2400" dirty="0">
                <a:solidFill>
                  <a:schemeClr val="tx1"/>
                </a:solidFill>
                <a:latin typeface="+mj-lt"/>
                <a:sym typeface="Wingdings"/>
              </a:rPr>
              <a:t>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16:1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9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A community includes (f1) 1,370 Protestant families &amp; (f2) 930 Catholic families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Protestants: 59.6% &amp; Catholics: 40.4%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Ratio of Protestants to Catholics: 1,370/930 = 1.47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For every Catholic family, there are 1.47 Protestant families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900" dirty="0">
              <a:solidFill>
                <a:srgbClr val="FF0000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  <a:latin typeface="+mj-lt"/>
              </a:rPr>
              <a:t>Ratios tell us exactly how much one category outnumbers the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17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3173" y="864108"/>
            <a:ext cx="8133906" cy="5120640"/>
          </a:xfrm>
        </p:spPr>
        <p:txBody>
          <a:bodyPr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Ratio is simply a dividend of two numbers measured in same units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A rate is a special ratio in which the two terms are in different units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tx1"/>
              </a:solidFill>
              <a:latin typeface="+mj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Pulse rate </a:t>
            </a:r>
            <a:r>
              <a:rPr lang="en-US" sz="2400" dirty="0">
                <a:solidFill>
                  <a:schemeClr val="tx1"/>
                </a:solidFill>
                <a:latin typeface="+mj-lt"/>
                <a:sym typeface="Wingdings"/>
              </a:rPr>
              <a:t> Number of heartbeats per minute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GDP per capita </a:t>
            </a:r>
            <a:r>
              <a:rPr lang="en-US" sz="2400" dirty="0">
                <a:solidFill>
                  <a:schemeClr val="tx1"/>
                </a:solidFill>
                <a:latin typeface="+mj-lt"/>
                <a:sym typeface="Wingdings"/>
              </a:rPr>
              <a:t> C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onsidered one of the indicators of a country's standard of living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Rates are often multiplied by some power of 10 to eliminate decimal points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Death rate </a:t>
            </a:r>
            <a:r>
              <a:rPr lang="en-US" sz="2400" dirty="0">
                <a:solidFill>
                  <a:schemeClr val="tx1"/>
                </a:solidFill>
                <a:latin typeface="+mj-lt"/>
                <a:sym typeface="Wingdings"/>
              </a:rPr>
              <a:t> (# of deaths/total population)*1,000 or 100,000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Crime rate </a:t>
            </a:r>
            <a:r>
              <a:rPr lang="en-US" sz="2400" dirty="0">
                <a:solidFill>
                  <a:schemeClr val="tx1"/>
                </a:solidFill>
                <a:latin typeface="+mj-lt"/>
                <a:sym typeface="Wingdings"/>
              </a:rPr>
              <a:t>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(# of reported crimes/total population)*100,000</a:t>
            </a:r>
          </a:p>
        </p:txBody>
      </p:sp>
    </p:spTree>
    <p:extLst>
      <p:ext uri="{BB962C8B-B14F-4D97-AF65-F5344CB8AC3E}">
        <p14:creationId xmlns:p14="http://schemas.microsoft.com/office/powerpoint/2010/main" val="191209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Topics of this</a:t>
            </a:r>
            <a:br>
              <a:rPr lang="en-US" b="1" dirty="0"/>
            </a:br>
            <a:r>
              <a:rPr lang="en-US" b="1" dirty="0"/>
              <a:t>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Proportions &amp; percentages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Frequency distribution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Ratios &amp; rates</a:t>
            </a:r>
          </a:p>
          <a:p>
            <a:endParaRPr lang="en-US" sz="28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559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typical Statistical Dataset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716115"/>
            <a:ext cx="8254999" cy="5389717"/>
          </a:xfrm>
        </p:spPr>
      </p:pic>
    </p:spTree>
    <p:extLst>
      <p:ext uri="{BB962C8B-B14F-4D97-AF65-F5344CB8AC3E}">
        <p14:creationId xmlns:p14="http://schemas.microsoft.com/office/powerpoint/2010/main" val="88705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6967" y="864108"/>
            <a:ext cx="7856775" cy="512064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The branch of statistics that allows us to characterize &amp; summarize our dataset based on its basic properties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Help reduce data in order to quickly &amp; easily understand the most important characteristics of the dataset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Percentage, proportion, ratio, rate &amp; frequency distribution; measures of central tendency and dispersion </a:t>
            </a:r>
          </a:p>
          <a:p>
            <a:endParaRPr lang="en-US" sz="2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866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Proportions &amp; Percentages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377" y="1262060"/>
            <a:ext cx="8282763" cy="5360641"/>
          </a:xfrm>
        </p:spPr>
        <p:txBody>
          <a:bodyPr>
            <a:normAutofit fontScale="85000" lnSpcReduction="10000"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Proportions &amp; percentages </a:t>
            </a:r>
            <a:r>
              <a:rPr lang="en-US" sz="2800" b="1" dirty="0">
                <a:solidFill>
                  <a:schemeClr val="tx1"/>
                </a:solidFill>
                <a:latin typeface="+mj-lt"/>
              </a:rPr>
              <a:t>standardize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the raw data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percentages to base 100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proportions to the base 1.00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They are forceful ways of comparing groups of different sizes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Can be used to present both categorical &amp; continuous variables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  <a:latin typeface="+mj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b="1" dirty="0">
                <a:solidFill>
                  <a:schemeClr val="tx1"/>
                </a:solidFill>
                <a:latin typeface="+mj-lt"/>
              </a:rPr>
              <a:t>Percentage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(%) = (f/N)*100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b="1" dirty="0">
                <a:solidFill>
                  <a:schemeClr val="tx1"/>
                </a:solidFill>
                <a:latin typeface="+mj-lt"/>
              </a:rPr>
              <a:t>Proportion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(p) – f/N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b="1" dirty="0">
                <a:solidFill>
                  <a:schemeClr val="tx1"/>
                </a:solidFill>
                <a:latin typeface="+mj-lt"/>
              </a:rPr>
              <a:t>f 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= frequency or number of cases in any category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b="1" dirty="0">
                <a:solidFill>
                  <a:schemeClr val="tx1"/>
                </a:solidFill>
                <a:latin typeface="+mj-lt"/>
              </a:rPr>
              <a:t>N 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= total number of cases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Example: </a:t>
            </a:r>
            <a:r>
              <a:rPr lang="en-US" sz="2800" i="1" dirty="0">
                <a:solidFill>
                  <a:schemeClr val="tx1"/>
                </a:solidFill>
                <a:latin typeface="+mj-lt"/>
              </a:rPr>
              <a:t>“Of the 269 cases handled by the court, 167 resulted prison sentences of five years or more”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Proportion: 167/269 = 0.6208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Percentage: (167/269)*100 = 62.08%</a:t>
            </a:r>
          </a:p>
          <a:p>
            <a:endParaRPr lang="en-US" sz="2800" dirty="0">
              <a:solidFill>
                <a:schemeClr val="tx1"/>
              </a:solidFill>
              <a:latin typeface="+mj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6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highest percentage of urban population?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82394"/>
              </p:ext>
            </p:extLst>
          </p:nvPr>
        </p:nvGraphicFramePr>
        <p:xfrm>
          <a:off x="7038753" y="864108"/>
          <a:ext cx="4499883" cy="2644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1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1529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 </a:t>
                      </a:r>
                    </a:p>
                    <a:p>
                      <a:pPr algn="l" fontAlgn="b"/>
                      <a:r>
                        <a:rPr lang="en-US" sz="2200" b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Population</a:t>
                      </a:r>
                      <a:endParaRPr lang="en-US" sz="2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Urban Population (%)</a:t>
                      </a:r>
                      <a:endParaRPr lang="en-US" sz="2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8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11,225,207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98%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11,379,111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77%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8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318,857,056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81%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7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7,260,710,677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53%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170378"/>
              </p:ext>
            </p:extLst>
          </p:nvPr>
        </p:nvGraphicFramePr>
        <p:xfrm>
          <a:off x="3869267" y="864109"/>
          <a:ext cx="3169486" cy="26446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2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5831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Urban Population 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16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Belgium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11,000,703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16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Cuba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8,761,915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70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USA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258,274,215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77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World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3,848,176,659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66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8F4C-8B9A-794F-91F1-8CEA0371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Frequency Distribution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5EE9F1-A2B0-3B49-889D-8B5BB7877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3521" y="838726"/>
            <a:ext cx="2423657" cy="55470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F54300-7176-EC49-8F92-CB595300F33F}"/>
              </a:ext>
            </a:extLst>
          </p:cNvPr>
          <p:cNvSpPr txBox="1"/>
          <p:nvPr/>
        </p:nvSpPr>
        <p:spPr>
          <a:xfrm>
            <a:off x="3621504" y="677561"/>
            <a:ext cx="39222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N=1,460</a:t>
            </a:r>
          </a:p>
          <a:p>
            <a:r>
              <a:rPr lang="en-US" sz="2600" dirty="0"/>
              <a:t>Variable: Marital Status</a:t>
            </a:r>
          </a:p>
        </p:txBody>
      </p:sp>
    </p:spTree>
    <p:extLst>
      <p:ext uri="{BB962C8B-B14F-4D97-AF65-F5344CB8AC3E}">
        <p14:creationId xmlns:p14="http://schemas.microsoft.com/office/powerpoint/2010/main" val="321649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Frequency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4086" y="864108"/>
            <a:ext cx="7667058" cy="512064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6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  <a:latin typeface="+mj-lt"/>
              </a:rPr>
              <a:t>Frequency distribution: Displays the number of cases in each category of a variable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  <a:latin typeface="+mj-lt"/>
              </a:rPr>
              <a:t>Many times, percentage frequency distributions are displayed as pie charts</a:t>
            </a:r>
          </a:p>
          <a:p>
            <a:endParaRPr lang="en-US" sz="2600" dirty="0">
              <a:solidFill>
                <a:schemeClr val="tx1"/>
              </a:solidFill>
              <a:latin typeface="+mj-lt"/>
            </a:endParaRPr>
          </a:p>
          <a:p>
            <a:endParaRPr lang="en-US" sz="2600" dirty="0">
              <a:solidFill>
                <a:schemeClr val="tx1"/>
              </a:solidFill>
              <a:latin typeface="+mj-lt"/>
            </a:endParaRPr>
          </a:p>
          <a:p>
            <a:endParaRPr lang="en-US" sz="2600" dirty="0">
              <a:solidFill>
                <a:schemeClr val="tx1"/>
              </a:solidFill>
              <a:latin typeface="+mj-lt"/>
            </a:endParaRPr>
          </a:p>
          <a:p>
            <a:endParaRPr lang="en-US" sz="2600" dirty="0">
              <a:solidFill>
                <a:schemeClr val="tx1"/>
              </a:solidFill>
              <a:latin typeface="+mj-lt"/>
            </a:endParaRPr>
          </a:p>
          <a:p>
            <a:endParaRPr lang="en-US" sz="2600" dirty="0">
              <a:solidFill>
                <a:schemeClr val="tx1"/>
              </a:solidFill>
              <a:latin typeface="+mj-lt"/>
            </a:endParaRPr>
          </a:p>
          <a:p>
            <a:endParaRPr lang="en-US" sz="26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77226"/>
              </p:ext>
            </p:extLst>
          </p:nvPr>
        </p:nvGraphicFramePr>
        <p:xfrm>
          <a:off x="3721394" y="3282544"/>
          <a:ext cx="4625164" cy="2956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029">
                <a:tc>
                  <a:txBody>
                    <a:bodyPr/>
                    <a:lstStyle/>
                    <a:p>
                      <a:r>
                        <a:rPr lang="en-US" dirty="0"/>
                        <a:t>Marital</a:t>
                      </a:r>
                      <a:r>
                        <a:rPr lang="en-US" baseline="0" dirty="0"/>
                        <a:t>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 frequency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29">
                <a:tc>
                  <a:txBody>
                    <a:bodyPr/>
                    <a:lstStyle/>
                    <a:p>
                      <a:r>
                        <a:rPr lang="en-US" b="1" dirty="0"/>
                        <a:t>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29">
                <a:tc>
                  <a:txBody>
                    <a:bodyPr/>
                    <a:lstStyle/>
                    <a:p>
                      <a:r>
                        <a:rPr lang="en-US" b="1" dirty="0"/>
                        <a:t>Widowed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29">
                <a:tc>
                  <a:txBody>
                    <a:bodyPr/>
                    <a:lstStyle/>
                    <a:p>
                      <a:r>
                        <a:rPr lang="en-US" b="1" dirty="0"/>
                        <a:t>Divorced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29">
                <a:tc>
                  <a:txBody>
                    <a:bodyPr/>
                    <a:lstStyle/>
                    <a:p>
                      <a:r>
                        <a:rPr lang="en-US" b="1" dirty="0"/>
                        <a:t>Separated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29">
                <a:tc>
                  <a:txBody>
                    <a:bodyPr/>
                    <a:lstStyle/>
                    <a:p>
                      <a:r>
                        <a:rPr lang="en-US" b="1" dirty="0"/>
                        <a:t>Never 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029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146FC75-12A3-DF4D-9536-53A3E28535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1492630"/>
              </p:ext>
            </p:extLst>
          </p:nvPr>
        </p:nvGraphicFramePr>
        <p:xfrm>
          <a:off x="7740501" y="3209901"/>
          <a:ext cx="5007936" cy="3028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9006502" y="2840569"/>
            <a:ext cx="2475934" cy="738664"/>
            <a:chOff x="9069825" y="2840569"/>
            <a:chExt cx="2475934" cy="738664"/>
          </a:xfrm>
        </p:grpSpPr>
        <p:sp>
          <p:nvSpPr>
            <p:cNvPr id="6" name="TextBox 5"/>
            <p:cNvSpPr txBox="1"/>
            <p:nvPr/>
          </p:nvSpPr>
          <p:spPr>
            <a:xfrm>
              <a:off x="9069825" y="2840569"/>
              <a:ext cx="2475934" cy="36933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Nominal-level </a:t>
              </a:r>
              <a:r>
                <a:rPr lang="en-US" dirty="0"/>
                <a:t>Variable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0244469" y="3209901"/>
              <a:ext cx="0" cy="369332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427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Frequency Distribution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881112"/>
              </p:ext>
            </p:extLst>
          </p:nvPr>
        </p:nvGraphicFramePr>
        <p:xfrm>
          <a:off x="3698616" y="1493169"/>
          <a:ext cx="600890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  <a:r>
                        <a:rPr lang="en-US" baseline="0" dirty="0"/>
                        <a:t> for Gun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Frequency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Percent frequency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698616" y="754505"/>
            <a:ext cx="2373342" cy="738664"/>
            <a:chOff x="9282218" y="2840569"/>
            <a:chExt cx="2373342" cy="738664"/>
          </a:xfrm>
        </p:grpSpPr>
        <p:sp>
          <p:nvSpPr>
            <p:cNvPr id="6" name="TextBox 5"/>
            <p:cNvSpPr txBox="1"/>
            <p:nvPr/>
          </p:nvSpPr>
          <p:spPr>
            <a:xfrm>
              <a:off x="9282218" y="2840569"/>
              <a:ext cx="2373342" cy="36933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Ordinal-level Variable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0244469" y="3209901"/>
              <a:ext cx="0" cy="369332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CCB6B274-710E-F248-9551-713DD2FD8E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2993483"/>
              </p:ext>
            </p:extLst>
          </p:nvPr>
        </p:nvGraphicFramePr>
        <p:xfrm>
          <a:off x="3698616" y="3985941"/>
          <a:ext cx="373354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Frequency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 12 years 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12-17 years 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18-24 years 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25-34 years 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64634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SDSU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C122A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10914</TotalTime>
  <Words>613</Words>
  <Application>Microsoft Macintosh PowerPoint</Application>
  <PresentationFormat>Widescreen</PresentationFormat>
  <Paragraphs>148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 2</vt:lpstr>
      <vt:lpstr>Frame</vt:lpstr>
      <vt:lpstr>Basic Descriptive Statistics </vt:lpstr>
      <vt:lpstr>Topics of this lecture </vt:lpstr>
      <vt:lpstr>A typical Statistical Dataset</vt:lpstr>
      <vt:lpstr>Descriptive Statistics</vt:lpstr>
      <vt:lpstr>Proportions &amp; Percentages</vt:lpstr>
      <vt:lpstr>Where is the highest percentage of urban population?</vt:lpstr>
      <vt:lpstr>Frequency Distribution</vt:lpstr>
      <vt:lpstr>Frequency Distribution</vt:lpstr>
      <vt:lpstr>Frequency Distribution</vt:lpstr>
      <vt:lpstr>Reporting Percentages</vt:lpstr>
      <vt:lpstr>Ratios</vt:lpstr>
      <vt:lpstr>Rates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 301  Concepts and Issues in Public Administration</dc:title>
  <dc:creator>Microsoft Office User</dc:creator>
  <cp:lastModifiedBy>Burrel Vann</cp:lastModifiedBy>
  <cp:revision>271</cp:revision>
  <dcterms:created xsi:type="dcterms:W3CDTF">2017-08-08T03:07:47Z</dcterms:created>
  <dcterms:modified xsi:type="dcterms:W3CDTF">2023-10-14T23:50:24Z</dcterms:modified>
</cp:coreProperties>
</file>