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3"/>
  </p:notesMasterIdLst>
  <p:sldIdLst>
    <p:sldId id="257" r:id="rId2"/>
    <p:sldId id="265" r:id="rId3"/>
    <p:sldId id="264" r:id="rId4"/>
    <p:sldId id="263" r:id="rId5"/>
    <p:sldId id="272" r:id="rId6"/>
    <p:sldId id="259" r:id="rId7"/>
    <p:sldId id="275" r:id="rId8"/>
    <p:sldId id="276" r:id="rId9"/>
    <p:sldId id="261" r:id="rId10"/>
    <p:sldId id="27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432FF"/>
    <a:srgbClr val="00FDFF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0"/>
    <p:restoredTop sz="94605"/>
  </p:normalViewPr>
  <p:slideViewPr>
    <p:cSldViewPr snapToGrid="0" snapToObjects="1">
      <p:cViewPr varScale="1">
        <p:scale>
          <a:sx n="125" d="100"/>
          <a:sy n="125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EC014-2300-E749-9F0D-04D462435341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63F7D-BA2A-B545-9835-B7D9602B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63F7D-BA2A-B545-9835-B7D9602B38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D4377-311A-460C-BFDD-5DC1B8CA3C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84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D4377-311A-460C-BFDD-5DC1B8CA3C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7379" y="955325"/>
            <a:ext cx="6775621" cy="1470025"/>
          </a:xfrm>
        </p:spPr>
        <p:txBody>
          <a:bodyPr>
            <a:normAutofit fontScale="90000"/>
          </a:bodyPr>
          <a:lstStyle/>
          <a:p>
            <a:r>
              <a:rPr lang="en-US" sz="4200" b="1" dirty="0"/>
              <a:t>Bivariate analysis: </a:t>
            </a:r>
            <a:br>
              <a:rPr lang="en-US" sz="4200" b="1" dirty="0"/>
            </a:br>
            <a:r>
              <a:rPr lang="en-US" sz="4200" b="1" dirty="0"/>
              <a:t>Contingency tables</a:t>
            </a:r>
            <a:br>
              <a:rPr lang="en-US" sz="4000" dirty="0"/>
            </a:br>
            <a:endParaRPr lang="en-US" sz="27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7379" y="2752109"/>
            <a:ext cx="7304903" cy="328993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  </a:t>
            </a:r>
          </a:p>
          <a:p>
            <a:pPr>
              <a:spcBef>
                <a:spcPts val="0"/>
              </a:spcBef>
            </a:pPr>
            <a:r>
              <a:rPr lang="en-US" sz="260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  <a:endParaRPr lang="en-US" sz="26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Investigation &amp; Report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b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/>
          </a:p>
          <a:p>
            <a:pPr>
              <a:spcBef>
                <a:spcPts val="0"/>
              </a:spcBef>
            </a:pPr>
            <a:endParaRPr lang="en-US" dirty="0">
              <a:cs typeface="Times New Roman" panose="02020603050405020304" pitchFamily="18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63A15-B2AB-9442-AC79-9BE3C7F6F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229" y="839712"/>
            <a:ext cx="2659116" cy="237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2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Interpreting Contingency Tables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97832"/>
              </p:ext>
            </p:extLst>
          </p:nvPr>
        </p:nvGraphicFramePr>
        <p:xfrm>
          <a:off x="3646236" y="777765"/>
          <a:ext cx="6632882" cy="2932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4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College Major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5D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11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Job</a:t>
                      </a:r>
                      <a:r>
                        <a:rPr lang="en-US" b="1" baseline="0" dirty="0"/>
                        <a:t> type</a:t>
                      </a:r>
                      <a:endParaRPr 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Social work major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 social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work major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>
                    <a:solidFill>
                      <a:srgbClr val="55D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16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Working as</a:t>
                      </a:r>
                      <a:r>
                        <a:rPr lang="en-US" b="0" baseline="0" dirty="0"/>
                        <a:t> a social worker</a:t>
                      </a:r>
                      <a:endParaRPr lang="en-US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 (55%)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(22%)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 (40%)</a:t>
                      </a:r>
                    </a:p>
                  </a:txBody>
                  <a:tcPr>
                    <a:solidFill>
                      <a:srgbClr val="55D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16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Not working</a:t>
                      </a:r>
                      <a:r>
                        <a:rPr lang="en-US" b="0" baseline="0" dirty="0"/>
                        <a:t> as a social worker</a:t>
                      </a:r>
                      <a:endParaRPr lang="en-US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 (45%)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 (78%)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(60%)</a:t>
                      </a:r>
                    </a:p>
                  </a:txBody>
                  <a:tcPr>
                    <a:solidFill>
                      <a:srgbClr val="55D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>
                    <a:solidFill>
                      <a:srgbClr val="55D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 (100%)</a:t>
                      </a:r>
                    </a:p>
                  </a:txBody>
                  <a:tcPr>
                    <a:solidFill>
                      <a:srgbClr val="55D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 (100%)</a:t>
                      </a:r>
                    </a:p>
                  </a:txBody>
                  <a:tcPr>
                    <a:solidFill>
                      <a:srgbClr val="55D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(100%)</a:t>
                      </a:r>
                    </a:p>
                  </a:txBody>
                  <a:tcPr>
                    <a:solidFill>
                      <a:srgbClr val="55D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92BC108-EEFA-D840-9779-0B91DDA05B64}"/>
              </a:ext>
            </a:extLst>
          </p:cNvPr>
          <p:cNvSpPr txBox="1"/>
          <p:nvPr/>
        </p:nvSpPr>
        <p:spPr>
          <a:xfrm>
            <a:off x="3457049" y="3841790"/>
            <a:ext cx="84301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Make a comparison across independent variable: We want to compare people with different majors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Students with social work major will more likely to work as a social worker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55% of social work majors are working as a social worker while only 22% of not social work majors are working as a social worker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4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Interpreting Contingency Tables</a:t>
            </a: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endParaRPr lang="en-US" sz="2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595640"/>
              </p:ext>
            </p:extLst>
          </p:nvPr>
        </p:nvGraphicFramePr>
        <p:xfrm>
          <a:off x="3549761" y="715356"/>
          <a:ext cx="769948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8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Opinion on death penalty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Political ideology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Liberal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Conservative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Favor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462 (68.1%)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Oppose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 (31.9%)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678</a:t>
                      </a:r>
                      <a:r>
                        <a:rPr lang="en-US" b="1" baseline="0" dirty="0"/>
                        <a:t> (100%)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FB8FD5-AF58-E043-AE74-61AB3A8E6D17}"/>
              </a:ext>
            </a:extLst>
          </p:cNvPr>
          <p:cNvSpPr txBox="1"/>
          <p:nvPr/>
        </p:nvSpPr>
        <p:spPr>
          <a:xfrm>
            <a:off x="3549761" y="2942895"/>
            <a:ext cx="80614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Make a comparison across independent variable: We want to compare people with different political ideology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44.6% of liberals oppose death penalty while 29.9% of moderates and only 24.9% of conservatives oppose death penalty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In the whole sample 31.9% of respondents opposed death penalty: Liberals are overrepresented among those opposing death penalty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1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Bivariate Analysis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1477" y="895638"/>
            <a:ext cx="8145516" cy="526342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chemeClr val="tx1"/>
                </a:solidFill>
                <a:latin typeface="+mj-lt"/>
              </a:rPr>
              <a:t>Simultaneous analysis of two variables (attributes) </a:t>
            </a:r>
          </a:p>
          <a:p>
            <a:r>
              <a:rPr lang="en-US" sz="2600" dirty="0">
                <a:solidFill>
                  <a:schemeClr val="tx1"/>
                </a:solidFill>
                <a:latin typeface="+mj-lt"/>
              </a:rPr>
              <a:t>Examining the relationship between two variables (association)</a:t>
            </a:r>
          </a:p>
          <a:p>
            <a:r>
              <a:rPr lang="en-US" sz="2600" dirty="0">
                <a:solidFill>
                  <a:schemeClr val="tx1"/>
                </a:solidFill>
                <a:latin typeface="+mj-lt"/>
              </a:rPr>
              <a:t>If two variables are associated, we can predict the score of a case on one variable from the score of that case on the other variable</a:t>
            </a:r>
          </a:p>
          <a:p>
            <a:r>
              <a:rPr lang="en-US" sz="2600" dirty="0">
                <a:solidFill>
                  <a:schemeClr val="tx1"/>
                </a:solidFill>
                <a:latin typeface="+mj-lt"/>
              </a:rPr>
              <a:t>E.g. If education and salary are associated, we can predict that people who have college degree will have higher salary than those who have only high school diploma</a:t>
            </a:r>
          </a:p>
          <a:p>
            <a:r>
              <a:rPr lang="en-US" sz="2600" dirty="0">
                <a:solidFill>
                  <a:schemeClr val="tx1"/>
                </a:solidFill>
                <a:latin typeface="+mj-lt"/>
              </a:rPr>
              <a:t>Dependent and independent variables</a:t>
            </a:r>
          </a:p>
          <a:p>
            <a:r>
              <a:rPr lang="en-US" sz="2600" dirty="0">
                <a:solidFill>
                  <a:schemeClr val="tx1"/>
                </a:solidFill>
                <a:latin typeface="+mj-lt"/>
              </a:rPr>
              <a:t>Strength of the relationship</a:t>
            </a:r>
          </a:p>
          <a:p>
            <a:r>
              <a:rPr lang="en-US" sz="2600" dirty="0">
                <a:solidFill>
                  <a:schemeClr val="tx1"/>
                </a:solidFill>
                <a:latin typeface="+mj-lt"/>
              </a:rPr>
              <a:t>Direction or pattern of the relationship</a:t>
            </a:r>
          </a:p>
          <a:p>
            <a:r>
              <a:rPr lang="en-US" sz="2600" dirty="0">
                <a:solidFill>
                  <a:schemeClr val="tx1"/>
                </a:solidFill>
                <a:latin typeface="+mj-lt"/>
              </a:rPr>
              <a:t>Statistical significance test </a:t>
            </a:r>
            <a:r>
              <a:rPr lang="en-US" sz="2600" dirty="0">
                <a:solidFill>
                  <a:schemeClr val="tx1"/>
                </a:solidFill>
                <a:latin typeface="+mj-lt"/>
                <a:sym typeface="Wingdings"/>
              </a:rPr>
              <a:t> Are the relationships observed in the sample caused by pure random chance? Can we detect nonrandom relationships?</a:t>
            </a:r>
          </a:p>
          <a:p>
            <a:endParaRPr lang="en-US" sz="2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31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Dependent vs. Independent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2124" y="1123837"/>
            <a:ext cx="8080994" cy="5120640"/>
          </a:xfrm>
        </p:spPr>
        <p:txBody>
          <a:bodyPr>
            <a:normAutofit/>
          </a:bodyPr>
          <a:lstStyle/>
          <a:p>
            <a:endParaRPr lang="en-US" sz="2400" b="1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Three most typical pairs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Independent categorical &amp;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Dependent categorical 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+mj-lt"/>
              </a:rPr>
              <a:t>Level of education vs SES (high, middle, and low)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Independent categorical &amp; Dependent continuous (ratio)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+mj-lt"/>
              </a:rPr>
              <a:t>Level of education vs income (annual $)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Independent continuous (ratio) &amp; Dependent continuous (ratio)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+mj-lt"/>
              </a:rPr>
              <a:t>Age (years) &amp; income (annual $)</a:t>
            </a:r>
          </a:p>
          <a:p>
            <a:endParaRPr lang="en-US" sz="2600" b="1" dirty="0">
              <a:solidFill>
                <a:schemeClr val="tx1"/>
              </a:solidFill>
              <a:latin typeface="+mj-lt"/>
            </a:endParaRPr>
          </a:p>
          <a:p>
            <a:endParaRPr lang="en-US" sz="2600" b="1" dirty="0">
              <a:solidFill>
                <a:schemeClr val="tx1"/>
              </a:solidFill>
              <a:latin typeface="+mj-lt"/>
            </a:endParaRPr>
          </a:p>
          <a:p>
            <a:endParaRPr lang="en-US" sz="2600" b="1" dirty="0">
              <a:solidFill>
                <a:schemeClr val="tx1"/>
              </a:solidFill>
              <a:latin typeface="+mj-lt"/>
            </a:endParaRPr>
          </a:p>
          <a:p>
            <a:endParaRPr lang="en-US" sz="2600" b="1" dirty="0">
              <a:solidFill>
                <a:schemeClr val="tx1"/>
              </a:solidFill>
              <a:latin typeface="+mj-lt"/>
            </a:endParaRPr>
          </a:p>
          <a:p>
            <a:endParaRPr lang="en-US" sz="2600" b="1" dirty="0">
              <a:solidFill>
                <a:schemeClr val="tx1"/>
              </a:solidFill>
              <a:latin typeface="+mj-lt"/>
            </a:endParaRPr>
          </a:p>
          <a:p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426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Bivariate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2495" y="718344"/>
            <a:ext cx="8229600" cy="4533900"/>
          </a:xfrm>
        </p:spPr>
        <p:txBody>
          <a:bodyPr/>
          <a:lstStyle/>
          <a:p>
            <a:pPr marL="0" lvl="1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Contingency tables (Crosstabs) 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 Relationship between two  categorical variables</a:t>
            </a:r>
          </a:p>
          <a:p>
            <a:pPr marL="0" lvl="1" indent="0">
              <a:buNone/>
            </a:pPr>
            <a:endParaRPr lang="en-US" sz="2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lvl="1" indent="0">
              <a:buNone/>
            </a:pPr>
            <a:endParaRPr lang="en-US" sz="2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lvl="1" indent="0">
              <a:buNone/>
            </a:pPr>
            <a:endParaRPr lang="en-US" sz="2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lvl="1" indent="0">
              <a:buNone/>
            </a:pPr>
            <a:endParaRPr lang="en-US" sz="2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lvl="1" indent="0">
              <a:buNone/>
            </a:pPr>
            <a:r>
              <a:rPr lang="en-US" sz="2200" b="1" dirty="0">
                <a:solidFill>
                  <a:schemeClr val="tx1"/>
                </a:solidFill>
                <a:sym typeface="Wingdings" panose="05000000000000000000" pitchFamily="2" charset="2"/>
              </a:rPr>
              <a:t>Comparing means 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 Relationship between </a:t>
            </a:r>
            <a:r>
              <a:rPr lang="hu-HU" sz="2200" dirty="0">
                <a:solidFill>
                  <a:schemeClr val="tx1"/>
                </a:solidFill>
                <a:sym typeface="Wingdings" panose="05000000000000000000" pitchFamily="2" charset="2"/>
              </a:rPr>
              <a:t>a 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categorical </a:t>
            </a:r>
            <a:r>
              <a:rPr lang="hu-HU" sz="2200" dirty="0">
                <a:solidFill>
                  <a:schemeClr val="tx1"/>
                </a:solidFill>
                <a:sym typeface="Wingdings" panose="05000000000000000000" pitchFamily="2" charset="2"/>
              </a:rPr>
              <a:t>independent and a continous dependet 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variable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Compare means of a continuous variable across different groups</a:t>
            </a:r>
          </a:p>
          <a:p>
            <a:pPr marL="0" lvl="1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00817" y="4656732"/>
            <a:ext cx="5268037" cy="941388"/>
            <a:chOff x="805217" y="2353316"/>
            <a:chExt cx="5268037" cy="941388"/>
          </a:xfrm>
        </p:grpSpPr>
        <p:sp>
          <p:nvSpPr>
            <p:cNvPr id="4" name="Rectangle 3"/>
            <p:cNvSpPr/>
            <p:nvPr/>
          </p:nvSpPr>
          <p:spPr>
            <a:xfrm>
              <a:off x="805217" y="2353316"/>
              <a:ext cx="2101756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Independent Variable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Nominal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Ordinal</a:t>
              </a:r>
              <a:r>
                <a:rPr lang="hu-HU" sz="1400" dirty="0">
                  <a:solidFill>
                    <a:schemeClr val="tx1"/>
                  </a:solidFill>
                </a:rPr>
                <a:t> 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71498" y="2380304"/>
              <a:ext cx="2101756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Dependent Variable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Interval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Ratio</a:t>
              </a:r>
            </a:p>
          </p:txBody>
        </p:sp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>
              <a:off x="2906973" y="2810516"/>
              <a:ext cx="1064525" cy="269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700817" y="1752600"/>
            <a:ext cx="5268037" cy="941388"/>
            <a:chOff x="805217" y="2353316"/>
            <a:chExt cx="5268037" cy="941388"/>
          </a:xfrm>
        </p:grpSpPr>
        <p:sp>
          <p:nvSpPr>
            <p:cNvPr id="11" name="Rectangle 10"/>
            <p:cNvSpPr/>
            <p:nvPr/>
          </p:nvSpPr>
          <p:spPr>
            <a:xfrm>
              <a:off x="805217" y="2353316"/>
              <a:ext cx="2101756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Independent Variable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Nominal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Ordinal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71498" y="2380304"/>
              <a:ext cx="2101756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Dependent Variable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Nominal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Ordinal</a:t>
              </a:r>
            </a:p>
          </p:txBody>
        </p:sp>
        <p:cxnSp>
          <p:nvCxnSpPr>
            <p:cNvPr id="13" name="Straight Arrow Connector 12"/>
            <p:cNvCxnSpPr>
              <a:stCxn id="11" idx="3"/>
            </p:cNvCxnSpPr>
            <p:nvPr/>
          </p:nvCxnSpPr>
          <p:spPr>
            <a:xfrm>
              <a:off x="2906973" y="2810516"/>
              <a:ext cx="1064525" cy="23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8364548" y="4337844"/>
            <a:ext cx="2965617" cy="914400"/>
            <a:chOff x="5526702" y="5440362"/>
            <a:chExt cx="2965617" cy="914400"/>
          </a:xfrm>
        </p:grpSpPr>
        <p:sp>
          <p:nvSpPr>
            <p:cNvPr id="15" name="TextBox 14"/>
            <p:cNvSpPr txBox="1"/>
            <p:nvPr/>
          </p:nvSpPr>
          <p:spPr>
            <a:xfrm>
              <a:off x="6931834" y="5675918"/>
              <a:ext cx="1476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5-scale ordinal-level allowed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526702" y="5440362"/>
              <a:ext cx="2965617" cy="914400"/>
              <a:chOff x="5526702" y="5440362"/>
              <a:chExt cx="2965617" cy="9144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6847764" y="5440362"/>
                <a:ext cx="1644555" cy="9144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5526702" y="6043514"/>
                <a:ext cx="1321062" cy="31124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4346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Bivariate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5413" y="736600"/>
            <a:ext cx="8229600" cy="4533900"/>
          </a:xfrm>
        </p:spPr>
        <p:txBody>
          <a:bodyPr/>
          <a:lstStyle/>
          <a:p>
            <a:pPr marL="0" lvl="1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Simple Regression  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 Relationship between two interval/ratio level variables</a:t>
            </a:r>
          </a:p>
          <a:p>
            <a:pPr marL="0" lvl="1" indent="0">
              <a:buNone/>
            </a:pPr>
            <a:endParaRPr lang="en-US" sz="2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lvl="1" indent="0">
              <a:buNone/>
            </a:pPr>
            <a:endParaRPr lang="en-US" sz="2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lvl="1" indent="0">
              <a:buNone/>
            </a:pPr>
            <a:endParaRPr lang="en-US" sz="2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lvl="1" indent="0">
              <a:buNone/>
            </a:pPr>
            <a:endParaRPr lang="en-US" sz="2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lvl="1" indent="0">
              <a:buNone/>
            </a:pPr>
            <a:endParaRPr lang="en-US" sz="2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lvl="1" indent="0">
              <a:buNone/>
            </a:pPr>
            <a:endParaRPr lang="en-US" sz="2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lvl="1" indent="0">
              <a:buNone/>
            </a:pPr>
            <a:endParaRPr lang="en-US" sz="2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lvl="1" indent="0">
              <a:buNone/>
            </a:pPr>
            <a:endParaRPr lang="en-US" sz="2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lvl="1" indent="0">
              <a:buNone/>
            </a:pPr>
            <a:endParaRPr lang="en-US" sz="2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lvl="1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19349" y="1721643"/>
            <a:ext cx="5268037" cy="941388"/>
            <a:chOff x="805217" y="2353316"/>
            <a:chExt cx="5268037" cy="941388"/>
          </a:xfrm>
        </p:grpSpPr>
        <p:sp>
          <p:nvSpPr>
            <p:cNvPr id="4" name="Rectangle 3"/>
            <p:cNvSpPr/>
            <p:nvPr/>
          </p:nvSpPr>
          <p:spPr>
            <a:xfrm>
              <a:off x="805217" y="2353316"/>
              <a:ext cx="2101756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Independent Variable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Interval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Ratio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71498" y="2380304"/>
              <a:ext cx="2101756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Dependent Variable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Interval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Ratio</a:t>
              </a:r>
            </a:p>
          </p:txBody>
        </p:sp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>
              <a:off x="2906973" y="2810516"/>
              <a:ext cx="1064525" cy="269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8514973" y="2371327"/>
            <a:ext cx="2928539" cy="1595438"/>
            <a:chOff x="5677470" y="4759324"/>
            <a:chExt cx="2928539" cy="1595438"/>
          </a:xfrm>
        </p:grpSpPr>
        <p:sp>
          <p:nvSpPr>
            <p:cNvPr id="10" name="TextBox 9"/>
            <p:cNvSpPr txBox="1"/>
            <p:nvPr/>
          </p:nvSpPr>
          <p:spPr>
            <a:xfrm>
              <a:off x="7088604" y="5635952"/>
              <a:ext cx="1517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5-scale ordinal-level allowed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677470" y="4759324"/>
              <a:ext cx="2814849" cy="1595438"/>
              <a:chOff x="5677470" y="4759324"/>
              <a:chExt cx="2814849" cy="1595438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6847764" y="5440362"/>
                <a:ext cx="1644555" cy="9144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5677470" y="4759324"/>
                <a:ext cx="1411134" cy="81494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 flipV="1">
            <a:off x="5899474" y="2443676"/>
            <a:ext cx="3785793" cy="1065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38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Bivariate Analysis of Categorical Variables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solidFill>
                  <a:schemeClr val="tx1"/>
                </a:solidFill>
                <a:latin typeface="+mj-lt"/>
              </a:rPr>
              <a:t>We display the scores of two different variables at the same time in table (matrix) format</a:t>
            </a:r>
          </a:p>
          <a:p>
            <a:r>
              <a:rPr lang="en-US" sz="2600" dirty="0">
                <a:solidFill>
                  <a:schemeClr val="tx1"/>
                </a:solidFill>
                <a:latin typeface="+mj-lt"/>
              </a:rPr>
              <a:t>Commonly used technique in research</a:t>
            </a:r>
          </a:p>
          <a:p>
            <a:r>
              <a:rPr lang="en-US" sz="2600" dirty="0">
                <a:solidFill>
                  <a:schemeClr val="tx1"/>
                </a:solidFill>
                <a:latin typeface="+mj-lt"/>
              </a:rPr>
              <a:t>Different names of the same technique: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+mj-lt"/>
              </a:rPr>
              <a:t>Contingency tables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+mj-lt"/>
              </a:rPr>
              <a:t>Bivariate tables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+mj-lt"/>
              </a:rPr>
              <a:t>Crosstabs</a:t>
            </a:r>
          </a:p>
          <a:p>
            <a:endParaRPr lang="en-US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9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54FC-BCDF-DC4C-9E4A-17A2C91F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Raw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EF3701-F37B-4743-9931-DB488DE8C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0875" y="768626"/>
            <a:ext cx="6853673" cy="5247861"/>
          </a:xfrm>
        </p:spPr>
      </p:pic>
    </p:spTree>
    <p:extLst>
      <p:ext uri="{BB962C8B-B14F-4D97-AF65-F5344CB8AC3E}">
        <p14:creationId xmlns:p14="http://schemas.microsoft.com/office/powerpoint/2010/main" val="69327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9B2F-007A-2143-B993-5ACC98E9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Frequency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07D0CE-1F63-014E-A6CE-CEDBF2C88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7398" y="931720"/>
            <a:ext cx="5894215" cy="4985415"/>
          </a:xfrm>
        </p:spPr>
      </p:pic>
    </p:spTree>
    <p:extLst>
      <p:ext uri="{BB962C8B-B14F-4D97-AF65-F5344CB8AC3E}">
        <p14:creationId xmlns:p14="http://schemas.microsoft.com/office/powerpoint/2010/main" val="173450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Contingency Table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064893"/>
              </p:ext>
            </p:extLst>
          </p:nvPr>
        </p:nvGraphicFramePr>
        <p:xfrm>
          <a:off x="3758130" y="1845952"/>
          <a:ext cx="6161966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College Major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5D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Job</a:t>
                      </a:r>
                      <a:r>
                        <a:rPr lang="en-US" b="1" baseline="0" dirty="0"/>
                        <a:t> type</a:t>
                      </a:r>
                      <a:endParaRPr 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Social work major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 social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work major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>
                    <a:solidFill>
                      <a:srgbClr val="55D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Working as</a:t>
                      </a:r>
                      <a:r>
                        <a:rPr lang="en-US" b="0" baseline="0" dirty="0"/>
                        <a:t> a social worker</a:t>
                      </a:r>
                      <a:endParaRPr lang="en-US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rgbClr val="55D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Not working</a:t>
                      </a:r>
                      <a:r>
                        <a:rPr lang="en-US" b="0" baseline="0" dirty="0"/>
                        <a:t> as a social worker</a:t>
                      </a:r>
                      <a:endParaRPr lang="en-US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rgbClr val="55D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>
                    <a:solidFill>
                      <a:srgbClr val="55D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>
                    <a:solidFill>
                      <a:srgbClr val="55D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solidFill>
                      <a:srgbClr val="55D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rgbClr val="55D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3758130" y="584920"/>
            <a:ext cx="7911438" cy="4584647"/>
            <a:chOff x="2119830" y="1640452"/>
            <a:chExt cx="7911438" cy="4584647"/>
          </a:xfrm>
        </p:grpSpPr>
        <p:grpSp>
          <p:nvGrpSpPr>
            <p:cNvPr id="15" name="Group 14"/>
            <p:cNvGrpSpPr/>
            <p:nvPr/>
          </p:nvGrpSpPr>
          <p:grpSpPr>
            <a:xfrm>
              <a:off x="4911956" y="1640452"/>
              <a:ext cx="2101756" cy="1217271"/>
              <a:chOff x="3387956" y="2564831"/>
              <a:chExt cx="2101756" cy="1217271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387956" y="2564831"/>
                <a:ext cx="2101756" cy="9144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Put the independent variable as the column</a:t>
                </a:r>
              </a:p>
            </p:txBody>
          </p:sp>
          <p:cxnSp>
            <p:nvCxnSpPr>
              <p:cNvPr id="10" name="Straight Arrow Connector 9"/>
              <p:cNvCxnSpPr>
                <a:cxnSpLocks/>
                <a:stCxn id="5" idx="4"/>
              </p:cNvCxnSpPr>
              <p:nvPr/>
            </p:nvCxnSpPr>
            <p:spPr>
              <a:xfrm>
                <a:off x="4438834" y="3479231"/>
                <a:ext cx="0" cy="30287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119830" y="1733437"/>
              <a:ext cx="2101756" cy="1168047"/>
              <a:chOff x="3442068" y="2463827"/>
              <a:chExt cx="2101756" cy="116804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442068" y="2463827"/>
                <a:ext cx="2101756" cy="9144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Dependent variable as the row</a:t>
                </a:r>
              </a:p>
            </p:txBody>
          </p:sp>
          <p:cxnSp>
            <p:nvCxnSpPr>
              <p:cNvPr id="18" name="Straight Arrow Connector 17"/>
              <p:cNvCxnSpPr>
                <a:cxnSpLocks/>
                <a:stCxn id="17" idx="4"/>
              </p:cNvCxnSpPr>
              <p:nvPr/>
            </p:nvCxnSpPr>
            <p:spPr>
              <a:xfrm>
                <a:off x="4492946" y="3378227"/>
                <a:ext cx="0" cy="25364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4911957" y="5496922"/>
              <a:ext cx="1539924" cy="728177"/>
              <a:chOff x="3430872" y="1267505"/>
              <a:chExt cx="2101757" cy="1329826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430872" y="1682931"/>
                <a:ext cx="2101757" cy="9144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Column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marginals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Arrow Connector 25"/>
              <p:cNvCxnSpPr>
                <a:cxnSpLocks/>
              </p:cNvCxnSpPr>
              <p:nvPr/>
            </p:nvCxnSpPr>
            <p:spPr>
              <a:xfrm flipH="1" flipV="1">
                <a:off x="3671217" y="1267505"/>
                <a:ext cx="307796" cy="66164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cxnSpLocks/>
                <a:stCxn id="25" idx="7"/>
              </p:cNvCxnSpPr>
              <p:nvPr/>
            </p:nvCxnSpPr>
            <p:spPr>
              <a:xfrm flipV="1">
                <a:off x="5224833" y="1267505"/>
                <a:ext cx="235018" cy="54933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926115" y="4150891"/>
              <a:ext cx="2105153" cy="627524"/>
              <a:chOff x="2490362" y="2320522"/>
              <a:chExt cx="2873208" cy="1146009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3261814" y="2552131"/>
                <a:ext cx="2101756" cy="9144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Row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marginals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Arrow Connector 34"/>
              <p:cNvCxnSpPr>
                <a:cxnSpLocks/>
              </p:cNvCxnSpPr>
              <p:nvPr/>
            </p:nvCxnSpPr>
            <p:spPr>
              <a:xfrm flipH="1" flipV="1">
                <a:off x="2490362" y="2320522"/>
                <a:ext cx="932423" cy="45326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cxnSpLocks/>
              </p:cNvCxnSpPr>
              <p:nvPr/>
            </p:nvCxnSpPr>
            <p:spPr>
              <a:xfrm flipH="1">
                <a:off x="2573776" y="3212949"/>
                <a:ext cx="849009" cy="2217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25299A7-4A31-1941-93A9-E70552E835C5}"/>
              </a:ext>
            </a:extLst>
          </p:cNvPr>
          <p:cNvSpPr txBox="1"/>
          <p:nvPr/>
        </p:nvSpPr>
        <p:spPr>
          <a:xfrm>
            <a:off x="3594643" y="5169567"/>
            <a:ext cx="807492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Raw numbers don’t tell us too much: They need to be standardized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We calculate column percentages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1891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SDSU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C122A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6798</TotalTime>
  <Words>610</Words>
  <Application>Microsoft Macintosh PowerPoint</Application>
  <PresentationFormat>Widescreen</PresentationFormat>
  <Paragraphs>150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Wingdings 2</vt:lpstr>
      <vt:lpstr>Frame</vt:lpstr>
      <vt:lpstr>Bivariate analysis:  Contingency tables </vt:lpstr>
      <vt:lpstr>Bivariate Analysis </vt:lpstr>
      <vt:lpstr>Dependent vs. Independent Variables</vt:lpstr>
      <vt:lpstr>Bivariate Analysis</vt:lpstr>
      <vt:lpstr>Bivariate Analysis</vt:lpstr>
      <vt:lpstr>Bivariate Analysis of Categorical Variables</vt:lpstr>
      <vt:lpstr>Raw data</vt:lpstr>
      <vt:lpstr>Frequency Distribution</vt:lpstr>
      <vt:lpstr>Contingency Table</vt:lpstr>
      <vt:lpstr>Interpreting Contingency Tables</vt:lpstr>
      <vt:lpstr>Interpreting Contingency Tables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301  Concepts and Issues in Public Administration</dc:title>
  <dc:creator>Microsoft Office User</dc:creator>
  <cp:lastModifiedBy>Burrel Vann</cp:lastModifiedBy>
  <cp:revision>306</cp:revision>
  <dcterms:created xsi:type="dcterms:W3CDTF">2017-08-08T03:07:47Z</dcterms:created>
  <dcterms:modified xsi:type="dcterms:W3CDTF">2023-10-15T20:23:36Z</dcterms:modified>
</cp:coreProperties>
</file>