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432FF"/>
    <a:srgbClr val="00FD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68"/>
  </p:normalViewPr>
  <p:slideViewPr>
    <p:cSldViewPr snapToGrid="0" snapToObjects="1">
      <p:cViewPr varScale="1">
        <p:scale>
          <a:sx n="130" d="100"/>
          <a:sy n="13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Average</a:t>
            </a:r>
            <a:r>
              <a:rPr lang="en-US" baseline="0" dirty="0">
                <a:solidFill>
                  <a:schemeClr val="tx1"/>
                </a:solidFill>
              </a:rPr>
              <a:t> life expectancy in the US (2011)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DA-8745-BB8C-F021A5C811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Sheet1!$F$11:$J$11</c:f>
              <c:strCache>
                <c:ptCount val="5"/>
                <c:pt idx="0">
                  <c:v>Overal US</c:v>
                </c:pt>
                <c:pt idx="1">
                  <c:v>African Americans</c:v>
                </c:pt>
                <c:pt idx="2">
                  <c:v>Whites</c:v>
                </c:pt>
                <c:pt idx="3">
                  <c:v>Latinos</c:v>
                </c:pt>
                <c:pt idx="4">
                  <c:v>Asian Americans</c:v>
                </c:pt>
              </c:strCache>
            </c:strRef>
          </c:cat>
          <c:val>
            <c:numRef>
              <c:f>Sheet1!$F$12:$J$12</c:f>
              <c:numCache>
                <c:formatCode>General</c:formatCode>
                <c:ptCount val="5"/>
                <c:pt idx="0">
                  <c:v>78.599999999999994</c:v>
                </c:pt>
                <c:pt idx="1">
                  <c:v>74.3</c:v>
                </c:pt>
                <c:pt idx="2">
                  <c:v>78.7</c:v>
                </c:pt>
                <c:pt idx="3">
                  <c:v>83.5</c:v>
                </c:pt>
                <c:pt idx="4">
                  <c:v>87.3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DA-8745-BB8C-F021A5C81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-51"/>
        <c:axId val="-1496150704"/>
        <c:axId val="-1496295520"/>
      </c:barChart>
      <c:catAx>
        <c:axId val="-149615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6295520"/>
        <c:crosses val="autoZero"/>
        <c:auto val="1"/>
        <c:lblAlgn val="ctr"/>
        <c:lblOffset val="100"/>
        <c:noMultiLvlLbl val="0"/>
      </c:catAx>
      <c:valAx>
        <c:axId val="-1496295520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615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C014-2300-E749-9F0D-04D462435341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3F7D-BA2A-B545-9835-B7D9602B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63F7D-BA2A-B545-9835-B7D9602B3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7379" y="95532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Descriptive Statistics 2</a:t>
            </a:r>
            <a:br>
              <a:rPr lang="en-US" sz="3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7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379" y="2752109"/>
            <a:ext cx="7304903" cy="3289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26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lang="en-US" sz="2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7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Investigation &amp;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175B8-4774-6542-8324-450B288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701" y="852884"/>
            <a:ext cx="270126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21" y="3048001"/>
            <a:ext cx="8229600" cy="655091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Dispersion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649" y="906437"/>
            <a:ext cx="8229600" cy="55933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Suppose that a manager wants to evaluate the performance of two delivery truck drivers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Average time per delivery: The average time it takes to complete a delivery over a specific period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The daily averages (means) of the two drivers are very close to each other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Measures of dispersion however reveal substantial differences in the distributions of delivery times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Courier B  More scores in the high and low ranges.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More diverse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More variety 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Courier A  Scores are more grouped around the mean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More consistent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Less dispersion</a:t>
            </a:r>
          </a:p>
          <a:p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54" y="2262057"/>
            <a:ext cx="8229600" cy="8080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772" y="-536781"/>
            <a:ext cx="8331958" cy="4533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Distances between each score and the mean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If scores are clustered around the mean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Deviations are small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Five scores: 10, 20, 30, 40, 50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Mean = 150/5=30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But, sum of the deviations is always zero  Square each of the deviations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8924"/>
              </p:ext>
            </p:extLst>
          </p:nvPr>
        </p:nvGraphicFramePr>
        <p:xfrm>
          <a:off x="3744819" y="3070095"/>
          <a:ext cx="6387153" cy="302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065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Deviations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Deviations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Squared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1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(10-30)=</a:t>
                      </a:r>
                      <a:r>
                        <a:rPr lang="en-US" sz="1600" baseline="0" dirty="0"/>
                        <a:t> -20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(-20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(20-30)=</a:t>
                      </a:r>
                      <a:r>
                        <a:rPr lang="en-US" sz="1600" baseline="0" dirty="0"/>
                        <a:t> 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(30-30)=</a:t>
                      </a:r>
                      <a:r>
                        <a:rPr lang="en-US" sz="1600" baseline="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(40-30)=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(10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(50-30)=</a:t>
                      </a:r>
                      <a:r>
                        <a:rPr lang="en-US" sz="1600" baseline="0" dirty="0"/>
                        <a:t> 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(20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6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Sum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150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1,000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24" y="2742023"/>
            <a:ext cx="8229600" cy="808038"/>
          </a:xfrm>
        </p:spPr>
        <p:txBody>
          <a:bodyPr/>
          <a:lstStyle/>
          <a:p>
            <a:r>
              <a:rPr lang="en-US" dirty="0"/>
              <a:t>Almost there…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752" y="1635639"/>
            <a:ext cx="8229600" cy="4533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The sum of squared deviations will increase with sample size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We need to standardize for sample of different sizes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Divide the sum of squared deviations by N (sample size)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Variance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Standard deviation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</a:t>
            </a:r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Standard deviation  Higher for the more diverse distributions and lower for less diverse distribution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When standard deviation is 0  Every single case in the sample had exactly the same score</a:t>
            </a:r>
          </a:p>
          <a:p>
            <a:r>
              <a:rPr lang="en-US" sz="24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Standard deviation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Average or standard distance of a set of values from the mean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49" y="2444980"/>
            <a:ext cx="1631853" cy="81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70" y="1983632"/>
            <a:ext cx="1376875" cy="6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of this</a:t>
            </a:r>
            <a:br>
              <a:rPr lang="en-US" b="1" dirty="0"/>
            </a:br>
            <a:r>
              <a:rPr lang="en-US" b="1" dirty="0"/>
              <a:t>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Measures of central tendency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Measures of dispersion</a:t>
            </a:r>
          </a:p>
        </p:txBody>
      </p:sp>
    </p:spTree>
    <p:extLst>
      <p:ext uri="{BB962C8B-B14F-4D97-AF65-F5344CB8AC3E}">
        <p14:creationId xmlns:p14="http://schemas.microsoft.com/office/powerpoint/2010/main" val="280455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887" y="903996"/>
            <a:ext cx="7794648" cy="520857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Some idea of the typical or average case in the distribution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 single value that attempts to describe a set of data by identifying the central position within that set of data</a:t>
            </a:r>
          </a:p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Powerful: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Reduces huge arrays of data to a single number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Measures of central tendency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W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e often compare scores of subunits with the typical or average social behavior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895757"/>
              </p:ext>
            </p:extLst>
          </p:nvPr>
        </p:nvGraphicFramePr>
        <p:xfrm>
          <a:off x="5030801" y="3655536"/>
          <a:ext cx="5178056" cy="280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88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Mode: Most Frequent or</a:t>
            </a:r>
            <a:br>
              <a:rPr lang="en-US" b="1" dirty="0"/>
            </a:br>
            <a:r>
              <a:rPr lang="en-US" b="1" dirty="0"/>
              <a:t>Common</a:t>
            </a:r>
            <a:br>
              <a:rPr lang="en-US" b="1" dirty="0"/>
            </a:br>
            <a:r>
              <a:rPr lang="en-US" b="1" dirty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30853" cy="5120640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Scores: 92, 88, 74, 92, 53, 74, 87, 92, 74, 75, 55, 92, 88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Arrange: 53, 55,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74, 74, 74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75, 87,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88, 88,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92, 92, 92, 92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More than one mode is possible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79684" y="1932198"/>
            <a:ext cx="2033358" cy="1890780"/>
            <a:chOff x="6557750" y="2612681"/>
            <a:chExt cx="2129050" cy="1890780"/>
          </a:xfrm>
        </p:grpSpPr>
        <p:sp>
          <p:nvSpPr>
            <p:cNvPr id="5" name="Oval 4"/>
            <p:cNvSpPr/>
            <p:nvPr/>
          </p:nvSpPr>
          <p:spPr>
            <a:xfrm>
              <a:off x="6557750" y="2612681"/>
              <a:ext cx="2129050" cy="6354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629099" y="3289110"/>
              <a:ext cx="0" cy="406313"/>
            </a:xfrm>
            <a:prstGeom prst="straightConnector1">
              <a:avLst/>
            </a:prstGeom>
            <a:ln w="349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260609" y="3736366"/>
              <a:ext cx="736979" cy="767095"/>
              <a:chOff x="7267432" y="3736366"/>
              <a:chExt cx="736979" cy="76709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267432" y="3736366"/>
                <a:ext cx="736979" cy="76709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66379" y="3902395"/>
                <a:ext cx="614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92</a:t>
                </a: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84491"/>
              </p:ext>
            </p:extLst>
          </p:nvPr>
        </p:nvGraphicFramePr>
        <p:xfrm>
          <a:off x="3833280" y="3391785"/>
          <a:ext cx="4204934" cy="26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350">
                <a:tc>
                  <a:txBody>
                    <a:bodyPr/>
                    <a:lstStyle/>
                    <a:p>
                      <a:r>
                        <a:rPr lang="en-US" dirty="0"/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b="1" dirty="0"/>
                        <a:t>Protestant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b="1" dirty="0"/>
                        <a:t>Catholic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b="1" dirty="0"/>
                        <a:t>Jew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b="1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b="1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35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07DFA4-D558-454B-9617-E31E6C25BAA1}"/>
              </a:ext>
            </a:extLst>
          </p:cNvPr>
          <p:cNvSpPr txBox="1"/>
          <p:nvPr/>
        </p:nvSpPr>
        <p:spPr>
          <a:xfrm>
            <a:off x="8832798" y="4460677"/>
            <a:ext cx="276732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also mode when variables are measured at the nominal level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0DDB4-3B0E-C14C-933E-5B4B8C87EE0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171710" y="4922342"/>
            <a:ext cx="661088" cy="0"/>
          </a:xfrm>
          <a:prstGeom prst="straightConnector1">
            <a:avLst/>
          </a:prstGeom>
          <a:ln w="3492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Median: Middle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2189" y="1937996"/>
            <a:ext cx="8102992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Always represents the exact center of a distribution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Half of the numbers are smaller &amp; the other half are greater than the median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Scores:   92, 88, 74, 92, 53, 74, 87, 92, 74, 75, 55, 92, 88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Arrange: 53, 55, 74, 74, 74, 75,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87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88, 88, 92, 92, 92, 92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Even number of cases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Average of the two middle cases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Arrange: 53, 55, 74, 74, 74, 75, 87, 88, 88, 92, 92, 92, 92, 97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28477" y="4702273"/>
            <a:ext cx="2793284" cy="617277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4180" y="2749540"/>
            <a:ext cx="2793284" cy="617277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78989" y="4662221"/>
            <a:ext cx="2793284" cy="617277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51647" y="4651793"/>
            <a:ext cx="2397456" cy="1679745"/>
            <a:chOff x="3621206" y="5064490"/>
            <a:chExt cx="2397456" cy="1679745"/>
          </a:xfrm>
        </p:grpSpPr>
        <p:sp>
          <p:nvSpPr>
            <p:cNvPr id="8" name="Oval 7"/>
            <p:cNvSpPr/>
            <p:nvPr/>
          </p:nvSpPr>
          <p:spPr>
            <a:xfrm>
              <a:off x="4391320" y="5064490"/>
              <a:ext cx="857228" cy="6919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839837" y="5750825"/>
              <a:ext cx="0" cy="301425"/>
            </a:xfrm>
            <a:prstGeom prst="straightConnector1">
              <a:avLst/>
            </a:prstGeom>
            <a:ln w="349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621206" y="6052250"/>
              <a:ext cx="2397456" cy="691985"/>
              <a:chOff x="3725839" y="6036492"/>
              <a:chExt cx="2397456" cy="69198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725839" y="6036492"/>
                <a:ext cx="2397456" cy="69198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8965" y="6184426"/>
                <a:ext cx="17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(87+88)/2 = 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87.5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4939108" y="2749539"/>
            <a:ext cx="2793284" cy="617277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Mean: Typical Score of the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15913" cy="512064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Mean or arithmetic average is by far is the most commonly used measure of central tendency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Compute: Add all scores an then divide by the number of score (N)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 b="15401"/>
          <a:stretch/>
        </p:blipFill>
        <p:spPr>
          <a:xfrm>
            <a:off x="3973421" y="2654649"/>
            <a:ext cx="3937202" cy="197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04" y="4633574"/>
            <a:ext cx="4178515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Special Characteristic of the Mean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881" y="783672"/>
            <a:ext cx="7847811" cy="5281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Every score in the distribution affects it</a:t>
            </a:r>
          </a:p>
          <a:p>
            <a:r>
              <a:rPr lang="en-US" sz="24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Advantage: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Utilizes all available information</a:t>
            </a:r>
          </a:p>
          <a:p>
            <a:r>
              <a:rPr lang="en-US" sz="24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Disadvantage: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When a distribution has a few very high or very low scores, the mean may become a very misleading measure of centrality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Five scores: 15, 20, 25, 30, 35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Mean: 125/5= 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; Median: 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25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Five scores: 15, 20, 25, 30, 3500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Mean: 3590/5=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718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; Median: 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25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The mean &amp; the median will have the same value when &amp; only when a distribution is symmetric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When a distribution has extremely high scores (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positive skew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 the mean will have a greater numerical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 &amp; Skewed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62751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 classic example of the right-skewed distribution is income (salary), where higher-earners provide a false representation of the typical income if expressed as a mean and not a median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/>
          <a:stretch/>
        </p:blipFill>
        <p:spPr>
          <a:xfrm>
            <a:off x="3869267" y="3343690"/>
            <a:ext cx="7315200" cy="1883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1117" y="2929924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Symmetric Distribution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8656" y="2929924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Right-Skewed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512" y="2929923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Left-Skewed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7458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38" y="1573618"/>
            <a:ext cx="7826546" cy="5712850"/>
          </a:xfrm>
        </p:spPr>
        <p:txBody>
          <a:bodyPr>
            <a:normAutofit fontScale="85000" lnSpcReduction="20000"/>
          </a:bodyPr>
          <a:lstStyle/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Measures of central tendency </a:t>
            </a:r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Locate the typical or central scores</a:t>
            </a:r>
          </a:p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Measures of dispersion </a:t>
            </a:r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Provide information about the amount of </a:t>
            </a:r>
            <a:r>
              <a:rPr lang="en-US" sz="28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variety</a:t>
            </a:r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en-US" sz="28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diversity</a:t>
            </a:r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or </a:t>
            </a:r>
            <a:r>
              <a:rPr lang="en-US" sz="28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heterogeneity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Common examples of measures of statistical dispersion are the </a:t>
            </a:r>
            <a:r>
              <a:rPr lang="en-US" sz="28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variance, standard deviation, ranges</a:t>
            </a:r>
          </a:p>
          <a:p>
            <a:endParaRPr lang="en-US" sz="2800" b="1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Good measure of dispersion should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Use all the scores in the distribution </a:t>
            </a:r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All the information available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Describe the average or typical deviation of the scores  How far the scores are from the center of the distribution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Increase in value as the distribution of scores becomes more diverse </a:t>
            </a:r>
          </a:p>
          <a:p>
            <a:endParaRPr lang="en-US" sz="2400" b="1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2363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SDSU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C122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7205</TotalTime>
  <Words>902</Words>
  <Application>Microsoft Macintosh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 2</vt:lpstr>
      <vt:lpstr>Frame</vt:lpstr>
      <vt:lpstr>Descriptive Statistics 2 </vt:lpstr>
      <vt:lpstr>Topics of this lecture </vt:lpstr>
      <vt:lpstr>Measures of Central Tendency</vt:lpstr>
      <vt:lpstr>Mode: Most Frequent or Common Score</vt:lpstr>
      <vt:lpstr>Median: Middle Case</vt:lpstr>
      <vt:lpstr>Mean: Typical Score of the Cases</vt:lpstr>
      <vt:lpstr>Special Characteristic of the Mean</vt:lpstr>
      <vt:lpstr>Symmetric &amp; Skewed Distributions</vt:lpstr>
      <vt:lpstr>Measures of Dispersion</vt:lpstr>
      <vt:lpstr>Dispersion</vt:lpstr>
      <vt:lpstr>  Deviation</vt:lpstr>
      <vt:lpstr>Almost there…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301  Concepts and Issues in Public Administration</dc:title>
  <dc:creator>Microsoft Office User</dc:creator>
  <cp:lastModifiedBy>Burrel Vann</cp:lastModifiedBy>
  <cp:revision>264</cp:revision>
  <dcterms:created xsi:type="dcterms:W3CDTF">2017-08-08T03:07:47Z</dcterms:created>
  <dcterms:modified xsi:type="dcterms:W3CDTF">2023-10-15T18:50:27Z</dcterms:modified>
</cp:coreProperties>
</file>