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369" r:id="rId3"/>
    <p:sldId id="370" r:id="rId4"/>
    <p:sldId id="372" r:id="rId5"/>
    <p:sldId id="374" r:id="rId6"/>
    <p:sldId id="375" r:id="rId7"/>
    <p:sldId id="376" r:id="rId8"/>
    <p:sldId id="377" r:id="rId9"/>
    <p:sldId id="378" r:id="rId10"/>
    <p:sldId id="379" r:id="rId11"/>
    <p:sldId id="381" r:id="rId12"/>
    <p:sldId id="382" r:id="rId13"/>
    <p:sldId id="383" r:id="rId14"/>
    <p:sldId id="384" r:id="rId15"/>
    <p:sldId id="385" r:id="rId16"/>
    <p:sldId id="386" r:id="rId17"/>
    <p:sldId id="387" r:id="rId18"/>
    <p:sldId id="388" r:id="rId19"/>
    <p:sldId id="389" r:id="rId20"/>
    <p:sldId id="420" r:id="rId21"/>
    <p:sldId id="390" r:id="rId22"/>
    <p:sldId id="392" r:id="rId23"/>
    <p:sldId id="395" r:id="rId24"/>
    <p:sldId id="396" r:id="rId25"/>
    <p:sldId id="418" r:id="rId26"/>
    <p:sldId id="421" r:id="rId27"/>
    <p:sldId id="422" r:id="rId28"/>
    <p:sldId id="417" r:id="rId29"/>
    <p:sldId id="419" r:id="rId30"/>
    <p:sldId id="398" r:id="rId31"/>
    <p:sldId id="399" r:id="rId32"/>
    <p:sldId id="401" r:id="rId33"/>
    <p:sldId id="403" r:id="rId34"/>
    <p:sldId id="405" r:id="rId35"/>
    <p:sldId id="407" r:id="rId36"/>
    <p:sldId id="409" r:id="rId37"/>
    <p:sldId id="411" r:id="rId38"/>
    <p:sldId id="413"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5" autoAdjust="0"/>
    <p:restoredTop sz="94660"/>
  </p:normalViewPr>
  <p:slideViewPr>
    <p:cSldViewPr>
      <p:cViewPr varScale="1">
        <p:scale>
          <a:sx n="85" d="100"/>
          <a:sy n="85" d="100"/>
        </p:scale>
        <p:origin x="-1352" y="-10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BB5045D-0420-494F-9932-FFEA95EA95AE}" type="datetimeFigureOut">
              <a:rPr lang="en-US"/>
              <a:pPr>
                <a:defRPr/>
              </a:pPr>
              <a:t>8/31/16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E327DE3-41AC-4219-BB28-DF123851DBC5}" type="slidenum">
              <a:rPr lang="en-US"/>
              <a:pPr>
                <a:defRPr/>
              </a:pPr>
              <a:t>‹#›</a:t>
            </a:fld>
            <a:endParaRPr lang="en-US" dirty="0"/>
          </a:p>
        </p:txBody>
      </p:sp>
    </p:spTree>
    <p:extLst>
      <p:ext uri="{BB962C8B-B14F-4D97-AF65-F5344CB8AC3E}">
        <p14:creationId xmlns:p14="http://schemas.microsoft.com/office/powerpoint/2010/main" val="38349279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two pillars of science</a:t>
            </a:r>
            <a:r>
              <a:rPr lang="en-US" baseline="0" dirty="0" smtClean="0"/>
              <a:t> is observation, but that word </a:t>
            </a:r>
            <a:r>
              <a:rPr lang="en-US" baseline="0" dirty="0" err="1" smtClean="0"/>
              <a:t>kinda</a:t>
            </a:r>
            <a:r>
              <a:rPr lang="en-US" baseline="0" dirty="0" smtClean="0"/>
              <a:t> seems like a passive activity. Scientists prefer the term measurement, which is more careful and deliberate.</a:t>
            </a:r>
          </a:p>
          <a:p>
            <a:endParaRPr lang="en-US" baseline="0" dirty="0" smtClean="0"/>
          </a:p>
          <a:p>
            <a:r>
              <a:rPr lang="en-US" baseline="0" dirty="0" smtClean="0"/>
              <a:t>The things we want to measure rarely have just one, objective/unambiguous meaning. And in studying human social behavior, our concepts are not real like rocks are real. Meanings are subjective.</a:t>
            </a:r>
          </a:p>
          <a:p>
            <a:endParaRPr lang="en-US" baseline="0" dirty="0" smtClean="0"/>
          </a:p>
          <a:p>
            <a:r>
              <a:rPr lang="en-US" baseline="0" dirty="0" smtClean="0"/>
              <a:t>For party affiliation, we could ask what people are registered as, or we can also ask what party they identify with.</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a:t>
            </a:fld>
            <a:endParaRPr lang="en-US" dirty="0"/>
          </a:p>
        </p:txBody>
      </p:sp>
    </p:spTree>
    <p:extLst>
      <p:ext uri="{BB962C8B-B14F-4D97-AF65-F5344CB8AC3E}">
        <p14:creationId xmlns:p14="http://schemas.microsoft.com/office/powerpoint/2010/main" val="2398293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you want to look at income: do you constrict your categories or do you try to create categories for everyone to fit in? Do you need to go in 10k increments all the way to above 1million per year or can you simply say 250k or more? Same for lower ranges (is 0 really a good income, or can you say below 5k?). Think about the normal curve, only very few people will fall at the extremes, so clumping/clustering wont hurt your results much.</a:t>
            </a:r>
          </a:p>
          <a:p>
            <a:endParaRPr lang="en-US" baseline="0" dirty="0" smtClean="0"/>
          </a:p>
          <a:p>
            <a:r>
              <a:rPr lang="en-US" baseline="0" dirty="0" smtClean="0"/>
              <a:t>Important to understand range of variation because for some concepts, such as opinion on nuclear energy, you can’t just create a attitudinal scale ranging from ``do not favor at all’’ to ``favor very much’’ since some people are more than not favoring… they actively oppose it. So think about your research question and the concepts involved and whether or not its wise to include all possible measurements.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12</a:t>
            </a:fld>
            <a:endParaRPr lang="en-US" dirty="0"/>
          </a:p>
        </p:txBody>
      </p:sp>
    </p:spTree>
    <p:extLst>
      <p:ext uri="{BB962C8B-B14F-4D97-AF65-F5344CB8AC3E}">
        <p14:creationId xmlns:p14="http://schemas.microsoft.com/office/powerpoint/2010/main" val="30556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of precision</a:t>
            </a:r>
            <a:r>
              <a:rPr lang="en-US" baseline="0" dirty="0" smtClean="0"/>
              <a:t> is important… how fine-grained your measurements will be… if you’re looking at age, is saying “30s” good enough, or should you go with a more precise option of yearlong estimates (e.g. 37).</a:t>
            </a:r>
          </a:p>
          <a:p>
            <a:endParaRPr lang="en-US" baseline="0" dirty="0" smtClean="0"/>
          </a:p>
          <a:p>
            <a:r>
              <a:rPr lang="en-US" baseline="0" dirty="0" smtClean="0"/>
              <a:t>Its generally best to be more fine grained, and aggregate up to larger more encompassing categories… because it’s much harder the other way (e.g. if you write down that the respondent was in her 30s, if you need a more precise measurement for a quantitative analysis, you wouldn’t be able to get it… however, the reverse is not true)</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13</a:t>
            </a:fld>
            <a:endParaRPr lang="en-US" dirty="0"/>
          </a:p>
        </p:txBody>
      </p:sp>
    </p:spTree>
    <p:extLst>
      <p:ext uri="{BB962C8B-B14F-4D97-AF65-F5344CB8AC3E}">
        <p14:creationId xmlns:p14="http://schemas.microsoft.com/office/powerpoint/2010/main" val="331635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14</a:t>
            </a:fld>
            <a:endParaRPr lang="en-US" dirty="0"/>
          </a:p>
        </p:txBody>
      </p:sp>
    </p:spTree>
    <p:extLst>
      <p:ext uri="{BB962C8B-B14F-4D97-AF65-F5344CB8AC3E}">
        <p14:creationId xmlns:p14="http://schemas.microsoft.com/office/powerpoint/2010/main" val="256635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17</a:t>
            </a:fld>
            <a:endParaRPr lang="en-US" dirty="0"/>
          </a:p>
        </p:txBody>
      </p:sp>
    </p:spTree>
    <p:extLst>
      <p:ext uri="{BB962C8B-B14F-4D97-AF65-F5344CB8AC3E}">
        <p14:creationId xmlns:p14="http://schemas.microsoft.com/office/powerpoint/2010/main" val="2461359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a:t>
            </a:r>
            <a:r>
              <a:rPr lang="en-US" baseline="0" dirty="0" smtClean="0"/>
              <a:t> people in social science call interval variables “interval-ratio” variables.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19</a:t>
            </a:fld>
            <a:endParaRPr lang="en-US" dirty="0"/>
          </a:p>
        </p:txBody>
      </p:sp>
    </p:spTree>
    <p:extLst>
      <p:ext uri="{BB962C8B-B14F-4D97-AF65-F5344CB8AC3E}">
        <p14:creationId xmlns:p14="http://schemas.microsoft.com/office/powerpoint/2010/main" val="124389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sexy, family size, or weight</a:t>
            </a:r>
          </a:p>
          <a:p>
            <a:r>
              <a:rPr lang="en-US" baseline="0" dirty="0" smtClean="0"/>
              <a:t>Other variables need multiple indicators (usually things that can’t be directly observed, so constructs/concepts): college performance, or compassion.</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21</a:t>
            </a:fld>
            <a:endParaRPr lang="en-US" dirty="0"/>
          </a:p>
        </p:txBody>
      </p:sp>
    </p:spTree>
    <p:extLst>
      <p:ext uri="{BB962C8B-B14F-4D97-AF65-F5344CB8AC3E}">
        <p14:creationId xmlns:p14="http://schemas.microsoft.com/office/powerpoint/2010/main" val="2148070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Reliable</a:t>
            </a:r>
            <a:r>
              <a:rPr lang="en-US" baseline="0" dirty="0" smtClean="0"/>
              <a:t> weight measurement is, I step on the scale and it says the same thing for every repeated observation. (if you made your scale report +5lbs every time, its reliable, but also biased/not valid).</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22</a:t>
            </a:fld>
            <a:endParaRPr lang="en-US" dirty="0"/>
          </a:p>
        </p:txBody>
      </p:sp>
    </p:spTree>
    <p:extLst>
      <p:ext uri="{BB962C8B-B14F-4D97-AF65-F5344CB8AC3E}">
        <p14:creationId xmlns:p14="http://schemas.microsoft.com/office/powerpoint/2010/main" val="58961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half,</a:t>
            </a:r>
            <a:r>
              <a:rPr lang="en-US" baseline="0" dirty="0" smtClean="0"/>
              <a:t> if there are 10 items that we think correctly classify compassion, we randomly assign 5 to the midterm, and 5 to the final… if they are both reliable measures, both sets of items should classify people in the same way.</a:t>
            </a:r>
          </a:p>
          <a:p>
            <a:endParaRPr lang="en-US" baseline="0" dirty="0" smtClean="0"/>
          </a:p>
          <a:p>
            <a:r>
              <a:rPr lang="en-US" baseline="0" dirty="0" smtClean="0"/>
              <a:t>Established measures means using items that have shown reliable measurements in the past (MMPI min multiphasic personality inventory, SATs)</a:t>
            </a:r>
          </a:p>
          <a:p>
            <a:r>
              <a:rPr lang="en-US" baseline="0" dirty="0" smtClean="0"/>
              <a:t>Reliability of workers means </a:t>
            </a:r>
            <a:r>
              <a:rPr lang="en-US" baseline="0" dirty="0" err="1" smtClean="0"/>
              <a:t>interrater</a:t>
            </a:r>
            <a:r>
              <a:rPr lang="en-US" baseline="0" dirty="0" smtClean="0"/>
              <a:t>-reliability, getting multiple trained researchers to code the same data, and see if they classify the data in the same way.</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23</a:t>
            </a:fld>
            <a:endParaRPr lang="en-US" dirty="0"/>
          </a:p>
        </p:txBody>
      </p:sp>
    </p:spTree>
    <p:extLst>
      <p:ext uri="{BB962C8B-B14F-4D97-AF65-F5344CB8AC3E}">
        <p14:creationId xmlns:p14="http://schemas.microsoft.com/office/powerpoint/2010/main" val="265800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a:t>
            </a:r>
            <a:r>
              <a:rPr lang="en-US" baseline="0" dirty="0" smtClean="0"/>
              <a:t> validity: it makes sense, e.g. IQ seems like a way to measure intelligence rather than using than time spent at library… or the number of grievances has something to do with morale in an occupation, although we may disagree if it</a:t>
            </a:r>
            <a:r>
              <a:rPr lang="fr-FR" baseline="0" dirty="0" smtClean="0"/>
              <a:t>’</a:t>
            </a:r>
            <a:r>
              <a:rPr lang="en-US" baseline="0" dirty="0" smtClean="0"/>
              <a:t>s the BEST measure.</a:t>
            </a:r>
          </a:p>
          <a:p>
            <a:endParaRPr lang="en-US" baseline="0" dirty="0" smtClean="0"/>
          </a:p>
          <a:p>
            <a:r>
              <a:rPr lang="en-US" baseline="0" dirty="0" smtClean="0"/>
              <a:t>Criterion related validity: it has been shown to relate to some outcome (college board exams are good measures of college success, success on a written DMV test is a good predictor of clean driving records).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24</a:t>
            </a:fld>
            <a:endParaRPr lang="en-US" dirty="0"/>
          </a:p>
        </p:txBody>
      </p:sp>
    </p:spTree>
    <p:extLst>
      <p:ext uri="{BB962C8B-B14F-4D97-AF65-F5344CB8AC3E}">
        <p14:creationId xmlns:p14="http://schemas.microsoft.com/office/powerpoint/2010/main" val="960301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 Marital</a:t>
            </a:r>
            <a:r>
              <a:rPr lang="en-US" baseline="0" dirty="0" smtClean="0"/>
              <a:t> satisfaction variables should relate to other variables, such as marital fidelity (more satisfied couples should be less likely to cheat). Since that makes sense theoretically.</a:t>
            </a:r>
          </a:p>
          <a:p>
            <a:endParaRPr lang="en-US" baseline="0" dirty="0" smtClean="0"/>
          </a:p>
          <a:p>
            <a:r>
              <a:rPr lang="en-US" baseline="0" dirty="0" smtClean="0"/>
              <a:t>Content: should cover the range of the concept/variable (math ability measurements should measure more than just ability on addition or subtraction but a whole swath of math abilities).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25</a:t>
            </a:fld>
            <a:endParaRPr lang="en-US" dirty="0"/>
          </a:p>
        </p:txBody>
      </p:sp>
    </p:spTree>
    <p:extLst>
      <p:ext uri="{BB962C8B-B14F-4D97-AF65-F5344CB8AC3E}">
        <p14:creationId xmlns:p14="http://schemas.microsoft.com/office/powerpoint/2010/main" val="21839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Three types of things scientists measure:</a:t>
            </a:r>
          </a:p>
          <a:p>
            <a:r>
              <a:rPr lang="en-US" baseline="0" dirty="0" smtClean="0"/>
              <a:t>Direct observables: the color of an apple or a checkmark on a questionnaire</a:t>
            </a:r>
          </a:p>
          <a:p>
            <a:r>
              <a:rPr lang="en-US" baseline="0" dirty="0" smtClean="0"/>
              <a:t>Indirect observables: gender, based on a respondent’s checkmark next to ``female’’ on a questionnaire</a:t>
            </a:r>
          </a:p>
          <a:p>
            <a:r>
              <a:rPr lang="en-US" baseline="0" dirty="0" smtClean="0"/>
              <a:t>Constructs: theoretical creations, based on observations that can’t be observed directly or indirectly. (e.g. intelligence, understood by scores on an IQ test, because IQ is no more real than prejudice.</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r>
              <a:rPr lang="en-US" baseline="0" dirty="0" smtClean="0"/>
              <a:t>Constructs have no intrinsic reality, only the meaning we agree to give it.</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a:t>
            </a:fld>
            <a:endParaRPr lang="en-US" dirty="0"/>
          </a:p>
        </p:txBody>
      </p:sp>
    </p:spTree>
    <p:extLst>
      <p:ext uri="{BB962C8B-B14F-4D97-AF65-F5344CB8AC3E}">
        <p14:creationId xmlns:p14="http://schemas.microsoft.com/office/powerpoint/2010/main" val="247303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It is truly possible to measure the stuff of life.</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31</a:t>
            </a:fld>
            <a:endParaRPr lang="en-US" dirty="0"/>
          </a:p>
        </p:txBody>
      </p:sp>
    </p:spTree>
    <p:extLst>
      <p:ext uri="{BB962C8B-B14F-4D97-AF65-F5344CB8AC3E}">
        <p14:creationId xmlns:p14="http://schemas.microsoft.com/office/powerpoint/2010/main" val="2383711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609600" indent="-609600">
              <a:lnSpc>
                <a:spcPct val="90000"/>
              </a:lnSpc>
              <a:buFont typeface="Wingdings 3" pitchFamily="18" charset="2"/>
              <a:buNone/>
            </a:pPr>
            <a:r>
              <a:rPr lang="en-US" sz="1200" dirty="0" smtClean="0">
                <a:latin typeface="Arial" panose="020B0604020202020204" pitchFamily="34" charset="0"/>
                <a:cs typeface="Arial" panose="020B0604020202020204" pitchFamily="34" charset="0"/>
              </a:rPr>
              <a:t>Conceptions refer to mental images.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32</a:t>
            </a:fld>
            <a:endParaRPr lang="en-US" dirty="0"/>
          </a:p>
        </p:txBody>
      </p:sp>
    </p:spTree>
    <p:extLst>
      <p:ext uri="{BB962C8B-B14F-4D97-AF65-F5344CB8AC3E}">
        <p14:creationId xmlns:p14="http://schemas.microsoft.com/office/powerpoint/2010/main" val="1919422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C.</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The mental processes whereby fuzzy and imprecise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notions are made more specific and precise is called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conceptualization.</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33</a:t>
            </a:fld>
            <a:endParaRPr lang="en-US" dirty="0"/>
          </a:p>
        </p:txBody>
      </p:sp>
    </p:spTree>
    <p:extLst>
      <p:ext uri="{BB962C8B-B14F-4D97-AF65-F5344CB8AC3E}">
        <p14:creationId xmlns:p14="http://schemas.microsoft.com/office/powerpoint/2010/main" val="1027250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Gender, religious affiliation, political affiliation, and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birthplace are examples of nominal measures.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34</a:t>
            </a:fld>
            <a:endParaRPr lang="en-US" dirty="0"/>
          </a:p>
        </p:txBody>
      </p:sp>
    </p:spTree>
    <p:extLst>
      <p:ext uri="{BB962C8B-B14F-4D97-AF65-F5344CB8AC3E}">
        <p14:creationId xmlns:p14="http://schemas.microsoft.com/office/powerpoint/2010/main" val="437161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validity is the degree to which a measure covers the range of meanings included within a concept.</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35</a:t>
            </a:fld>
            <a:endParaRPr lang="en-US" dirty="0"/>
          </a:p>
        </p:txBody>
      </p:sp>
    </p:spTree>
    <p:extLst>
      <p:ext uri="{BB962C8B-B14F-4D97-AF65-F5344CB8AC3E}">
        <p14:creationId xmlns:p14="http://schemas.microsoft.com/office/powerpoint/2010/main" val="3235455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 social research, the process of coming to an agreement about what terms mean is conceptualization.</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36</a:t>
            </a:fld>
            <a:endParaRPr lang="en-US" dirty="0"/>
          </a:p>
        </p:txBody>
      </p:sp>
    </p:spTree>
    <p:extLst>
      <p:ext uri="{BB962C8B-B14F-4D97-AF65-F5344CB8AC3E}">
        <p14:creationId xmlns:p14="http://schemas.microsoft.com/office/powerpoint/2010/main" val="3006760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specification of concepts in scientific inquiry depends on nominal and operational definitions.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37</a:t>
            </a:fld>
            <a:endParaRPr lang="en-US" dirty="0"/>
          </a:p>
        </p:txBody>
      </p:sp>
    </p:spTree>
    <p:extLst>
      <p:ext uri="{BB962C8B-B14F-4D97-AF65-F5344CB8AC3E}">
        <p14:creationId xmlns:p14="http://schemas.microsoft.com/office/powerpoint/2010/main" val="2815006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level of measurement describing a variable whose attributes are rank-ordered and have equal distances between adjacent attributes are interval measures.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38</a:t>
            </a:fld>
            <a:endParaRPr lang="en-US" dirty="0"/>
          </a:p>
        </p:txBody>
      </p:sp>
    </p:spTree>
    <p:extLst>
      <p:ext uri="{BB962C8B-B14F-4D97-AF65-F5344CB8AC3E}">
        <p14:creationId xmlns:p14="http://schemas.microsoft.com/office/powerpoint/2010/main" val="196490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we disagree, the process of coming to an agreement on what we mean by a particular concept is called conceptualization.</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5</a:t>
            </a:fld>
            <a:endParaRPr lang="en-US" dirty="0"/>
          </a:p>
        </p:txBody>
      </p:sp>
    </p:spTree>
    <p:extLst>
      <p:ext uri="{BB962C8B-B14F-4D97-AF65-F5344CB8AC3E}">
        <p14:creationId xmlns:p14="http://schemas.microsoft.com/office/powerpoint/2010/main" val="330832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6</a:t>
            </a:fld>
            <a:endParaRPr lang="en-US" dirty="0"/>
          </a:p>
        </p:txBody>
      </p:sp>
    </p:spTree>
    <p:extLst>
      <p:ext uri="{BB962C8B-B14F-4D97-AF65-F5344CB8AC3E}">
        <p14:creationId xmlns:p14="http://schemas.microsoft.com/office/powerpoint/2010/main" val="425271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Binge drinking…</a:t>
            </a:r>
          </a:p>
          <a:p>
            <a:endParaRPr lang="en-US" dirty="0" smtClean="0"/>
          </a:p>
          <a:p>
            <a:r>
              <a:rPr lang="en-US" dirty="0" smtClean="0"/>
              <a:t>Social,</a:t>
            </a:r>
            <a:r>
              <a:rPr lang="en-US" baseline="0" dirty="0" smtClean="0"/>
              <a:t> dependency/addiction:</a:t>
            </a:r>
          </a:p>
          <a:p>
            <a:r>
              <a:rPr lang="en-US" baseline="0" dirty="0" smtClean="0"/>
              <a:t># of drinks you had last week?</a:t>
            </a:r>
          </a:p>
          <a:p>
            <a:r>
              <a:rPr lang="en-US" baseline="0" dirty="0" smtClean="0"/>
              <a:t># of drinks you had in one sitting?</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7</a:t>
            </a:fld>
            <a:endParaRPr lang="en-US" dirty="0"/>
          </a:p>
        </p:txBody>
      </p:sp>
    </p:spTree>
    <p:extLst>
      <p:ext uri="{BB962C8B-B14F-4D97-AF65-F5344CB8AC3E}">
        <p14:creationId xmlns:p14="http://schemas.microsoft.com/office/powerpoint/2010/main" val="6705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Say we</a:t>
            </a:r>
            <a:r>
              <a:rPr lang="en-US" baseline="0" dirty="0" smtClean="0"/>
              <a:t> have two people looking at a list of 50 indicators of religiosity, and disagreeing about which ones actually measure religiosity. One says only a certain 25 actually measure it, the other says the other 25 are better measures… the idea of interchangeability means that if all 50 indicators show the same relationship (can measure religiosity), then it doesn’t matter that they </a:t>
            </a:r>
            <a:endParaRPr lang="en-US" dirty="0"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FAF714-A320-437E-829C-72298D7C80BA}" type="slidenum">
              <a:rPr lang="en-US"/>
              <a:pPr fontAlgn="base">
                <a:spcBef>
                  <a:spcPct val="0"/>
                </a:spcBef>
                <a:spcAft>
                  <a:spcPct val="0"/>
                </a:spcAft>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a:t>
            </a:r>
            <a:r>
              <a:rPr lang="en-US" baseline="0" dirty="0" smtClean="0"/>
              <a:t> definition of compassion could be plucking feathers off helpless birds… doesn’t really measure it. Not as important.</a:t>
            </a:r>
          </a:p>
          <a:p>
            <a:endParaRPr lang="en-US" baseline="0" dirty="0" smtClean="0"/>
          </a:p>
          <a:p>
            <a:r>
              <a:rPr lang="en-US" baseline="0" dirty="0" smtClean="0"/>
              <a:t>Operational definition is more important.</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9</a:t>
            </a:fld>
            <a:endParaRPr lang="en-US" dirty="0"/>
          </a:p>
        </p:txBody>
      </p:sp>
    </p:spTree>
    <p:extLst>
      <p:ext uri="{BB962C8B-B14F-4D97-AF65-F5344CB8AC3E}">
        <p14:creationId xmlns:p14="http://schemas.microsoft.com/office/powerpoint/2010/main" val="51020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142-143:</a:t>
            </a:r>
            <a:r>
              <a:rPr lang="en-US" baseline="0" dirty="0" smtClean="0"/>
              <a:t> an example of conceptualization: the concept of anomie.</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10</a:t>
            </a:fld>
            <a:endParaRPr lang="en-US" dirty="0"/>
          </a:p>
        </p:txBody>
      </p:sp>
    </p:spTree>
    <p:extLst>
      <p:ext uri="{BB962C8B-B14F-4D97-AF65-F5344CB8AC3E}">
        <p14:creationId xmlns:p14="http://schemas.microsoft.com/office/powerpoint/2010/main" val="181978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report/describe the unemployment rate in a city, “being unemployed” is critical… but it also depends on the definition of the labor force… since it’s probably not wise to include babies as unemployed. Also, we may want to use the census version of 14 or above as labor force… and of those, people who have not been looking for work for a week or more are unemployed.</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11</a:t>
            </a:fld>
            <a:endParaRPr lang="en-US" dirty="0"/>
          </a:p>
        </p:txBody>
      </p:sp>
    </p:spTree>
    <p:extLst>
      <p:ext uri="{BB962C8B-B14F-4D97-AF65-F5344CB8AC3E}">
        <p14:creationId xmlns:p14="http://schemas.microsoft.com/office/powerpoint/2010/main" val="81773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BD938509-802E-4435-B9EA-142F2A869034}" type="datetimeFigureOut">
              <a:rPr lang="en-US"/>
              <a:pPr>
                <a:defRPr/>
              </a:pPr>
              <a:t>8/31/16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419EE750-6D09-456A-AEF3-E7AF7DD229D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F3577A4-F926-48DB-8D39-C1DB141C9DDC}" type="datetimeFigureOut">
              <a:rPr lang="en-US"/>
              <a:pPr>
                <a:defRPr/>
              </a:pPr>
              <a:t>8/31/16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4064C808-D284-4B54-A7CE-0F783DAFA56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63F0E86-A9C8-4287-9F45-808EACF2F628}" type="datetimeFigureOut">
              <a:rPr lang="en-US"/>
              <a:pPr>
                <a:defRPr/>
              </a:pPr>
              <a:t>8/31/16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F20C846-0B23-4A95-AB94-E0A33808E43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B2B0719-BB1F-4624-8A1B-D8F8575E0699}" type="datetimeFigureOut">
              <a:rPr lang="en-US"/>
              <a:pPr>
                <a:defRPr/>
              </a:pPr>
              <a:t>8/31/16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B99A458F-1DC1-4E10-A093-598EF31FA98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2DAE9EBC-A39E-4317-B531-5438778434DF}" type="datetimeFigureOut">
              <a:rPr lang="en-US"/>
              <a:pPr>
                <a:defRPr/>
              </a:pPr>
              <a:t>8/31/16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E7D8B1ED-829F-4692-9165-AEFFC87C9EEA}"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773AB1EE-1318-4574-8BF9-925845F24020}" type="datetimeFigureOut">
              <a:rPr lang="en-US"/>
              <a:pPr>
                <a:defRPr/>
              </a:pPr>
              <a:t>8/31/16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3C024DD8-4B37-4D23-9685-6F4068022AFA}"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65C74F85-C934-4A97-96E4-6F70088BC3D4}" type="datetimeFigureOut">
              <a:rPr lang="en-US"/>
              <a:pPr>
                <a:defRPr/>
              </a:pPr>
              <a:t>8/31/16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2B0CA26F-35A8-40AA-B656-F50A5D3A4509}"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3B0516A-568F-4CE6-B6DF-0A1D25816C77}" type="datetimeFigureOut">
              <a:rPr lang="en-US"/>
              <a:pPr>
                <a:defRPr/>
              </a:pPr>
              <a:t>8/31/16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341A927-D435-445A-8DD2-88D30B51679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389EA69-98F6-4BF0-8B7C-7D0227D6CB21}" type="datetimeFigureOut">
              <a:rPr lang="en-US"/>
              <a:pPr>
                <a:defRPr/>
              </a:pPr>
              <a:t>8/31/16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F1721FCE-4B18-4B3C-8CFC-5BC948FD54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0E94EC5-54A8-4BF6-9FB5-800060FC1A31}" type="datetimeFigureOut">
              <a:rPr lang="en-US"/>
              <a:pPr>
                <a:defRPr/>
              </a:pPr>
              <a:t>8/31/16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DDF867C-3F45-4C16-AA9B-EC892AE8E1C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B01024E-98B4-4589-BD8F-FF8E758595EA}" type="datetimeFigureOut">
              <a:rPr lang="en-US"/>
              <a:pPr>
                <a:defRPr/>
              </a:pPr>
              <a:t>8/31/16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5211EE0F-7A71-4806-87D9-1A8E83302770}"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15525E9A-D1C6-4DF0-BDD3-E0F599ACB816}" type="datetimeFigureOut">
              <a:rPr lang="en-US"/>
              <a:pPr>
                <a:defRPr/>
              </a:pPr>
              <a:t>8/31/16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A0C2BB7-6FF3-4BF4-B5A5-AA77EE74904E}"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5 Conceptualization, Operationalization, and Measurement</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Conceptualization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6)</a:t>
            </a:r>
            <a:endParaRPr lang="en-US" sz="1200" dirty="0" smtClean="0"/>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Conceptualization </a:t>
            </a:r>
            <a:r>
              <a:rPr lang="en-US" sz="2600" dirty="0">
                <a:latin typeface="Arial" panose="020B0604020202020204" pitchFamily="34" charset="0"/>
                <a:cs typeface="Arial" panose="020B0604020202020204" pitchFamily="34" charset="0"/>
              </a:rPr>
              <a:t>– Practice</a:t>
            </a:r>
          </a:p>
          <a:p>
            <a:pPr lvl="1"/>
            <a:r>
              <a:rPr lang="en-US" dirty="0">
                <a:latin typeface="Arial" panose="020B0604020202020204" pitchFamily="34" charset="0"/>
                <a:cs typeface="Arial" panose="020B0604020202020204" pitchFamily="34" charset="0"/>
              </a:rPr>
              <a:t>Anomie</a:t>
            </a:r>
          </a:p>
          <a:p>
            <a:pPr marL="366713" lvl="1" indent="0">
              <a:buNone/>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152400"/>
            <a:ext cx="8153400" cy="990600"/>
          </a:xfrm>
        </p:spPr>
        <p:txBody>
          <a:bodyPr>
            <a:noAutofit/>
          </a:bodyPr>
          <a:lstStyle/>
          <a:p>
            <a:pPr fontAlgn="auto">
              <a:spcAft>
                <a:spcPts val="0"/>
              </a:spcAft>
              <a:defRPr/>
            </a:pPr>
            <a:r>
              <a:rPr lang="en-US" sz="3600" dirty="0" smtClean="0">
                <a:latin typeface="Arial" panose="020B0604020202020204" pitchFamily="34" charset="0"/>
                <a:cs typeface="Arial" panose="020B0604020202020204" pitchFamily="34" charset="0"/>
              </a:rPr>
              <a:t>Definitions in Descriptive and Explanatory Studies</a:t>
            </a:r>
          </a:p>
        </p:txBody>
      </p:sp>
      <p:sp>
        <p:nvSpPr>
          <p:cNvPr id="2867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Definitions are more problematic for descriptive research than for explanatory research.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12775" y="228600"/>
            <a:ext cx="8153400" cy="990600"/>
          </a:xfrm>
        </p:spPr>
        <p:txBody>
          <a:bodyPr/>
          <a:lstStyle/>
          <a:p>
            <a:pPr marL="320040" indent="-320040" fontAlgn="auto">
              <a:spcAft>
                <a:spcPts val="0"/>
              </a:spcAft>
              <a:defRPr/>
            </a:pPr>
            <a:r>
              <a:rPr lang="en-US" sz="3600" dirty="0" smtClean="0">
                <a:latin typeface="Arial" panose="020B0604020202020204" pitchFamily="34" charset="0"/>
                <a:cs typeface="Arial" panose="020B0604020202020204" pitchFamily="34" charset="0"/>
              </a:rPr>
              <a:t>Operationalization Choices </a:t>
            </a:r>
            <a:r>
              <a:rPr lang="en-US" sz="1200" dirty="0" smtClean="0">
                <a:latin typeface="Arial" panose="020B0604020202020204" pitchFamily="34" charset="0"/>
                <a:cs typeface="Arial" panose="020B0604020202020204" pitchFamily="34" charset="0"/>
              </a:rPr>
              <a:t>(slide 1 of 8)</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endParaRPr lang="en-US" sz="1200" dirty="0" smtClean="0">
              <a:latin typeface="Arial" panose="020B0604020202020204" pitchFamily="34" charset="0"/>
              <a:cs typeface="Arial" panose="020B0604020202020204" pitchFamily="34" charset="0"/>
            </a:endParaRPr>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Conceptualization is the refinement and specification of abstract concepts.</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Operationalization is the development of specific research procedures that will result in empirical observations representing those concepts in the real world.</a:t>
            </a:r>
          </a:p>
          <a:p>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Range of Variation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The extent to which you will try to study all aspects of a concept. </a:t>
            </a:r>
            <a:r>
              <a:rPr lang="en-US" i="1" dirty="0" smtClean="0">
                <a:latin typeface="Arial" panose="020B0604020202020204" pitchFamily="34" charset="0"/>
                <a:cs typeface="Arial" panose="020B0604020202020204" pitchFamily="34" charset="0"/>
              </a:rPr>
              <a:t>(normal curve?)</a:t>
            </a:r>
            <a:endParaRPr lang="en-US" i="1"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85800"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24579"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Variation between the Extremes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To what degree is the operationalization of variables precise?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2560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Defining Variables and Attributes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An attribute is a characteristic or quality of something (ex: female, old, student).</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 variable is a logical set of attributes (ex: gender, age).</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Every variable must have two important qualities.</a:t>
            </a:r>
          </a:p>
          <a:p>
            <a:pPr marL="1050925" lvl="2" indent="-457200" fontAlgn="auto">
              <a:spcAft>
                <a:spcPts val="0"/>
              </a:spcAft>
              <a:buFont typeface="Arial" charset="0"/>
              <a:buAutoNum type="arabicPeriod"/>
              <a:defRPr/>
            </a:pPr>
            <a:r>
              <a:rPr lang="en-US" sz="2600" dirty="0" smtClean="0">
                <a:latin typeface="Arial" panose="020B0604020202020204" pitchFamily="34" charset="0"/>
                <a:cs typeface="Arial" panose="020B0604020202020204" pitchFamily="34" charset="0"/>
              </a:rPr>
              <a:t>The attributes composing it should be exhaustive.</a:t>
            </a:r>
          </a:p>
          <a:p>
            <a:pPr marL="1050925" lvl="2" indent="-457200" fontAlgn="auto">
              <a:spcAft>
                <a:spcPts val="0"/>
              </a:spcAft>
              <a:buFont typeface="Arial" charset="0"/>
              <a:buAutoNum type="arabicPeriod"/>
              <a:defRPr/>
            </a:pPr>
            <a:r>
              <a:rPr lang="en-US" sz="2600" dirty="0" smtClean="0">
                <a:latin typeface="Arial" panose="020B0604020202020204" pitchFamily="34" charset="0"/>
                <a:cs typeface="Arial" panose="020B0604020202020204" pitchFamily="34" charset="0"/>
              </a:rPr>
              <a:t>Attributes must be mutually exclusive.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685800"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3277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a:t>
            </a:r>
          </a:p>
          <a:p>
            <a:pPr lvl="1"/>
            <a:r>
              <a:rPr lang="en-US" dirty="0" smtClean="0">
                <a:latin typeface="Arial" panose="020B0604020202020204" pitchFamily="34" charset="0"/>
                <a:cs typeface="Arial" panose="020B0604020202020204" pitchFamily="34" charset="0"/>
              </a:rPr>
              <a:t>Nominal</a:t>
            </a:r>
          </a:p>
          <a:p>
            <a:pPr lvl="1"/>
            <a:r>
              <a:rPr lang="en-US" dirty="0" smtClean="0">
                <a:latin typeface="Arial" panose="020B0604020202020204" pitchFamily="34" charset="0"/>
                <a:cs typeface="Arial" panose="020B0604020202020204" pitchFamily="34" charset="0"/>
              </a:rPr>
              <a:t>Ordinal</a:t>
            </a:r>
          </a:p>
          <a:p>
            <a:pPr lvl="1"/>
            <a:r>
              <a:rPr lang="en-US" dirty="0" smtClean="0">
                <a:latin typeface="Arial" panose="020B0604020202020204" pitchFamily="34" charset="0"/>
                <a:cs typeface="Arial" panose="020B0604020202020204" pitchFamily="34" charset="0"/>
              </a:rPr>
              <a:t>Interval</a:t>
            </a:r>
          </a:p>
          <a:p>
            <a:pPr lvl="1"/>
            <a:r>
              <a:rPr lang="en-US" dirty="0" smtClean="0">
                <a:latin typeface="Arial" panose="020B0604020202020204" pitchFamily="34" charset="0"/>
                <a:cs typeface="Arial" panose="020B0604020202020204" pitchFamily="34" charset="0"/>
              </a:rPr>
              <a:t>Ratio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09600"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3379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 – Nominal</a:t>
            </a:r>
          </a:p>
          <a:p>
            <a:pPr lvl="1"/>
            <a:r>
              <a:rPr lang="en-US" dirty="0" smtClean="0">
                <a:latin typeface="Arial" panose="020B0604020202020204" pitchFamily="34" charset="0"/>
                <a:cs typeface="Arial" panose="020B0604020202020204" pitchFamily="34" charset="0"/>
              </a:rPr>
              <a:t>Variables whose attributes have only the characteristics of exhaustiveness and mutually exclusiveness. </a:t>
            </a:r>
            <a:r>
              <a:rPr lang="en-US" i="1" u="sng" dirty="0" smtClean="0">
                <a:latin typeface="Arial" panose="020B0604020202020204" pitchFamily="34" charset="0"/>
                <a:cs typeface="Arial" panose="020B0604020202020204" pitchFamily="34" charset="0"/>
              </a:rPr>
              <a:t>Simple categories. Attributes that classify, but cannot be ranked!</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Examples: gender, religious affiliation, college major, hair color, birthplace, nationality, party affiliation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a:xfrm>
            <a:off x="609600"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3481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 – Ordinal</a:t>
            </a:r>
          </a:p>
          <a:p>
            <a:pPr lvl="1"/>
            <a:r>
              <a:rPr lang="en-US" dirty="0" smtClean="0">
                <a:latin typeface="Arial" panose="020B0604020202020204" pitchFamily="34" charset="0"/>
                <a:cs typeface="Arial" panose="020B0604020202020204" pitchFamily="34" charset="0"/>
              </a:rPr>
              <a:t>Variables with attributes we can logically rank order. </a:t>
            </a:r>
            <a:r>
              <a:rPr lang="en-US" i="1" u="sng" dirty="0" smtClean="0">
                <a:latin typeface="Arial" panose="020B0604020202020204" pitchFamily="34" charset="0"/>
                <a:cs typeface="Arial" panose="020B0604020202020204" pitchFamily="34" charset="0"/>
              </a:rPr>
              <a:t>Variables whose attributes that classify and can be ranked but lack an associated numerical value.</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Examples: socioeconomic status, level of conflict, prejudice, conservativeness, hardness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7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3584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 – Interval</a:t>
            </a:r>
          </a:p>
          <a:p>
            <a:pPr lvl="1"/>
            <a:r>
              <a:rPr lang="en-US" dirty="0" smtClean="0">
                <a:latin typeface="Arial" panose="020B0604020202020204" pitchFamily="34" charset="0"/>
                <a:cs typeface="Arial" panose="020B0604020202020204" pitchFamily="34" charset="0"/>
              </a:rPr>
              <a:t>Variables for which the actual distance between attributes has meaning. </a:t>
            </a:r>
            <a:r>
              <a:rPr lang="en-US" i="1" u="sng" dirty="0" smtClean="0">
                <a:latin typeface="Arial" panose="020B0604020202020204" pitchFamily="34" charset="0"/>
                <a:cs typeface="Arial" panose="020B0604020202020204" pitchFamily="34" charset="0"/>
              </a:rPr>
              <a:t>Variables whose attributes classify, can be ranked ordered, and have an equal numerical distance between values.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Examples: temperature (Fahrenheit), IQ score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8 </a:t>
            </a:r>
            <a:r>
              <a:rPr lang="en-US" sz="1200" dirty="0">
                <a:latin typeface="Arial" panose="020B0604020202020204" pitchFamily="34" charset="0"/>
                <a:cs typeface="Arial" panose="020B0604020202020204" pitchFamily="34" charset="0"/>
              </a:rPr>
              <a:t>of 8)</a:t>
            </a:r>
            <a:br>
              <a:rPr lang="en-US" sz="1200" dirty="0">
                <a:latin typeface="Arial" panose="020B0604020202020204" pitchFamily="34" charset="0"/>
                <a:cs typeface="Arial" panose="020B0604020202020204" pitchFamily="34" charset="0"/>
              </a:rPr>
            </a:br>
            <a:endParaRPr lang="en-US" sz="1200" dirty="0" smtClean="0"/>
          </a:p>
        </p:txBody>
      </p:sp>
      <p:sp>
        <p:nvSpPr>
          <p:cNvPr id="3686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 – Ratio</a:t>
            </a:r>
          </a:p>
          <a:p>
            <a:pPr lvl="1"/>
            <a:r>
              <a:rPr lang="en-US" dirty="0" smtClean="0">
                <a:latin typeface="Arial" panose="020B0604020202020204" pitchFamily="34" charset="0"/>
                <a:cs typeface="Arial" panose="020B0604020202020204" pitchFamily="34" charset="0"/>
              </a:rPr>
              <a:t>Variables whose attributes meet the requirements of a interval measure, and has a true zero point.</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Examples: temperature (Kelvin), age, length of time, number of organizations, number of groups, number of A’s received in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Measuring Anything That Exists</a:t>
            </a:r>
          </a:p>
          <a:p>
            <a:r>
              <a:rPr lang="en-US" sz="2600" dirty="0" smtClean="0">
                <a:latin typeface="Arial" panose="020B0604020202020204" pitchFamily="34" charset="0"/>
                <a:cs typeface="Arial" panose="020B0604020202020204" pitchFamily="34" charset="0"/>
              </a:rPr>
              <a:t>Conceptualization</a:t>
            </a:r>
          </a:p>
          <a:p>
            <a:r>
              <a:rPr lang="en-US" sz="2600" dirty="0" smtClean="0">
                <a:latin typeface="Arial" panose="020B0604020202020204" pitchFamily="34" charset="0"/>
                <a:cs typeface="Arial" panose="020B0604020202020204" pitchFamily="34" charset="0"/>
              </a:rPr>
              <a:t>Definitions in Descriptive and Explanatory Studies</a:t>
            </a:r>
          </a:p>
          <a:p>
            <a:r>
              <a:rPr lang="en-US" sz="2600" dirty="0" smtClean="0">
                <a:latin typeface="Arial" panose="020B0604020202020204" pitchFamily="34" charset="0"/>
                <a:cs typeface="Arial" panose="020B0604020202020204" pitchFamily="34" charset="0"/>
              </a:rPr>
              <a:t>Operationalization Choices</a:t>
            </a:r>
          </a:p>
          <a:p>
            <a:r>
              <a:rPr lang="en-US" sz="2600" dirty="0" smtClean="0">
                <a:latin typeface="Arial" panose="020B0604020202020204" pitchFamily="34" charset="0"/>
                <a:cs typeface="Arial" panose="020B0604020202020204" pitchFamily="34" charset="0"/>
              </a:rPr>
              <a:t>Criteria of Measurement Quality</a:t>
            </a:r>
          </a:p>
          <a:p>
            <a:r>
              <a:rPr lang="en-US" sz="2600" dirty="0" smtClean="0">
                <a:latin typeface="Arial" panose="020B0604020202020204" pitchFamily="34" charset="0"/>
                <a:cs typeface="Arial" panose="020B0604020202020204" pitchFamily="34" charset="0"/>
              </a:rPr>
              <a:t>The Ethics of Measurement</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Levels of Measurement</a:t>
            </a:r>
          </a:p>
          <a:p>
            <a:r>
              <a:rPr lang="en-US" sz="1600" dirty="0" smtClean="0">
                <a:latin typeface="Arial"/>
                <a:cs typeface="Arial"/>
              </a:rPr>
              <a:t>Often you can choose among different levels of measurement—nominal, ordinal, interval, or ratio—carrying progressively more amounts of information.</a:t>
            </a:r>
          </a:p>
          <a:p>
            <a:endParaRPr lang="en-US" sz="18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5-</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447801"/>
            <a:ext cx="7583487" cy="1752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5" y="76200"/>
            <a:ext cx="52736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1824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2)</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Implications of Levels of Measurement</a:t>
            </a:r>
          </a:p>
          <a:p>
            <a:pPr lvl="1"/>
            <a:r>
              <a:rPr lang="en-US" dirty="0" smtClean="0">
                <a:latin typeface="Arial" panose="020B0604020202020204" pitchFamily="34" charset="0"/>
                <a:cs typeface="Arial" panose="020B0604020202020204" pitchFamily="34" charset="0"/>
              </a:rPr>
              <a:t>Analyses require minimum levels of measurement</a:t>
            </a:r>
          </a:p>
          <a:p>
            <a:pPr lvl="1"/>
            <a:r>
              <a:rPr lang="en-US" dirty="0" smtClean="0">
                <a:latin typeface="Arial" panose="020B0604020202020204" pitchFamily="34" charset="0"/>
                <a:cs typeface="Arial" panose="020B0604020202020204" pitchFamily="34" charset="0"/>
              </a:rPr>
              <a:t>Some variables can be treated as multiple levels of measurement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Single </a:t>
            </a:r>
            <a:r>
              <a:rPr lang="en-US" dirty="0">
                <a:latin typeface="Arial" panose="020B0604020202020204" pitchFamily="34" charset="0"/>
                <a:cs typeface="Arial" panose="020B0604020202020204" pitchFamily="34" charset="0"/>
              </a:rPr>
              <a:t>or Multiple </a:t>
            </a:r>
            <a:r>
              <a:rPr lang="en-US" dirty="0" smtClean="0">
                <a:latin typeface="Arial" panose="020B0604020202020204" pitchFamily="34" charset="0"/>
                <a:cs typeface="Arial" panose="020B0604020202020204" pitchFamily="34" charset="0"/>
              </a:rPr>
              <a:t>Indicators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Criteria of Measurement Quality </a:t>
            </a:r>
            <a:r>
              <a:rPr lang="en-US" sz="1200" dirty="0" smtClean="0">
                <a:latin typeface="Arial" panose="020B0604020202020204" pitchFamily="34" charset="0"/>
                <a:cs typeface="Arial" panose="020B0604020202020204" pitchFamily="34" charset="0"/>
              </a:rPr>
              <a:t>(slide 1 of 4)</a:t>
            </a:r>
            <a:endParaRPr lang="en-US" sz="3600" dirty="0" smtClean="0">
              <a:latin typeface="Arial" panose="020B0604020202020204" pitchFamily="34" charset="0"/>
              <a:cs typeface="Arial" panose="020B0604020202020204" pitchFamily="34" charset="0"/>
            </a:endParaRPr>
          </a:p>
        </p:txBody>
      </p:sp>
      <p:sp>
        <p:nvSpPr>
          <p:cNvPr id="409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Precision and Accuracy</a:t>
            </a:r>
          </a:p>
          <a:p>
            <a:pPr lvl="1"/>
            <a:r>
              <a:rPr lang="en-US" dirty="0">
                <a:latin typeface="Arial" panose="020B0604020202020204" pitchFamily="34" charset="0"/>
                <a:cs typeface="Arial" panose="020B0604020202020204" pitchFamily="34" charset="0"/>
              </a:rPr>
              <a:t>Precise measures are superior to imprecise ones.</a:t>
            </a:r>
          </a:p>
          <a:p>
            <a:r>
              <a:rPr lang="en-US" sz="2600" dirty="0" smtClean="0">
                <a:latin typeface="Arial" panose="020B0604020202020204" pitchFamily="34" charset="0"/>
                <a:cs typeface="Arial" panose="020B0604020202020204" pitchFamily="34" charset="0"/>
              </a:rPr>
              <a:t>Reliability</a:t>
            </a:r>
          </a:p>
          <a:p>
            <a:pPr lvl="1"/>
            <a:r>
              <a:rPr lang="en-US" sz="2300" dirty="0" smtClean="0">
                <a:latin typeface="Arial" panose="020B0604020202020204" pitchFamily="34" charset="0"/>
                <a:cs typeface="Arial" panose="020B0604020202020204" pitchFamily="34" charset="0"/>
              </a:rPr>
              <a:t>That </a:t>
            </a:r>
            <a:r>
              <a:rPr lang="en-US" sz="2300" dirty="0">
                <a:latin typeface="Arial" panose="020B0604020202020204" pitchFamily="34" charset="0"/>
                <a:cs typeface="Arial" panose="020B0604020202020204" pitchFamily="34" charset="0"/>
              </a:rPr>
              <a:t>quality of measurement method that suggests that the same </a:t>
            </a:r>
            <a:r>
              <a:rPr lang="en-US" sz="2300" dirty="0" smtClean="0">
                <a:latin typeface="Arial" panose="020B0604020202020204" pitchFamily="34" charset="0"/>
                <a:cs typeface="Arial" panose="020B0604020202020204" pitchFamily="34" charset="0"/>
              </a:rPr>
              <a:t>data/measurements </a:t>
            </a:r>
            <a:r>
              <a:rPr lang="en-US" sz="2300" dirty="0">
                <a:latin typeface="Arial" panose="020B0604020202020204" pitchFamily="34" charset="0"/>
                <a:cs typeface="Arial" panose="020B0604020202020204" pitchFamily="34" charset="0"/>
              </a:rPr>
              <a:t>would have been collected each time in repeated observations of the same phenomenon</a:t>
            </a:r>
            <a:r>
              <a:rPr lang="en-US" sz="2300" dirty="0" smtClean="0">
                <a:latin typeface="Arial" panose="020B0604020202020204" pitchFamily="34" charset="0"/>
                <a:cs typeface="Arial" panose="020B0604020202020204" pitchFamily="34" charset="0"/>
              </a:rPr>
              <a:t>.</a:t>
            </a:r>
            <a:endParaRPr lang="en-US" sz="23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a:t>
            </a:r>
            <a:r>
              <a:rPr lang="en-US" sz="3600" dirty="0" smtClean="0">
                <a:latin typeface="Arial" panose="020B0604020202020204" pitchFamily="34" charset="0"/>
                <a:cs typeface="Arial" panose="020B0604020202020204" pitchFamily="34" charset="0"/>
              </a:rPr>
              <a:t>Quality </a:t>
            </a:r>
            <a:r>
              <a:rPr lang="en-US" sz="1200" dirty="0" smtClean="0">
                <a:latin typeface="Arial" panose="020B0604020202020204" pitchFamily="34" charset="0"/>
                <a:cs typeface="Arial" panose="020B0604020202020204" pitchFamily="34" charset="0"/>
              </a:rPr>
              <a:t>(slide 2 of 4)</a:t>
            </a:r>
            <a:endParaRPr lang="en-US" sz="3600" dirty="0" smtClean="0"/>
          </a:p>
        </p:txBody>
      </p:sp>
      <p:sp>
        <p:nvSpPr>
          <p:cNvPr id="36867"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Test-Retest Method</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To make the same measurement more than once.</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Split-Half Method</a:t>
            </a:r>
          </a:p>
          <a:p>
            <a:pPr lvl="2"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Multiple sets of randomly assigned variables should produce the same classifications</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Established Measures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Reliability of Research Workers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a:t>
            </a:r>
            <a:r>
              <a:rPr lang="en-US" sz="3600" dirty="0" smtClean="0">
                <a:latin typeface="Arial" panose="020B0604020202020204" pitchFamily="34" charset="0"/>
                <a:cs typeface="Arial" panose="020B0604020202020204" pitchFamily="34" charset="0"/>
              </a:rPr>
              <a:t>Quality </a:t>
            </a:r>
            <a:r>
              <a:rPr lang="en-US" sz="1200" dirty="0" smtClean="0">
                <a:latin typeface="Arial" panose="020B0604020202020204" pitchFamily="34" charset="0"/>
                <a:cs typeface="Arial" panose="020B0604020202020204" pitchFamily="34" charset="0"/>
              </a:rPr>
              <a:t>(slide 3 of 4)</a:t>
            </a:r>
            <a:endParaRPr lang="en-US" sz="3600" dirty="0" smtClean="0"/>
          </a:p>
        </p:txBody>
      </p:sp>
      <p:sp>
        <p:nvSpPr>
          <p:cNvPr id="37891"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Validity – a term describing a measure that accurately reflects the concept it is intended to measure.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Face Validity – That quality of an indicator that makes it seem a reasonable measure of some variable.</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Criterion-Related Validity – The degree to which a measure related to some external criterion.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a:t>
            </a:r>
            <a:r>
              <a:rPr lang="en-US" sz="3600" dirty="0" smtClean="0">
                <a:latin typeface="Arial" panose="020B0604020202020204" pitchFamily="34" charset="0"/>
                <a:cs typeface="Arial" panose="020B0604020202020204" pitchFamily="34" charset="0"/>
              </a:rPr>
              <a:t>Quality </a:t>
            </a:r>
            <a:r>
              <a:rPr lang="en-US" sz="1200" dirty="0" smtClean="0">
                <a:latin typeface="Arial" panose="020B0604020202020204" pitchFamily="34" charset="0"/>
                <a:cs typeface="Arial" panose="020B0604020202020204" pitchFamily="34" charset="0"/>
              </a:rPr>
              <a:t>(slide 4 of 4)</a:t>
            </a:r>
            <a:endParaRPr lang="en-US" sz="3600" dirty="0" smtClean="0"/>
          </a:p>
        </p:txBody>
      </p:sp>
      <p:sp>
        <p:nvSpPr>
          <p:cNvPr id="37891"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Construct Validity – The degree to which a measure relates to other variables as expected within a system of theoretical relationships.</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Content Validity – The degree to which a measure coves the range of meanings included within a concept.</a:t>
            </a:r>
          </a:p>
        </p:txBody>
      </p:sp>
    </p:spTree>
    <p:extLst>
      <p:ext uri="{BB962C8B-B14F-4D97-AF65-F5344CB8AC3E}">
        <p14:creationId xmlns:p14="http://schemas.microsoft.com/office/powerpoint/2010/main" val="3496461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Verdana" charset="0"/>
              </a:rPr>
              <a:t>An Analogy to Validity and Reliability</a:t>
            </a:r>
          </a:p>
          <a:p>
            <a:r>
              <a:rPr lang="en-US" sz="1600" dirty="0" smtClean="0">
                <a:latin typeface="Verdana" charset="0"/>
              </a:rPr>
              <a:t>A good measurement technique should be both valid (measuring what it is intended to measure) and reliable (yielding a given measurement dependably).</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5-2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1963"/>
            <a:ext cx="7206560" cy="234323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69882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Ethics of Measurement</a:t>
            </a:r>
            <a:endParaRPr lang="en-US" sz="3600" dirty="0"/>
          </a:p>
        </p:txBody>
      </p:sp>
      <p:sp>
        <p:nvSpPr>
          <p:cNvPr id="3" name="Content Placeholder 2"/>
          <p:cNvSpPr>
            <a:spLocks noGrp="1"/>
          </p:cNvSpPr>
          <p:nvPr>
            <p:ph sz="quarter" idx="1"/>
          </p:nvPr>
        </p:nvSpPr>
        <p:spPr/>
        <p:txBody>
          <a:bodyPr/>
          <a:lstStyle/>
          <a:p>
            <a:r>
              <a:rPr lang="en-US" dirty="0" smtClean="0"/>
              <a:t>Conceptualization and measurement must not be guided by bias or preferences for particular research outcomes</a:t>
            </a:r>
          </a:p>
          <a:p>
            <a:pPr marL="0" indent="0">
              <a:buNone/>
            </a:pPr>
            <a:endParaRPr lang="en-US" dirty="0"/>
          </a:p>
        </p:txBody>
      </p:sp>
    </p:spTree>
    <p:extLst>
      <p:ext uri="{BB962C8B-B14F-4D97-AF65-F5344CB8AC3E}">
        <p14:creationId xmlns:p14="http://schemas.microsoft.com/office/powerpoint/2010/main" val="224019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Explain and illustrate how conceptions, concepts, and constructs relate to reality.</a:t>
            </a:r>
          </a:p>
          <a:p>
            <a:r>
              <a:rPr lang="en-US" sz="2600" dirty="0" smtClean="0">
                <a:latin typeface="Arial" panose="020B0604020202020204" pitchFamily="34" charset="0"/>
                <a:cs typeface="Arial" panose="020B0604020202020204" pitchFamily="34" charset="0"/>
              </a:rPr>
              <a:t>Describe the steps involved in the process of conceptualization.</a:t>
            </a:r>
          </a:p>
          <a:p>
            <a:r>
              <a:rPr lang="en-US" sz="2600" dirty="0" smtClean="0">
                <a:latin typeface="Arial" panose="020B0604020202020204" pitchFamily="34" charset="0"/>
                <a:cs typeface="Arial" panose="020B0604020202020204" pitchFamily="34" charset="0"/>
              </a:rPr>
              <a:t>Discuss the assertion that definitions are more critical in descriptive than in explanatory studies.</a:t>
            </a:r>
          </a:p>
        </p:txBody>
      </p:sp>
    </p:spTree>
    <p:extLst>
      <p:ext uri="{BB962C8B-B14F-4D97-AF65-F5344CB8AC3E}">
        <p14:creationId xmlns:p14="http://schemas.microsoft.com/office/powerpoint/2010/main" val="3993563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2 of 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illustrate the many choices you may have in operationalizing variables.</a:t>
            </a:r>
          </a:p>
          <a:p>
            <a:r>
              <a:rPr lang="en-US" sz="2600" dirty="0" smtClean="0">
                <a:latin typeface="Arial" panose="020B0604020202020204" pitchFamily="34" charset="0"/>
                <a:cs typeface="Arial" panose="020B0604020202020204" pitchFamily="34" charset="0"/>
              </a:rPr>
              <a:t>Distinguish among precision, accuracy, reliability, and validity and discuss how they affect the quality of a measurement technique.</a:t>
            </a:r>
          </a:p>
          <a:p>
            <a:r>
              <a:rPr lang="en-US" sz="2600" dirty="0" smtClean="0">
                <a:latin typeface="Arial" panose="020B0604020202020204" pitchFamily="34" charset="0"/>
                <a:cs typeface="Arial" panose="020B0604020202020204" pitchFamily="34" charset="0"/>
              </a:rPr>
              <a:t>Explain how measurement decisions can have ethical implications.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188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Measuring Anything That Exists </a:t>
            </a:r>
            <a:r>
              <a:rPr lang="en-US" sz="1200" dirty="0" smtClean="0">
                <a:latin typeface="Arial" panose="020B0604020202020204" pitchFamily="34" charset="0"/>
                <a:cs typeface="Arial" panose="020B0604020202020204" pitchFamily="34" charset="0"/>
              </a:rPr>
              <a:t>(slide 1 of 2)</a:t>
            </a:r>
            <a:endParaRPr lang="en-US" sz="3600" dirty="0" smtClean="0">
              <a:latin typeface="Arial" panose="020B0604020202020204" pitchFamily="34" charset="0"/>
              <a:cs typeface="Arial" panose="020B0604020202020204" pitchFamily="34" charset="0"/>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Measurement – Careful, deliberate observations of the real world for the purpose of describing objects and events in terms of the attributes composing the variable.</a:t>
            </a:r>
          </a:p>
          <a:p>
            <a:r>
              <a:rPr lang="en-US" sz="2600" dirty="0">
                <a:latin typeface="Arial" panose="020B0604020202020204" pitchFamily="34" charset="0"/>
                <a:cs typeface="Arial" panose="020B0604020202020204" pitchFamily="34" charset="0"/>
              </a:rPr>
              <a:t>How would you </a:t>
            </a:r>
            <a:r>
              <a:rPr lang="en-US" sz="2600" i="1" dirty="0">
                <a:latin typeface="Arial" panose="020B0604020202020204" pitchFamily="34" charset="0"/>
                <a:cs typeface="Arial" panose="020B0604020202020204" pitchFamily="34" charset="0"/>
              </a:rPr>
              <a:t>measure</a:t>
            </a:r>
            <a:r>
              <a:rPr lang="en-US" sz="26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political party affiliation?</a:t>
            </a:r>
          </a:p>
          <a:p>
            <a:pPr lvl="1"/>
            <a:r>
              <a:rPr lang="en-US" dirty="0">
                <a:latin typeface="Arial" panose="020B0604020202020204" pitchFamily="34" charset="0"/>
                <a:cs typeface="Arial" panose="020B0604020202020204" pitchFamily="34" charset="0"/>
              </a:rPr>
              <a:t>age?</a:t>
            </a:r>
          </a:p>
          <a:p>
            <a:pPr lvl="1"/>
            <a:r>
              <a:rPr lang="en-US" dirty="0">
                <a:latin typeface="Arial" panose="020B0604020202020204" pitchFamily="34" charset="0"/>
                <a:cs typeface="Arial" panose="020B0604020202020204" pitchFamily="34" charset="0"/>
              </a:rPr>
              <a:t>grade point average?</a:t>
            </a:r>
          </a:p>
          <a:p>
            <a:pPr lvl="1"/>
            <a:r>
              <a:rPr lang="en-US" dirty="0">
                <a:latin typeface="Arial" panose="020B0604020202020204" pitchFamily="34" charset="0"/>
                <a:cs typeface="Arial" panose="020B0604020202020204" pitchFamily="34" charset="0"/>
              </a:rPr>
              <a:t>satisfaction with college?</a:t>
            </a:r>
          </a:p>
          <a:p>
            <a:pPr lvl="1"/>
            <a:r>
              <a:rPr lang="en-US" dirty="0">
                <a:latin typeface="Arial" panose="020B0604020202020204" pitchFamily="34" charset="0"/>
                <a:cs typeface="Arial" panose="020B0604020202020204" pitchFamily="34" charset="0"/>
              </a:rPr>
              <a:t>religious affiliation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dirty="0" smtClean="0">
                <a:latin typeface="Arial"/>
                <a:cs typeface="Arial"/>
              </a:rPr>
              <a:t>Question 1</a:t>
            </a:r>
          </a:p>
        </p:txBody>
      </p:sp>
      <p:sp>
        <p:nvSpPr>
          <p:cNvPr id="49154" name="Rectangle 3"/>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1. It is truly possible to measure the stuff of life.</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True</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False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3600" dirty="0" smtClean="0">
                <a:latin typeface="Arial"/>
                <a:cs typeface="Arial"/>
              </a:rPr>
              <a:t>Question 2</a:t>
            </a:r>
          </a:p>
        </p:txBody>
      </p:sp>
      <p:sp>
        <p:nvSpPr>
          <p:cNvPr id="51202" name="Rectangle 5"/>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2. _____ refer to mental images.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Perspectives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Theories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Conceptions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Methods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Title 3"/>
          <p:cNvSpPr>
            <a:spLocks noGrp="1"/>
          </p:cNvSpPr>
          <p:nvPr>
            <p:ph type="title"/>
          </p:nvPr>
        </p:nvSpPr>
        <p:spPr>
          <a:xfrm>
            <a:off x="612775" y="228600"/>
            <a:ext cx="8153400" cy="990600"/>
          </a:xfrm>
        </p:spPr>
        <p:txBody>
          <a:bodyPr/>
          <a:lstStyle/>
          <a:p>
            <a:r>
              <a:rPr lang="en-US" sz="3600" dirty="0" smtClean="0"/>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The mental processes whereby fuzzy and imprecise notions are made more specific and precise is called:</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construction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reification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conceptualization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operationalization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3"/>
          <p:cNvSpPr>
            <a:spLocks noGrp="1"/>
          </p:cNvSpPr>
          <p:nvPr>
            <p:ph type="title"/>
          </p:nvPr>
        </p:nvSpPr>
        <p:spPr>
          <a:xfrm>
            <a:off x="612775" y="228600"/>
            <a:ext cx="8153400" cy="990600"/>
          </a:xfrm>
        </p:spPr>
        <p:txBody>
          <a:bodyPr/>
          <a:lstStyle/>
          <a:p>
            <a:r>
              <a:rPr lang="en-US" sz="3600" dirty="0" smtClean="0"/>
              <a:t>Question 4</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4. Which of the following are examples of nominal measures?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gender</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religious affiliation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political party affiliation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birthplace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le 3"/>
          <p:cNvSpPr>
            <a:spLocks noGrp="1"/>
          </p:cNvSpPr>
          <p:nvPr>
            <p:ph type="title"/>
          </p:nvPr>
        </p:nvSpPr>
        <p:spPr>
          <a:xfrm>
            <a:off x="612775" y="228600"/>
            <a:ext cx="8153400" cy="990600"/>
          </a:xfrm>
        </p:spPr>
        <p:txBody>
          <a:bodyPr/>
          <a:lstStyle/>
          <a:p>
            <a:r>
              <a:rPr lang="en-US" sz="3600" dirty="0" smtClean="0"/>
              <a:t>Question 5</a:t>
            </a:r>
          </a:p>
        </p:txBody>
      </p:sp>
      <p:sp>
        <p:nvSpPr>
          <p:cNvPr id="43011"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5. _____ is the degree to which a measure covers the range of meanings included within a concept.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Construct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Criterion-related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Face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Content validity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sz="3600" dirty="0" smtClean="0"/>
              <a:t>Question 6</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6. In social research, the process of coming to an agreement about what terms mean 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hypothesizing </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conceptualization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variable determination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operationalization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Title 3"/>
          <p:cNvSpPr>
            <a:spLocks noGrp="1"/>
          </p:cNvSpPr>
          <p:nvPr>
            <p:ph type="title"/>
          </p:nvPr>
        </p:nvSpPr>
        <p:spPr>
          <a:xfrm>
            <a:off x="612775" y="228600"/>
            <a:ext cx="8153400" cy="990600"/>
          </a:xfrm>
        </p:spPr>
        <p:txBody>
          <a:bodyPr/>
          <a:lstStyle/>
          <a:p>
            <a:r>
              <a:rPr lang="en-US" sz="3600" dirty="0" smtClean="0"/>
              <a:t>Question 7</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dirty="0" smtClean="0"/>
              <a:t>7. The _____ of concepts in scientific inquiry depends on nominal and operational definitions.</a:t>
            </a:r>
          </a:p>
          <a:p>
            <a:pPr marL="0" indent="0" algn="just">
              <a:buFont typeface="Arial" charset="0"/>
              <a:buAutoNum type="alphaUcPeriod"/>
            </a:pPr>
            <a:r>
              <a:rPr lang="en-US" dirty="0" smtClean="0"/>
              <a:t>  specification</a:t>
            </a:r>
          </a:p>
          <a:p>
            <a:pPr marL="0" indent="0" algn="just">
              <a:buFont typeface="Arial" charset="0"/>
              <a:buAutoNum type="alphaUcPeriod"/>
            </a:pPr>
            <a:r>
              <a:rPr lang="en-US" dirty="0" smtClean="0"/>
              <a:t>  interchangeability</a:t>
            </a:r>
          </a:p>
          <a:p>
            <a:pPr marL="0" indent="0" algn="just">
              <a:buFont typeface="Arial" charset="0"/>
              <a:buAutoNum type="alphaUcPeriod"/>
            </a:pPr>
            <a:r>
              <a:rPr lang="en-US" dirty="0" smtClean="0"/>
              <a:t>  functioning</a:t>
            </a:r>
          </a:p>
          <a:p>
            <a:pPr marL="0" indent="0" algn="just">
              <a:buFont typeface="Arial" charset="0"/>
              <a:buAutoNum type="alphaUcPeriod"/>
            </a:pPr>
            <a:r>
              <a:rPr lang="en-US" dirty="0" smtClean="0"/>
              <a:t>  network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3"/>
          <p:cNvSpPr>
            <a:spLocks noGrp="1"/>
          </p:cNvSpPr>
          <p:nvPr>
            <p:ph type="title"/>
          </p:nvPr>
        </p:nvSpPr>
        <p:spPr>
          <a:xfrm>
            <a:off x="612775" y="228600"/>
            <a:ext cx="8153400" cy="990600"/>
          </a:xfrm>
        </p:spPr>
        <p:txBody>
          <a:bodyPr/>
          <a:lstStyle/>
          <a:p>
            <a:r>
              <a:rPr lang="en-US" sz="3600" dirty="0" smtClean="0"/>
              <a:t>Question 8</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8. A level of measurement describing a variable whose attributes are rank-ordered and have equal distances between adjacent attributes are _____ measures.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ratio</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interval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nominal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ordinal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Measuring Anything </a:t>
            </a:r>
            <a:r>
              <a:rPr lang="en-US" sz="3600" dirty="0" smtClean="0">
                <a:latin typeface="Arial" panose="020B0604020202020204" pitchFamily="34" charset="0"/>
                <a:cs typeface="Arial" panose="020B0604020202020204" pitchFamily="34" charset="0"/>
              </a:rPr>
              <a:t>That Exists </a:t>
            </a:r>
            <a:r>
              <a:rPr lang="en-US" sz="1200" dirty="0" smtClean="0">
                <a:latin typeface="Arial" panose="020B0604020202020204" pitchFamily="34" charset="0"/>
                <a:cs typeface="Arial" panose="020B0604020202020204" pitchFamily="34" charset="0"/>
              </a:rPr>
              <a:t>(slide 2 of 2)</a:t>
            </a:r>
            <a:endParaRPr lang="en-US" sz="3600" dirty="0" smtClean="0"/>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Conceptions, Concepts, and Reality</a:t>
            </a:r>
          </a:p>
          <a:p>
            <a:pPr lvl="1"/>
            <a:r>
              <a:rPr lang="en-US" dirty="0" smtClean="0">
                <a:latin typeface="Arial" panose="020B0604020202020204" pitchFamily="34" charset="0"/>
                <a:cs typeface="Arial" panose="020B0604020202020204" pitchFamily="34" charset="0"/>
              </a:rPr>
              <a:t>How would you </a:t>
            </a:r>
            <a:r>
              <a:rPr lang="en-US" i="1" dirty="0" smtClean="0">
                <a:latin typeface="Arial" panose="020B0604020202020204" pitchFamily="34" charset="0"/>
                <a:cs typeface="Arial" panose="020B0604020202020204" pitchFamily="34" charset="0"/>
              </a:rPr>
              <a:t>conceptualize</a:t>
            </a:r>
            <a:r>
              <a:rPr lang="en-US" dirty="0" smtClean="0">
                <a:latin typeface="Arial" panose="020B0604020202020204" pitchFamily="34" charset="0"/>
                <a:cs typeface="Arial" panose="020B0604020202020204" pitchFamily="34" charset="0"/>
              </a:rPr>
              <a:t>…</a:t>
            </a:r>
          </a:p>
          <a:p>
            <a:pPr lvl="2"/>
            <a:r>
              <a:rPr lang="en-US" sz="2600" dirty="0" smtClean="0">
                <a:latin typeface="Arial" panose="020B0604020202020204" pitchFamily="34" charset="0"/>
                <a:cs typeface="Arial" panose="020B0604020202020204" pitchFamily="34" charset="0"/>
              </a:rPr>
              <a:t>prejudice?</a:t>
            </a:r>
          </a:p>
          <a:p>
            <a:pPr lvl="2"/>
            <a:r>
              <a:rPr lang="en-US" sz="2600" dirty="0" smtClean="0">
                <a:latin typeface="Arial" panose="020B0604020202020204" pitchFamily="34" charset="0"/>
                <a:cs typeface="Arial" panose="020B0604020202020204" pitchFamily="34" charset="0"/>
              </a:rPr>
              <a:t>compassionate?</a:t>
            </a:r>
          </a:p>
          <a:p>
            <a:r>
              <a:rPr lang="en-US" sz="2600" dirty="0">
                <a:latin typeface="Arial" panose="020B0604020202020204" pitchFamily="34" charset="0"/>
                <a:cs typeface="Arial" panose="020B0604020202020204" pitchFamily="34" charset="0"/>
              </a:rPr>
              <a:t>Concepts as Constructs</a:t>
            </a:r>
          </a:p>
          <a:p>
            <a:pPr lvl="1"/>
            <a:r>
              <a:rPr lang="en-US" dirty="0">
                <a:latin typeface="Arial" panose="020B0604020202020204" pitchFamily="34" charset="0"/>
                <a:cs typeface="Arial" panose="020B0604020202020204" pitchFamily="34" charset="0"/>
              </a:rPr>
              <a:t>Concepts are constructs derived by mutual agreement from mental images.</a:t>
            </a:r>
          </a:p>
          <a:p>
            <a:pPr lvl="1"/>
            <a:r>
              <a:rPr lang="en-US" dirty="0">
                <a:latin typeface="Arial" panose="020B0604020202020204" pitchFamily="34" charset="0"/>
                <a:cs typeface="Arial" panose="020B0604020202020204" pitchFamily="34" charset="0"/>
              </a:rPr>
              <a:t>Conceptions summarize collections of seemingly related observations and </a:t>
            </a:r>
            <a:r>
              <a:rPr lang="en-US" dirty="0" smtClean="0">
                <a:latin typeface="Arial" panose="020B0604020202020204" pitchFamily="34" charset="0"/>
                <a:cs typeface="Arial" panose="020B0604020202020204" pitchFamily="34" charset="0"/>
              </a:rPr>
              <a:t>experiences</a:t>
            </a:r>
            <a:endParaRPr lang="en-US" sz="2600"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Conceptualization </a:t>
            </a:r>
            <a:r>
              <a:rPr lang="en-US" sz="1200" dirty="0" smtClean="0">
                <a:latin typeface="Arial" panose="020B0604020202020204" pitchFamily="34" charset="0"/>
                <a:cs typeface="Arial" panose="020B0604020202020204" pitchFamily="34" charset="0"/>
              </a:rPr>
              <a:t>(slide 1 of 6)</a:t>
            </a:r>
            <a:endParaRPr lang="en-US" sz="3600" dirty="0" smtClean="0">
              <a:latin typeface="Arial" panose="020B0604020202020204" pitchFamily="34" charset="0"/>
              <a:cs typeface="Arial" panose="020B0604020202020204" pitchFamily="34" charset="0"/>
            </a:endParaRPr>
          </a:p>
        </p:txBody>
      </p:sp>
      <p:sp>
        <p:nvSpPr>
          <p:cNvPr id="1536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Conceptualization – The process through which we specify what we mean when we use particular terms in research.</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We cannot meaningfully answer a question without a working agreement about the meaning of the outcome.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Conceptualization processes a specific agreed-on meaning for a concept for the purposes of research.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Conceptualization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Indicators and Dimensions</a:t>
            </a:r>
          </a:p>
          <a:p>
            <a:pPr lvl="1"/>
            <a:r>
              <a:rPr lang="en-US" dirty="0" smtClean="0">
                <a:latin typeface="Arial" panose="020B0604020202020204" pitchFamily="34" charset="0"/>
                <a:cs typeface="Arial" panose="020B0604020202020204" pitchFamily="34" charset="0"/>
              </a:rPr>
              <a:t>Indicator – An observation that we choose to consider as a reflection of a variable we wish to study.</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Dimension – A specifiable grouping of a concept/construct/variable.</a:t>
            </a:r>
          </a:p>
          <a:p>
            <a:pPr lvl="1"/>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Multiple indicators can make up a single dimension (amongst multiple dimensions) of a concept/variable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Conceptualization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Identify appropriate </a:t>
            </a:r>
            <a:r>
              <a:rPr lang="en-US" sz="2600" i="1" dirty="0" smtClean="0">
                <a:latin typeface="Arial" panose="020B0604020202020204" pitchFamily="34" charset="0"/>
                <a:cs typeface="Arial" panose="020B0604020202020204" pitchFamily="34" charset="0"/>
              </a:rPr>
              <a:t>indicators</a:t>
            </a:r>
            <a:r>
              <a:rPr lang="en-US" sz="2600" dirty="0" smtClean="0">
                <a:latin typeface="Arial" panose="020B0604020202020204" pitchFamily="34" charset="0"/>
                <a:cs typeface="Arial" panose="020B0604020202020204" pitchFamily="34" charset="0"/>
              </a:rPr>
              <a:t>  and </a:t>
            </a:r>
            <a:r>
              <a:rPr lang="en-US" sz="2600" i="1" dirty="0" smtClean="0">
                <a:latin typeface="Arial" panose="020B0604020202020204" pitchFamily="34" charset="0"/>
                <a:cs typeface="Arial" panose="020B0604020202020204" pitchFamily="34" charset="0"/>
              </a:rPr>
              <a:t>dimensions</a:t>
            </a:r>
            <a:r>
              <a:rPr lang="en-US" sz="2600" dirty="0" smtClean="0">
                <a:latin typeface="Arial" panose="020B0604020202020204" pitchFamily="34" charset="0"/>
                <a:cs typeface="Arial" panose="020B0604020202020204" pitchFamily="34" charset="0"/>
              </a:rPr>
              <a:t> for…</a:t>
            </a:r>
          </a:p>
          <a:p>
            <a:pPr lvl="1"/>
            <a:r>
              <a:rPr lang="en-US" dirty="0" smtClean="0">
                <a:latin typeface="Arial" panose="020B0604020202020204" pitchFamily="34" charset="0"/>
                <a:cs typeface="Arial" panose="020B0604020202020204" pitchFamily="34" charset="0"/>
              </a:rPr>
              <a:t>religious affiliation</a:t>
            </a:r>
          </a:p>
          <a:p>
            <a:pPr lvl="1"/>
            <a:r>
              <a:rPr lang="en-US" dirty="0" smtClean="0">
                <a:latin typeface="Arial" panose="020B0604020202020204" pitchFamily="34" charset="0"/>
                <a:cs typeface="Arial" panose="020B0604020202020204" pitchFamily="34" charset="0"/>
              </a:rPr>
              <a:t>college success</a:t>
            </a:r>
          </a:p>
          <a:p>
            <a:pPr lvl="1"/>
            <a:r>
              <a:rPr lang="en-US" dirty="0" smtClean="0">
                <a:latin typeface="Arial" panose="020B0604020202020204" pitchFamily="34" charset="0"/>
                <a:cs typeface="Arial" panose="020B0604020202020204" pitchFamily="34" charset="0"/>
              </a:rPr>
              <a:t>political activity</a:t>
            </a:r>
          </a:p>
          <a:p>
            <a:pPr lvl="1"/>
            <a:r>
              <a:rPr lang="en-US" dirty="0" smtClean="0">
                <a:latin typeface="Arial" panose="020B0604020202020204" pitchFamily="34" charset="0"/>
                <a:cs typeface="Arial" panose="020B0604020202020204" pitchFamily="34" charset="0"/>
              </a:rPr>
              <a:t>poverty</a:t>
            </a:r>
          </a:p>
          <a:p>
            <a:pPr lvl="1"/>
            <a:r>
              <a:rPr lang="en-US" dirty="0" smtClean="0">
                <a:latin typeface="Arial" panose="020B0604020202020204" pitchFamily="34" charset="0"/>
                <a:cs typeface="Arial" panose="020B0604020202020204" pitchFamily="34" charset="0"/>
              </a:rPr>
              <a:t>binge drinking</a:t>
            </a:r>
          </a:p>
          <a:p>
            <a:pPr lvl="1"/>
            <a:r>
              <a:rPr lang="en-US" dirty="0" smtClean="0">
                <a:latin typeface="Arial" panose="020B0604020202020204" pitchFamily="34" charset="0"/>
                <a:cs typeface="Arial" panose="020B0604020202020204" pitchFamily="34" charset="0"/>
              </a:rPr>
              <a:t>fear of crime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Conceptualization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The Interchangeability of Indicators</a:t>
            </a:r>
          </a:p>
          <a:p>
            <a:pPr lvl="1"/>
            <a:r>
              <a:rPr lang="en-US" dirty="0" smtClean="0">
                <a:latin typeface="Arial" panose="020B0604020202020204" pitchFamily="34" charset="0"/>
                <a:cs typeface="Arial" panose="020B0604020202020204" pitchFamily="34" charset="0"/>
              </a:rPr>
              <a:t>If several different indicators all represent the same concept, all of them will reach the same result.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Conceptualization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6)</a:t>
            </a:r>
            <a:endParaRPr lang="en-US" sz="1200" dirty="0" smtClean="0"/>
          </a:p>
        </p:txBody>
      </p:sp>
      <p:sp>
        <p:nvSpPr>
          <p:cNvPr id="1945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Real, Nominal, and Operational Definitions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Specification – The process through which concepts are made more specific.</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 nominal definition is one that is arbitrarily assigned to a concept without any claim that the definition represents the “real” concept.</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An operational definition specifies precisely how a concept will be measured – that is, the operations we will perform.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356</TotalTime>
  <Words>2994</Words>
  <Application>Microsoft Macintosh PowerPoint</Application>
  <PresentationFormat>On-screen Show (4:3)</PresentationFormat>
  <Paragraphs>304</Paragraphs>
  <Slides>38</Slides>
  <Notes>27</Notes>
  <HiddenSlides>12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Median</vt:lpstr>
      <vt:lpstr>Chapter 5 Conceptualization, Operationalization, and Measurement</vt:lpstr>
      <vt:lpstr>Chapter Outline</vt:lpstr>
      <vt:lpstr>Measuring Anything That Exists (slide 1 of 2)</vt:lpstr>
      <vt:lpstr>Measuring Anything That Exists (slide 2 of 2)</vt:lpstr>
      <vt:lpstr>Conceptualization (slide 1 of 6)</vt:lpstr>
      <vt:lpstr>Conceptualization (slide 2 of 6)</vt:lpstr>
      <vt:lpstr>Conceptualization (slide 3 of 6)</vt:lpstr>
      <vt:lpstr>Conceptualization (slide 4 of 6)</vt:lpstr>
      <vt:lpstr>Conceptualization (slide 5 of 6)</vt:lpstr>
      <vt:lpstr>Conceptualization (slide 6 of 6)</vt:lpstr>
      <vt:lpstr>Definitions in Descriptive and Explanatory Studies</vt:lpstr>
      <vt:lpstr>Operationalization Choices (slide 1 of 8) </vt:lpstr>
      <vt:lpstr>Operationalization Choices (slide 2 of 8) </vt:lpstr>
      <vt:lpstr>Operationalization Choices (slide 3 of 8) </vt:lpstr>
      <vt:lpstr>Operationalization Choices (slide 4 of 8) </vt:lpstr>
      <vt:lpstr>Operationalization Choices (slide 5 of 8) </vt:lpstr>
      <vt:lpstr>Operationalization Choices (slide 6 of 8) </vt:lpstr>
      <vt:lpstr>Operationalization Choices (slide 7 of 8) </vt:lpstr>
      <vt:lpstr>Operationalization Choices (slide 8 of 8) </vt:lpstr>
      <vt:lpstr>Figure 5-1</vt:lpstr>
      <vt:lpstr>Operationalization Choices (slide 1 of 2) </vt:lpstr>
      <vt:lpstr>Criteria of Measurement Quality (slide 1 of 4)</vt:lpstr>
      <vt:lpstr>Criteria of Measurement Quality (slide 2 of 4)</vt:lpstr>
      <vt:lpstr>Criteria of Measurement Quality (slide 3 of 4)</vt:lpstr>
      <vt:lpstr>Criteria of Measurement Quality (slide 4 of 4)</vt:lpstr>
      <vt:lpstr>Figure 5-2</vt:lpstr>
      <vt:lpstr>The Ethics of Measurement</vt:lpstr>
      <vt:lpstr>Chapter Summary (slide 1 of 2)</vt:lpstr>
      <vt:lpstr>Chapter Summary (slide 2 of 2)</vt:lpstr>
      <vt:lpstr>Questions</vt:lpstr>
      <vt:lpstr>Question 1</vt:lpstr>
      <vt:lpstr>Question 2</vt:lpstr>
      <vt:lpstr>Question 3</vt:lpstr>
      <vt:lpstr>Question 4</vt:lpstr>
      <vt:lpstr>Question 5</vt:lpstr>
      <vt:lpstr>Question 6</vt:lpstr>
      <vt:lpstr>Question 7</vt:lpstr>
      <vt:lpstr>Question 8</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47</cp:revision>
  <dcterms:created xsi:type="dcterms:W3CDTF">2009-06-16T17:02:08Z</dcterms:created>
  <dcterms:modified xsi:type="dcterms:W3CDTF">2016-08-31T17:45:27Z</dcterms:modified>
</cp:coreProperties>
</file>